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86" r:id="rId3"/>
    <p:sldMasterId id="2147483798" r:id="rId4"/>
    <p:sldMasterId id="2147483810" r:id="rId5"/>
  </p:sldMasterIdLst>
  <p:notesMasterIdLst>
    <p:notesMasterId r:id="rId26"/>
  </p:notesMasterIdLst>
  <p:sldIdLst>
    <p:sldId id="370" r:id="rId6"/>
    <p:sldId id="470" r:id="rId7"/>
    <p:sldId id="375" r:id="rId8"/>
    <p:sldId id="476" r:id="rId9"/>
    <p:sldId id="477" r:id="rId10"/>
    <p:sldId id="478" r:id="rId11"/>
    <p:sldId id="479" r:id="rId12"/>
    <p:sldId id="481" r:id="rId13"/>
    <p:sldId id="475" r:id="rId14"/>
    <p:sldId id="356" r:id="rId15"/>
    <p:sldId id="309" r:id="rId16"/>
    <p:sldId id="329" r:id="rId17"/>
    <p:sldId id="376" r:id="rId18"/>
    <p:sldId id="377" r:id="rId19"/>
    <p:sldId id="400" r:id="rId20"/>
    <p:sldId id="407" r:id="rId21"/>
    <p:sldId id="415" r:id="rId22"/>
    <p:sldId id="430" r:id="rId23"/>
    <p:sldId id="438" r:id="rId24"/>
    <p:sldId id="4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875C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35" autoAdjust="0"/>
  </p:normalViewPr>
  <p:slideViewPr>
    <p:cSldViewPr>
      <p:cViewPr varScale="1">
        <p:scale>
          <a:sx n="73" d="100"/>
          <a:sy n="73" d="100"/>
        </p:scale>
        <p:origin x="-3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7614-BFC7-4B82-980D-5C3541B7BCB5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7EF20-60FD-4FEC-B9FA-58629B33A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7EF20-60FD-4FEC-B9FA-58629B33A18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AEBC-7E4A-47DB-B1EA-6BF11CF08E4B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231-A5AD-47A4-9476-70AF6F24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677EF-D129-4AA1-8FEA-795C1B3D09B2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F1326-62CF-48FE-A7A1-075119F5D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B3F25-85F5-415B-A716-0FC09DDD8865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D6294-A7B6-40C3-822D-C35D7E2E8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90CF4-4482-42B6-956D-DD82D0857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91ABD-419C-466B-AF4A-ABB6B656F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A8489-607C-4EAF-9FD3-8EA447507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25AE4-4566-42D9-95FA-95D9AB4B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C0FFA-242D-4537-A8EB-0DC74A99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27C19-AA52-434B-9BC6-37C1038A9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F67B-2050-4FA0-AE11-05198FC3C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C3625-6261-44D6-8413-C3B7C908D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895A2-B3D5-4918-98D8-1A078576CA96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05A9-0206-412A-AD65-718B713D8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0CA50-63B5-4464-BAB4-E1E466660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A965-6AF5-469D-98D6-37D37B183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7CAE-8137-4AEA-B8C0-7B4BE5938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8EF55-B3FB-4A13-953D-85642B7736BC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B6EC5-0E3A-47EF-82F8-C3D1EAD8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4FF65-C2AF-4809-9FD7-A19B65BA6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70CE-462D-4A51-9B49-C0C47F049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5800-5DC9-4F58-A3A1-77BCDFB2B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05C6-5CDE-4C15-B6A0-BCCE9F252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3DF0-F482-4AA0-94E8-32CB5844F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3BC01-892C-4790-BA9A-E2AAEA946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CD43-8241-4D81-B60B-3D8EC9AA6E89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FE13-3A87-43CA-9D88-27976468D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092FF-1BB7-45E9-9201-C2FE6CCF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CD60-6FE7-4A2D-85DA-C24CA59BB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01A3-A8C1-44B8-8255-741372E5A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060B-CD8E-492C-9EB4-6420BED99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8BA93-C417-4310-802F-D608D58B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534E1-322A-4090-BCB2-F845AECF157C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36D6-6EC4-4510-8525-816B486F9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481F-D829-40A9-8F9D-D2E2E662FF69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3AF34-8203-49C1-9A42-4A2D6E25A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DA0F-F163-4A27-A342-B154D67832E5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75B72-5DF6-451F-9DD9-D62734B6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B4B55-CA3A-48FE-B671-D0813ED36A62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8470-A3B9-4710-8E4E-001D9B8C1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43849-9526-45E1-9412-D60108828E30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1746-227A-4245-8D0F-451F5AE3E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DC4C90-CA4E-48D9-8310-8BB9F1706651}" type="datetimeFigureOut">
              <a:rPr lang="en-US"/>
              <a:pPr>
                <a:defRPr/>
              </a:pPr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DEB8DC-B256-4461-AA0B-13EEF3E5C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B65AB72-B546-4121-A3FD-80F841BBF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A12FE-5D26-44D3-A9D3-E1FFD4F18E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5EF8-85D4-4DD0-9336-A2ACCE2FDE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FB46FB-E118-485C-9882-E1AE726AF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CF6E5-DEA4-480E-AD23-F74A209AACBB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34E3-C521-4B0A-847E-AA1965B5C5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81400" y="0"/>
            <a:ext cx="5562600" cy="6858000"/>
            <a:chOff x="1968" y="0"/>
            <a:chExt cx="3792" cy="4320"/>
          </a:xfrm>
        </p:grpSpPr>
        <p:sp>
          <p:nvSpPr>
            <p:cNvPr id="30726" name="AutoShape 12"/>
            <p:cNvSpPr>
              <a:spLocks noChangeArrowheads="1"/>
            </p:cNvSpPr>
            <p:nvPr/>
          </p:nvSpPr>
          <p:spPr bwMode="auto">
            <a:xfrm flipH="1">
              <a:off x="2256" y="0"/>
              <a:ext cx="3504" cy="4320"/>
            </a:xfrm>
            <a:prstGeom prst="parallelogram">
              <a:avLst>
                <a:gd name="adj" fmla="val 74519"/>
              </a:avLst>
            </a:prstGeom>
            <a:solidFill>
              <a:srgbClr val="4A75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7" name="AutoShape 11"/>
            <p:cNvSpPr>
              <a:spLocks noChangeArrowheads="1"/>
            </p:cNvSpPr>
            <p:nvPr/>
          </p:nvSpPr>
          <p:spPr bwMode="auto">
            <a:xfrm flipH="1" flipV="1">
              <a:off x="2160" y="0"/>
              <a:ext cx="2688" cy="4320"/>
            </a:xfrm>
            <a:prstGeom prst="rtTriangle">
              <a:avLst/>
            </a:prstGeom>
            <a:solidFill>
              <a:srgbClr val="4A75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AutoShape 10"/>
            <p:cNvSpPr>
              <a:spLocks noChangeArrowheads="1"/>
            </p:cNvSpPr>
            <p:nvPr/>
          </p:nvSpPr>
          <p:spPr bwMode="auto">
            <a:xfrm flipH="1" flipV="1">
              <a:off x="1968" y="0"/>
              <a:ext cx="3792" cy="4320"/>
            </a:xfrm>
            <a:prstGeom prst="rtTriangle">
              <a:avLst/>
            </a:prstGeom>
            <a:solidFill>
              <a:srgbClr val="4A75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0" y="-30163"/>
            <a:ext cx="4495800" cy="1782763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Sierra Nevada &amp; California’s water</a:t>
            </a:r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0" y="6216650"/>
            <a:ext cx="2149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NASA-MODIS satellite image </a:t>
            </a:r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6019800" y="2102584"/>
            <a:ext cx="28956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Roger Bales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Professor &amp; Director</a:t>
            </a:r>
          </a:p>
          <a:p>
            <a:pPr algn="ctr">
              <a:spcBef>
                <a:spcPts val="800"/>
              </a:spcBef>
            </a:pPr>
            <a:r>
              <a:rPr lang="en-US" sz="2000" dirty="0">
                <a:solidFill>
                  <a:schemeClr val="bg1"/>
                </a:solidFill>
              </a:rPr>
              <a:t>Sierra Nevada Research Institute</a:t>
            </a:r>
          </a:p>
          <a:p>
            <a:pPr algn="ctr">
              <a:spcBef>
                <a:spcPts val="800"/>
              </a:spcBef>
            </a:pPr>
            <a:r>
              <a:rPr lang="en-US" sz="2000" dirty="0">
                <a:solidFill>
                  <a:schemeClr val="bg1"/>
                </a:solidFill>
              </a:rPr>
              <a:t>UC Merced</a:t>
            </a:r>
          </a:p>
        </p:txBody>
      </p:sp>
      <p:pic>
        <p:nvPicPr>
          <p:cNvPr id="9" name="Picture 8" descr="110223_SNRI_REV_FINAL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9513" y="5181600"/>
            <a:ext cx="1462087" cy="146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_w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1" y="1151353"/>
            <a:ext cx="2895600" cy="532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0600" y="1524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Water security lies at the heart of adaptation to climate change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54668"/>
            <a:ext cx="533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400" dirty="0" smtClean="0">
                <a:solidFill>
                  <a:schemeClr val="bg1"/>
                </a:solidFill>
              </a:rPr>
              <a:t>Includes both:</a:t>
            </a:r>
          </a:p>
          <a:p>
            <a:pPr marL="274320" indent="-274320">
              <a:buFont typeface="Calibri" pitchFamily="34" charset="0"/>
              <a:buChar char="̶"/>
            </a:pPr>
            <a:r>
              <a:rPr lang="en-US" sz="2400" dirty="0" smtClean="0">
                <a:solidFill>
                  <a:schemeClr val="bg1"/>
                </a:solidFill>
              </a:rPr>
              <a:t>‘hard’ options to capture &amp; control water</a:t>
            </a:r>
          </a:p>
          <a:p>
            <a:pPr marL="274320" indent="-274320">
              <a:buFont typeface="Calibri" pitchFamily="34" charset="0"/>
              <a:buChar char="̶"/>
            </a:pPr>
            <a:r>
              <a:rPr lang="en-US" sz="2400" dirty="0" smtClean="0">
                <a:solidFill>
                  <a:schemeClr val="bg1"/>
                </a:solidFill>
              </a:rPr>
              <a:t>‘soft’ tools to manage demand as well as increase supply, e.g. water allocation, conservation, efficiency &amp; land-use planning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057471"/>
            <a:ext cx="5400675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400" dirty="0" smtClean="0">
                <a:solidFill>
                  <a:schemeClr val="bg1"/>
                </a:solidFill>
              </a:rPr>
              <a:t>General feeling in the water community that soft opportunities will be insufficient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791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SNRI is addressing knowledge gaps around water security &amp; sustainability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1143000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Madden, The Beast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5943600" cy="91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Observations as a foundation for water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96000" y="685800"/>
            <a:ext cx="3048000" cy="2209800"/>
            <a:chOff x="1968" y="472"/>
            <a:chExt cx="2208" cy="1715"/>
          </a:xfrm>
        </p:grpSpPr>
        <p:pic>
          <p:nvPicPr>
            <p:cNvPr id="6168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8" y="531"/>
              <a:ext cx="2208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9" name="Text Box 22"/>
            <p:cNvSpPr txBox="1">
              <a:spLocks noChangeArrowheads="1"/>
            </p:cNvSpPr>
            <p:nvPr/>
          </p:nvSpPr>
          <p:spPr bwMode="auto">
            <a:xfrm>
              <a:off x="1968" y="472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lidar</a:t>
              </a:r>
            </a:p>
          </p:txBody>
        </p:sp>
      </p:grpSp>
      <p:sp>
        <p:nvSpPr>
          <p:cNvPr id="614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A new generation of integrated measurements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0" y="914400"/>
            <a:ext cx="3070225" cy="3606800"/>
            <a:chOff x="0" y="1193800"/>
            <a:chExt cx="3070225" cy="3606800"/>
          </a:xfrm>
        </p:grpSpPr>
        <p:pic>
          <p:nvPicPr>
            <p:cNvPr id="6166" name="Picture 8" descr="IMG_06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219200"/>
              <a:ext cx="307022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7" name="Text Box 10"/>
            <p:cNvSpPr txBox="1">
              <a:spLocks noChangeArrowheads="1"/>
            </p:cNvSpPr>
            <p:nvPr/>
          </p:nvSpPr>
          <p:spPr bwMode="auto">
            <a:xfrm>
              <a:off x="95250" y="1193800"/>
              <a:ext cx="1990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eddy correlation</a:t>
              </a:r>
            </a:p>
          </p:txBody>
        </p:sp>
      </p:grpSp>
      <p:pic>
        <p:nvPicPr>
          <p:cNvPr id="6149" name="Picture 12" descr="Picture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525" y="2819400"/>
            <a:ext cx="29400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6019800" y="34290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satellite snowcover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124200" y="990600"/>
            <a:ext cx="2895600" cy="2490216"/>
            <a:chOff x="3124200" y="990600"/>
            <a:chExt cx="2895600" cy="2490216"/>
          </a:xfrm>
        </p:grpSpPr>
        <p:pic>
          <p:nvPicPr>
            <p:cNvPr id="27" name="Picture 2" descr="C:\Documents and Settings\Administrator\Desktop\SCE_2011\CZO_UC_Wyan21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990600"/>
              <a:ext cx="2895600" cy="2490216"/>
            </a:xfrm>
            <a:prstGeom prst="rect">
              <a:avLst/>
            </a:prstGeom>
            <a:noFill/>
          </p:spPr>
        </p:pic>
        <p:sp>
          <p:nvSpPr>
            <p:cNvPr id="6165" name="Text Box 16"/>
            <p:cNvSpPr txBox="1">
              <a:spLocks noChangeArrowheads="1"/>
            </p:cNvSpPr>
            <p:nvPr/>
          </p:nvSpPr>
          <p:spPr bwMode="auto">
            <a:xfrm>
              <a:off x="3124200" y="990600"/>
              <a:ext cx="1485012" cy="81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embedded sensor networks</a:t>
              </a:r>
            </a:p>
          </p:txBody>
        </p:sp>
      </p:grpSp>
      <p:pic>
        <p:nvPicPr>
          <p:cNvPr id="6152" name="Picture 11" descr="129-2939_hal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5029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48000" y="3352800"/>
            <a:ext cx="3101975" cy="2062163"/>
            <a:chOff x="3048000" y="1295400"/>
            <a:chExt cx="3101975" cy="2061829"/>
          </a:xfrm>
        </p:grpSpPr>
        <p:pic>
          <p:nvPicPr>
            <p:cNvPr id="6162" name="Picture 19" descr="Z:\Pics\UCMpics08\Wolverton_jpgs\seki-'08--49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0" y="1295400"/>
              <a:ext cx="3101975" cy="2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3" name="Text Box 25"/>
            <p:cNvSpPr txBox="1">
              <a:spLocks noChangeArrowheads="1"/>
            </p:cNvSpPr>
            <p:nvPr/>
          </p:nvSpPr>
          <p:spPr bwMode="auto">
            <a:xfrm>
              <a:off x="3200400" y="1371600"/>
              <a:ext cx="17620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isotopes &amp; ions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0" y="4335463"/>
            <a:ext cx="1676400" cy="2522537"/>
            <a:chOff x="1600200" y="4335894"/>
            <a:chExt cx="1676400" cy="2522106"/>
          </a:xfrm>
        </p:grpSpPr>
        <p:pic>
          <p:nvPicPr>
            <p:cNvPr id="6160" name="Picture 20" descr="Z:\Pics\UCMpics08\Wolverton_jpgs\seki-'08--9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4335894"/>
              <a:ext cx="1676400" cy="2522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1" name="Text Box 10"/>
            <p:cNvSpPr txBox="1">
              <a:spLocks noChangeArrowheads="1"/>
            </p:cNvSpPr>
            <p:nvPr/>
          </p:nvSpPr>
          <p:spPr bwMode="auto">
            <a:xfrm>
              <a:off x="1981200" y="6324600"/>
              <a:ext cx="11689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sap flow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676400" y="4724400"/>
            <a:ext cx="1676400" cy="2133600"/>
            <a:chOff x="0" y="2976"/>
            <a:chExt cx="1056" cy="1344"/>
          </a:xfrm>
        </p:grpSpPr>
        <p:pic>
          <p:nvPicPr>
            <p:cNvPr id="615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2976"/>
              <a:ext cx="893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9" name="Text Box 19"/>
            <p:cNvSpPr txBox="1">
              <a:spLocks noChangeArrowheads="1"/>
            </p:cNvSpPr>
            <p:nvPr/>
          </p:nvSpPr>
          <p:spPr bwMode="auto">
            <a:xfrm>
              <a:off x="278" y="2999"/>
              <a:ext cx="77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low-cost sensors</a:t>
              </a:r>
            </a:p>
          </p:txBody>
        </p:sp>
      </p:grpSp>
      <p:pic>
        <p:nvPicPr>
          <p:cNvPr id="6156" name="Picture 10" descr="129-2937_hal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51816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TextBox 27"/>
          <p:cNvSpPr txBox="1">
            <a:spLocks noChangeArrowheads="1"/>
          </p:cNvSpPr>
          <p:nvPr/>
        </p:nvSpPr>
        <p:spPr bwMode="auto">
          <a:xfrm>
            <a:off x="4495800" y="6488113"/>
            <a:ext cx="112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sediment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Administrator\Desktop\SCE_2011\CZO_UC_Wyan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5664200" cy="37723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52600" y="86380"/>
            <a:ext cx="639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Wireless embedded sensor network nodes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DSC05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06955" y="2417445"/>
            <a:ext cx="5334000" cy="354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871359" y="1367642"/>
            <a:ext cx="3613314" cy="240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08421" y="4572000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Sensor node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0447" y="4495800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Hopper node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bales\Desktop\Hydroclimate1010\SCA\2007\sca2007sie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08412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15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Jan 6, 2007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1371600" y="1143000"/>
            <a:ext cx="1143000" cy="990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410200" y="228600"/>
            <a:ext cx="35814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</a:pPr>
            <a:r>
              <a:rPr lang="en-US" sz="2000" dirty="0"/>
              <a:t>Sierra Nevada fractional snow covered area (SCA) from </a:t>
            </a:r>
            <a:r>
              <a:rPr lang="en-US" sz="2000" dirty="0" smtClean="0"/>
              <a:t>MODIS satellite</a:t>
            </a:r>
            <a:endParaRPr lang="en-US" sz="2000" dirty="0"/>
          </a:p>
          <a:p>
            <a:pPr marL="228600" indent="-228600">
              <a:spcAft>
                <a:spcPts val="600"/>
              </a:spcAft>
            </a:pPr>
            <a:r>
              <a:rPr lang="en-US" sz="2000" dirty="0" smtClean="0"/>
              <a:t>SCA </a:t>
            </a:r>
            <a:r>
              <a:rPr lang="en-US" sz="2000" dirty="0"/>
              <a:t>is binned into 4 classes for ease of viewing</a:t>
            </a:r>
          </a:p>
          <a:p>
            <a:pPr marL="228600" indent="-228600">
              <a:spcAft>
                <a:spcPts val="600"/>
              </a:spcAft>
            </a:pPr>
            <a:r>
              <a:rPr lang="en-US" sz="2000" dirty="0"/>
              <a:t>Pixel size: 500 m</a:t>
            </a:r>
          </a:p>
          <a:p>
            <a:pPr marL="228600" indent="-228600">
              <a:spcAft>
                <a:spcPts val="600"/>
              </a:spcAft>
            </a:pPr>
            <a:r>
              <a:rPr lang="en-US" sz="2000" dirty="0"/>
              <a:t>Data available for </a:t>
            </a:r>
            <a:r>
              <a:rPr lang="en-US" sz="2000" dirty="0" smtClean="0"/>
              <a:t>2000-present, continuing in future</a:t>
            </a:r>
            <a:endParaRPr lang="en-US" sz="2000" dirty="0"/>
          </a:p>
        </p:txBody>
      </p:sp>
      <p:pic>
        <p:nvPicPr>
          <p:cNvPr id="13" name="Picture 12" descr="106-0653_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907663"/>
            <a:ext cx="3886200" cy="2726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rbales\Desktop\Hydroclimate1010\SCA\2007\sca2007sien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5084125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 16</a:t>
            </a:r>
            <a:endParaRPr lang="en-US" sz="2400" dirty="0"/>
          </a:p>
        </p:txBody>
      </p:sp>
      <p:pic>
        <p:nvPicPr>
          <p:cNvPr id="4" name="Picture 3" descr="Merced_SCA_adj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80406"/>
            <a:ext cx="4067106" cy="2453394"/>
          </a:xfrm>
          <a:prstGeom prst="rect">
            <a:avLst/>
          </a:prstGeom>
        </p:spPr>
      </p:pic>
      <p:pic>
        <p:nvPicPr>
          <p:cNvPr id="6" name="Picture 5" descr="Merced_mel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90103"/>
            <a:ext cx="4267201" cy="33678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114006" y="3733800"/>
            <a:ext cx="502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52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Merced basin SCA &amp; snowmelt volume – 2007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1371600" y="1143000"/>
            <a:ext cx="1143000" cy="990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rbales\Desktop\Hydroclimate1010\SCA\2007\sca2007sien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08412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Apr 3</a:t>
            </a:r>
            <a:endParaRPr lang="en-US" sz="2400" dirty="0"/>
          </a:p>
        </p:txBody>
      </p:sp>
      <p:pic>
        <p:nvPicPr>
          <p:cNvPr id="4" name="Picture 3" descr="Merced_SCA_adj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80406"/>
            <a:ext cx="4067106" cy="2453394"/>
          </a:xfrm>
          <a:prstGeom prst="rect">
            <a:avLst/>
          </a:prstGeom>
        </p:spPr>
      </p:pic>
      <p:pic>
        <p:nvPicPr>
          <p:cNvPr id="6" name="Picture 5" descr="Merced_mel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90103"/>
            <a:ext cx="4267201" cy="33678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342606" y="3733800"/>
            <a:ext cx="502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52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Merced basin SCA &amp; snowmelt volume – 2007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1371600" y="1143000"/>
            <a:ext cx="1143000" cy="990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rbales\Desktop\Hydroclimate1010\SCA\2007\sca2007sien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412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95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May 7</a:t>
            </a:r>
            <a:endParaRPr lang="en-US" sz="2400" dirty="0"/>
          </a:p>
        </p:txBody>
      </p:sp>
      <p:pic>
        <p:nvPicPr>
          <p:cNvPr id="4" name="Picture 3" descr="Merced_SCA_adj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80406"/>
            <a:ext cx="4067106" cy="2453394"/>
          </a:xfrm>
          <a:prstGeom prst="rect">
            <a:avLst/>
          </a:prstGeom>
        </p:spPr>
      </p:pic>
      <p:pic>
        <p:nvPicPr>
          <p:cNvPr id="6" name="Picture 5" descr="Merced_mel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90103"/>
            <a:ext cx="4267201" cy="33678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723606" y="3733800"/>
            <a:ext cx="502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52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Merced basin SCA &amp; snowmelt volume – 2007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rbales\Desktop\Hydroclimate1010\SCA\2007\sca2007sien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08412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110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May 28</a:t>
            </a:r>
            <a:endParaRPr lang="en-US" sz="2400" dirty="0"/>
          </a:p>
        </p:txBody>
      </p:sp>
      <p:pic>
        <p:nvPicPr>
          <p:cNvPr id="4" name="Picture 3" descr="Merced_SCA_adj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80406"/>
            <a:ext cx="4067106" cy="2453394"/>
          </a:xfrm>
          <a:prstGeom prst="rect">
            <a:avLst/>
          </a:prstGeom>
        </p:spPr>
      </p:pic>
      <p:pic>
        <p:nvPicPr>
          <p:cNvPr id="6" name="Picture 5" descr="Merced_mel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90103"/>
            <a:ext cx="4267201" cy="33678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4952206" y="3733800"/>
            <a:ext cx="502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52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Merced basin SCA &amp; snowmelt volume – 2007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rbales\Desktop\Hydroclimate1010\SCA\2007\sca2007sien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08412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Jun 16</a:t>
            </a:r>
            <a:endParaRPr lang="en-US" sz="2400" dirty="0"/>
          </a:p>
        </p:txBody>
      </p:sp>
      <p:pic>
        <p:nvPicPr>
          <p:cNvPr id="4" name="Picture 3" descr="Merced_SCA_adj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80406"/>
            <a:ext cx="4067106" cy="2453394"/>
          </a:xfrm>
          <a:prstGeom prst="rect">
            <a:avLst/>
          </a:prstGeom>
        </p:spPr>
      </p:pic>
      <p:pic>
        <p:nvPicPr>
          <p:cNvPr id="6" name="Picture 5" descr="Merced_melt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490103"/>
            <a:ext cx="4267201" cy="33678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5180806" y="3733800"/>
            <a:ext cx="502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524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Merced basin SCA &amp; snowmelt volume – 2007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895"/>
          <a:stretch/>
        </p:blipFill>
        <p:spPr bwMode="auto">
          <a:xfrm>
            <a:off x="600074" y="990600"/>
            <a:ext cx="4011613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89535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Fast facts (estimates)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914400"/>
            <a:ext cx="3962400" cy="510539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About </a:t>
            </a:r>
            <a:r>
              <a:rPr lang="en-US" sz="2400" dirty="0" smtClean="0">
                <a:solidFill>
                  <a:schemeClr val="bg1"/>
                </a:solidFill>
              </a:rPr>
              <a:t>2/3 of the precipitation that falls on the Sierra Nevada is evaporated/transpired by vegetation &amp; 1/3 runs out in rivers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In </a:t>
            </a:r>
            <a:r>
              <a:rPr lang="en-US" sz="2400" dirty="0">
                <a:solidFill>
                  <a:schemeClr val="bg1"/>
                </a:solidFill>
              </a:rPr>
              <a:t>an average year, </a:t>
            </a:r>
            <a:r>
              <a:rPr lang="en-US" sz="2400" dirty="0" smtClean="0">
                <a:solidFill>
                  <a:schemeClr val="bg1"/>
                </a:solidFill>
              </a:rPr>
              <a:t>the Sierra Nevada receives 27% of the state’s annual precipitation &amp; provides more than 60% of the state’s consumptive use of water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photo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662" y="3657600"/>
            <a:ext cx="4010025" cy="2517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46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5943600" cy="91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Envisioning a new water information system for California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03107" y="152400"/>
            <a:ext cx="513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Merced River basin snowpack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6385" name="Picture 1" descr="C:\Users\rbales\Dropbox\Talks\Merced_Realtor\Gin1y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680" y="990600"/>
            <a:ext cx="8164120" cy="5486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21540" y="6019800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        N      D       J        F      M      A      M       J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13716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This is an index value, not a basin-wide snow amount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rbales\Dropbox\Talks\Merced_Realtor\Gin2y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153400" cy="54791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03107" y="152400"/>
            <a:ext cx="513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Merced River basin snowpack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1540" y="6019800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        N      D       J        F      M      A      M       J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24384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2011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rbales\Dropbox\Talks\Merced_Realtor\Gin3y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153400" cy="54791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03107" y="152400"/>
            <a:ext cx="513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Merced River basin snowpack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1540" y="6019800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        N      D       J        F      M      A      M       J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24384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2011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rbales\Dropbox\Talks\Merced_Realtor\4y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164118" cy="5486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03107" y="152400"/>
            <a:ext cx="513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Merced River basin snowpack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1540" y="6019800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        N      D       J        F      M      A      M       J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24384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2011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62200" y="76200"/>
            <a:ext cx="438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Merced River </a:t>
            </a:r>
            <a:r>
              <a:rPr lang="en-US" sz="3200" dirty="0" err="1" smtClean="0">
                <a:solidFill>
                  <a:srgbClr val="FFFF00"/>
                </a:solidFill>
              </a:rPr>
              <a:t>streamflow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20834" name="Picture 2" descr="C:\Users\rbales\Dropbox\Talks\Merced_Realtor\McdF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915400" cy="26788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41148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Note that there is considerable </a:t>
            </a:r>
            <a:r>
              <a:rPr lang="en-US" sz="2400" dirty="0" err="1" smtClean="0">
                <a:solidFill>
                  <a:schemeClr val="bg1"/>
                </a:solidFill>
              </a:rPr>
              <a:t>interannual</a:t>
            </a:r>
            <a:r>
              <a:rPr lang="en-US" sz="2400" dirty="0" smtClean="0">
                <a:solidFill>
                  <a:schemeClr val="bg1"/>
                </a:solidFill>
              </a:rPr>
              <a:t> variability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5052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Dry years tend to be over-forecast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Wet years tend to be under-forecast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About 75% of the forecasts are within </a:t>
            </a:r>
            <a:r>
              <a:rPr lang="en-US" sz="2400" u="sng" dirty="0" smtClean="0">
                <a:solidFill>
                  <a:schemeClr val="bg1"/>
                </a:solidFill>
              </a:rPr>
              <a:t>+</a:t>
            </a:r>
            <a:r>
              <a:rPr lang="en-US" sz="2400" dirty="0" smtClean="0">
                <a:solidFill>
                  <a:schemeClr val="bg1"/>
                </a:solidFill>
              </a:rPr>
              <a:t>20% of observed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762000"/>
            <a:ext cx="7086600" cy="5715000"/>
            <a:chOff x="762000" y="762000"/>
            <a:chExt cx="7086600" cy="5715000"/>
          </a:xfrm>
        </p:grpSpPr>
        <p:sp>
          <p:nvSpPr>
            <p:cNvPr id="4" name="Rectangle 3"/>
            <p:cNvSpPr/>
            <p:nvPr/>
          </p:nvSpPr>
          <p:spPr>
            <a:xfrm>
              <a:off x="762000" y="762000"/>
              <a:ext cx="7086600" cy="571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8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1200" y="914400"/>
              <a:ext cx="5797450" cy="551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62000" y="821353"/>
              <a:ext cx="1219200" cy="4893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13,000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12,000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11,000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10,000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9000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8000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7000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6000</a:t>
              </a:r>
            </a:p>
            <a:p>
              <a:pPr algn="r">
                <a:spcBef>
                  <a:spcPts val="900"/>
                </a:spcBef>
              </a:pPr>
              <a:r>
                <a:rPr lang="en-US" sz="2800" dirty="0" smtClean="0">
                  <a:solidFill>
                    <a:srgbClr val="000000"/>
                  </a:solidFill>
                </a:rPr>
                <a:t>5000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97828" y="5953780"/>
              <a:ext cx="327448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Fraction of snowmelt</a:t>
              </a:r>
              <a:endParaRPr lang="en-US" sz="28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93559" y="152400"/>
            <a:ext cx="6807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elevations provide the most snowmelt?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34678"/>
            <a:ext cx="2470245" cy="119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51999" y="647700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Based on SNRI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86380"/>
            <a:ext cx="6590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Making a water-secure world – the  three I’s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189511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Better &amp; more-accessible </a:t>
            </a:r>
            <a:r>
              <a:rPr lang="en-US" sz="2400" b="1" dirty="0" smtClean="0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6544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INFRASTRUCTURE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to store, transport &amp; treat water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66544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Stronger &amp; more-adaptable </a:t>
            </a:r>
            <a:r>
              <a:rPr lang="en-US" sz="2400" b="1" dirty="0" smtClean="0">
                <a:solidFill>
                  <a:schemeClr val="bg1"/>
                </a:solidFill>
              </a:rPr>
              <a:t>INSTITUTIONS</a:t>
            </a:r>
          </a:p>
        </p:txBody>
      </p:sp>
      <p:cxnSp>
        <p:nvCxnSpPr>
          <p:cNvPr id="14" name="Straight Arrow Connector 13"/>
          <p:cNvCxnSpPr>
            <a:cxnSpLocks noChangeAspect="1"/>
          </p:cNvCxnSpPr>
          <p:nvPr/>
        </p:nvCxnSpPr>
        <p:spPr>
          <a:xfrm>
            <a:off x="3429000" y="1427440"/>
            <a:ext cx="2286000" cy="2382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 noChangeAspect="1"/>
          </p:cNvCxnSpPr>
          <p:nvPr/>
        </p:nvCxnSpPr>
        <p:spPr>
          <a:xfrm rot="16200000" flipH="1">
            <a:off x="2190751" y="2398990"/>
            <a:ext cx="1943099" cy="1143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Aspect="1"/>
          </p:cNvCxnSpPr>
          <p:nvPr/>
        </p:nvCxnSpPr>
        <p:spPr>
          <a:xfrm rot="5400000">
            <a:off x="4781550" y="2398990"/>
            <a:ext cx="1943099" cy="1143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558147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Water security</a:t>
            </a:r>
            <a:r>
              <a:rPr lang="en-US" sz="2400" dirty="0" smtClean="0">
                <a:solidFill>
                  <a:schemeClr val="bg1"/>
                </a:solidFill>
              </a:rPr>
              <a:t>: the reliable availability of an acceptable quantity &amp; quality of water for health, livelihoods &amp; production, coupled w/ an acceptable level of water-related risks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1828800"/>
            <a:ext cx="7924800" cy="461665"/>
            <a:chOff x="381000" y="2286000"/>
            <a:chExt cx="7924800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381000" y="22860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HARD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81800" y="22860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SOFT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6700</TotalTime>
  <Words>463</Words>
  <Application>Microsoft Office PowerPoint</Application>
  <PresentationFormat>On-screen Show (4:3)</PresentationFormat>
  <Paragraphs>82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1_Office Theme</vt:lpstr>
      <vt:lpstr>1_Default Design</vt:lpstr>
      <vt:lpstr>6_Office Theme</vt:lpstr>
      <vt:lpstr>Default Design</vt:lpstr>
      <vt:lpstr>2_Office Theme</vt:lpstr>
      <vt:lpstr>Sierra Nevada &amp; California’s water</vt:lpstr>
      <vt:lpstr>Fast facts (estimates)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Observations as a foundation for water security</vt:lpstr>
      <vt:lpstr>A new generation of integrated measurements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Envisioning a new water information system for California</vt:lpstr>
    </vt:vector>
  </TitlesOfParts>
  <Company>UC merced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</dc:creator>
  <cp:lastModifiedBy>rbales</cp:lastModifiedBy>
  <cp:revision>440</cp:revision>
  <dcterms:created xsi:type="dcterms:W3CDTF">2011-03-12T22:10:04Z</dcterms:created>
  <dcterms:modified xsi:type="dcterms:W3CDTF">2013-04-04T23:14:23Z</dcterms:modified>
</cp:coreProperties>
</file>