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32921575" cy="21948775"/>
  <p:notesSz cx="6858000" cy="9144000"/>
  <p:defaultTextStyle>
    <a:defPPr>
      <a:defRPr lang="es-PR"/>
    </a:defPPr>
    <a:lvl1pPr marL="0" algn="l" defTabSz="313492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464" algn="l" defTabSz="313492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4929" algn="l" defTabSz="313492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393" algn="l" defTabSz="313492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69858" algn="l" defTabSz="313492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322" algn="l" defTabSz="313492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4787" algn="l" defTabSz="313492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251" algn="l" defTabSz="313492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39716" algn="l" defTabSz="313492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4">
          <p15:clr>
            <a:srgbClr val="A4A3A4"/>
          </p15:clr>
        </p15:guide>
        <p15:guide id="2" pos="10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190" autoAdjust="0"/>
  </p:normalViewPr>
  <p:slideViewPr>
    <p:cSldViewPr>
      <p:cViewPr varScale="1">
        <p:scale>
          <a:sx n="23" d="100"/>
          <a:sy n="23" d="100"/>
        </p:scale>
        <p:origin x="342" y="18"/>
      </p:cViewPr>
      <p:guideLst>
        <p:guide orient="horz" pos="6914"/>
        <p:guide pos="10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lenda%20Lee\Documents\grafica%20data%20Jam%20Jaleisha.xlsx" TargetMode="External"/><Relationship Id="rId1" Type="http://schemas.openxmlformats.org/officeDocument/2006/relationships/image" Target="../media/image2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lenda%20Lee\Documents\grafica%20data%20Jam%20Jaleisha.xlsx" TargetMode="External"/><Relationship Id="rId1" Type="http://schemas.openxmlformats.org/officeDocument/2006/relationships/image" Target="../media/image2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lenda%20Lee\Documents\grafica%20data%20Jam%20Jaleisha.xlsx" TargetMode="External"/><Relationship Id="rId1" Type="http://schemas.openxmlformats.org/officeDocument/2006/relationships/image" Target="../media/image2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lenda%20Lee\Documents\grafica%20data%20Jam%20Jaleisha.xlsx" TargetMode="External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PR" sz="1800" b="1" i="0" baseline="0" dirty="0"/>
              <a:t>Gráfica sobre la comparación de la precipitación en </a:t>
            </a:r>
          </a:p>
          <a:p>
            <a:pPr>
              <a:defRPr/>
            </a:pPr>
            <a:r>
              <a:rPr lang="es-PR" sz="1800" b="1" i="0" baseline="0" dirty="0"/>
              <a:t>El Verde durante el período de sequía y de lluvia en el 1994 y 2015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718429637876041"/>
          <c:y val="0.19074148879014652"/>
          <c:w val="0.8247375071980696"/>
          <c:h val="0.47604699512997639"/>
        </c:manualLayout>
      </c:layout>
      <c:lineChart>
        <c:grouping val="standard"/>
        <c:varyColors val="0"/>
        <c:ser>
          <c:idx val="0"/>
          <c:order val="0"/>
          <c:tx>
            <c:strRef>
              <c:f>'Sheet1 (2)'!$H$263</c:f>
              <c:strCache>
                <c:ptCount val="1"/>
                <c:pt idx="0">
                  <c:v>Promedio por mes de la precipitación diaria en El Verde en el 1994 (MM)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ln>
                <a:solidFill>
                  <a:srgbClr val="00B0F0"/>
                </a:solidFill>
              </a:ln>
            </c:spPr>
          </c:marker>
          <c:dLbls>
            <c:dLbl>
              <c:idx val="2"/>
              <c:layout>
                <c:manualLayout>
                  <c:x val="0"/>
                  <c:y val="-1.0089558916852908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A76-4001-9D60-1A5401FD6C16}"/>
                </c:ext>
              </c:extLst>
            </c:dLbl>
            <c:dLbl>
              <c:idx val="4"/>
              <c:layout>
                <c:manualLayout>
                  <c:x val="0"/>
                  <c:y val="6.8607920194911409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A76-4001-9D60-1A5401FD6C16}"/>
                </c:ext>
              </c:extLst>
            </c:dLbl>
            <c:dLbl>
              <c:idx val="5"/>
              <c:layout>
                <c:manualLayout>
                  <c:x val="0"/>
                  <c:y val="5.4482760154782588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A76-4001-9D60-1A5401FD6C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'Sheet1 (2)'!$G$265:$G$272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Junio</c:v>
                </c:pt>
                <c:pt idx="5">
                  <c:v>Julio</c:v>
                </c:pt>
                <c:pt idx="6">
                  <c:v>Agosto</c:v>
                </c:pt>
                <c:pt idx="7">
                  <c:v>Septiembre</c:v>
                </c:pt>
              </c:strCache>
            </c:strRef>
          </c:cat>
          <c:val>
            <c:numRef>
              <c:f>'Sheet1 (2)'!$H$265:$H$272</c:f>
              <c:numCache>
                <c:formatCode>0.0</c:formatCode>
                <c:ptCount val="8"/>
                <c:pt idx="0">
                  <c:v>6</c:v>
                </c:pt>
                <c:pt idx="1">
                  <c:v>6.0092857139999998</c:v>
                </c:pt>
                <c:pt idx="2">
                  <c:v>4.5309164739999979</c:v>
                </c:pt>
                <c:pt idx="3">
                  <c:v>4.9080532080000001</c:v>
                </c:pt>
                <c:pt idx="4">
                  <c:v>4.9928448269999963</c:v>
                </c:pt>
                <c:pt idx="5">
                  <c:v>4.577579328999998</c:v>
                </c:pt>
                <c:pt idx="6">
                  <c:v>4.0292016769999979</c:v>
                </c:pt>
                <c:pt idx="7">
                  <c:v>4.1313648269999979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A76-4001-9D60-1A5401FD6C16}"/>
            </c:ext>
          </c:extLst>
        </c:ser>
        <c:ser>
          <c:idx val="1"/>
          <c:order val="1"/>
          <c:tx>
            <c:strRef>
              <c:f>'Sheet1 (2)'!$I$263</c:f>
              <c:strCache>
                <c:ptCount val="1"/>
                <c:pt idx="0">
                  <c:v>Promedio por mes de la precipitación diaria en El Verde en el 2015 (MM)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-1.4125160040128806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A76-4001-9D60-1A5401FD6C16}"/>
                </c:ext>
              </c:extLst>
            </c:dLbl>
            <c:dLbl>
              <c:idx val="1"/>
              <c:layout>
                <c:manualLayout>
                  <c:x val="2.4904959720639951E-2"/>
                  <c:y val="2.6232440074524969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A76-4001-9D60-1A5401FD6C16}"/>
                </c:ext>
              </c:extLst>
            </c:dLbl>
            <c:dLbl>
              <c:idx val="4"/>
              <c:layout>
                <c:manualLayout>
                  <c:x val="0"/>
                  <c:y val="-8.0715200229307046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A76-4001-9D60-1A5401FD6C16}"/>
                </c:ext>
              </c:extLst>
            </c:dLbl>
            <c:dLbl>
              <c:idx val="6"/>
              <c:layout>
                <c:manualLayout>
                  <c:x val="0"/>
                  <c:y val="-1.0089400028663403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A76-4001-9D60-1A5401FD6C16}"/>
                </c:ext>
              </c:extLst>
            </c:dLbl>
            <c:dLbl>
              <c:idx val="7"/>
              <c:layout>
                <c:manualLayout>
                  <c:x val="1.9044969198136551E-2"/>
                  <c:y val="1.6143040045861541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A76-4001-9D60-1A5401FD6C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'Sheet1 (2)'!$G$265:$G$272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Junio</c:v>
                </c:pt>
                <c:pt idx="5">
                  <c:v>Julio</c:v>
                </c:pt>
                <c:pt idx="6">
                  <c:v>Agosto</c:v>
                </c:pt>
                <c:pt idx="7">
                  <c:v>Septiembre</c:v>
                </c:pt>
              </c:strCache>
            </c:strRef>
          </c:cat>
          <c:val>
            <c:numRef>
              <c:f>'Sheet1 (2)'!$I$265:$I$272</c:f>
              <c:numCache>
                <c:formatCode>0.0</c:formatCode>
                <c:ptCount val="8"/>
                <c:pt idx="0">
                  <c:v>7.4612903230000018</c:v>
                </c:pt>
                <c:pt idx="1">
                  <c:v>8.5021428570000044</c:v>
                </c:pt>
                <c:pt idx="2">
                  <c:v>6.7276602499999978</c:v>
                </c:pt>
                <c:pt idx="3">
                  <c:v>6.2117519029999997</c:v>
                </c:pt>
                <c:pt idx="4">
                  <c:v>5.569881885</c:v>
                </c:pt>
                <c:pt idx="5">
                  <c:v>5.0616285230000004</c:v>
                </c:pt>
                <c:pt idx="6">
                  <c:v>5.508845544999998</c:v>
                </c:pt>
                <c:pt idx="7">
                  <c:v>5.3460930250000018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0A76-4001-9D60-1A5401FD6C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4392704"/>
        <c:axId val="54411264"/>
      </c:lineChart>
      <c:catAx>
        <c:axId val="54392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s-PR" sz="1600"/>
                  <a:t>Meses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4411264"/>
        <c:crosses val="autoZero"/>
        <c:auto val="1"/>
        <c:lblAlgn val="ctr"/>
        <c:lblOffset val="100"/>
        <c:noMultiLvlLbl val="0"/>
      </c:catAx>
      <c:valAx>
        <c:axId val="544112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s-PR" sz="1600"/>
                  <a:t>Precipitación en  milimetros</a:t>
                </a:r>
                <a:r>
                  <a:rPr lang="es-PR" sz="1600" baseline="0"/>
                  <a:t> </a:t>
                </a:r>
                <a:endParaRPr lang="es-PR" sz="1600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43927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ln>
      <a:solidFill>
        <a:schemeClr val="tx2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PR" sz="1800" b="0" i="0" baseline="0" dirty="0"/>
              <a:t>Gráfica sobre la comparación de la altura en el Embalse del Lago Loíza </a:t>
            </a:r>
            <a:r>
              <a:rPr lang="es-PR" sz="1800" b="1" i="0" u="none" strike="noStrike" baseline="0" dirty="0"/>
              <a:t>y la precipitación  en El Verde </a:t>
            </a:r>
            <a:r>
              <a:rPr lang="es-PR" sz="1800" b="0" i="0" baseline="0" dirty="0"/>
              <a:t>durante el período de sequía y de lluvia en el 1994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R" b="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'Sheet1 (2)'!$L$263:$L$264</c:f>
              <c:strCache>
                <c:ptCount val="1"/>
                <c:pt idx="0">
                  <c:v>Nivel del Embalse Lago Loíza 1994 (pies)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ln>
                <a:solidFill>
                  <a:srgbClr val="00B0F0"/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2.0178800057326874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0F0-45D9-B15D-345EFF071E50}"/>
                </c:ext>
              </c:extLst>
            </c:dLbl>
            <c:dLbl>
              <c:idx val="1"/>
              <c:layout>
                <c:manualLayout>
                  <c:x val="-1.4649976306258801E-3"/>
                  <c:y val="7.062580020064399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0F0-45D9-B15D-345EFF071E50}"/>
                </c:ext>
              </c:extLst>
            </c:dLbl>
            <c:dLbl>
              <c:idx val="3"/>
              <c:layout>
                <c:manualLayout>
                  <c:x val="-2.929995261251761E-3"/>
                  <c:y val="6.6590040189178634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0F0-45D9-B15D-345EFF071E50}"/>
                </c:ext>
              </c:extLst>
            </c:dLbl>
            <c:dLbl>
              <c:idx val="5"/>
              <c:layout>
                <c:manualLayout>
                  <c:x val="-1.4649976306258801E-3"/>
                  <c:y val="-4.035760011465375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0F0-45D9-B15D-345EFF071E50}"/>
                </c:ext>
              </c:extLst>
            </c:dLbl>
            <c:dLbl>
              <c:idx val="6"/>
              <c:layout>
                <c:manualLayout>
                  <c:x val="-1.4649976306258801E-3"/>
                  <c:y val="-6.0536400171980623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0F0-45D9-B15D-345EFF071E50}"/>
                </c:ext>
              </c:extLst>
            </c:dLbl>
            <c:dLbl>
              <c:idx val="7"/>
              <c:layout>
                <c:manualLayout>
                  <c:x val="0"/>
                  <c:y val="-6.0536400171980623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0F0-45D9-B15D-345EFF071E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'Sheet1 (2)'!$K$265:$K$272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Junio</c:v>
                </c:pt>
                <c:pt idx="5">
                  <c:v>Julio</c:v>
                </c:pt>
                <c:pt idx="6">
                  <c:v>Agosto</c:v>
                </c:pt>
                <c:pt idx="7">
                  <c:v>Septiembre</c:v>
                </c:pt>
              </c:strCache>
            </c:strRef>
          </c:cat>
          <c:val>
            <c:numRef>
              <c:f>'Sheet1 (2)'!$L$265:$L$272</c:f>
              <c:numCache>
                <c:formatCode>0.0</c:formatCode>
                <c:ptCount val="8"/>
                <c:pt idx="0">
                  <c:v>133.14935479999997</c:v>
                </c:pt>
                <c:pt idx="1">
                  <c:v>130.65286019999999</c:v>
                </c:pt>
                <c:pt idx="2">
                  <c:v>130.15002600000003</c:v>
                </c:pt>
                <c:pt idx="3">
                  <c:v>128.4470638</c:v>
                </c:pt>
                <c:pt idx="4">
                  <c:v>125.1575931</c:v>
                </c:pt>
                <c:pt idx="5">
                  <c:v>122.62235239999998</c:v>
                </c:pt>
                <c:pt idx="6">
                  <c:v>120.55836079999999</c:v>
                </c:pt>
                <c:pt idx="7">
                  <c:v>120.65834719999995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0F0-45D9-B15D-345EFF071E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4602368"/>
        <c:axId val="54629120"/>
      </c:lineChart>
      <c:lineChart>
        <c:grouping val="standard"/>
        <c:varyColors val="0"/>
        <c:ser>
          <c:idx val="1"/>
          <c:order val="1"/>
          <c:tx>
            <c:strRef>
              <c:f>'Sheet1 (2)'!$M$263:$M$264</c:f>
              <c:strCache>
                <c:ptCount val="1"/>
                <c:pt idx="0">
                  <c:v>Promedio por mes de la precipitación diaria en El Verde en el 1994 (MM)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1.4649976306258801E-3"/>
                  <c:y val="7.4661560212109374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0F0-45D9-B15D-345EFF071E50}"/>
                </c:ext>
              </c:extLst>
            </c:dLbl>
            <c:dLbl>
              <c:idx val="2"/>
              <c:layout>
                <c:manualLayout>
                  <c:x val="0"/>
                  <c:y val="6.4572160183445942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0F0-45D9-B15D-345EFF071E50}"/>
                </c:ext>
              </c:extLst>
            </c:dLbl>
            <c:dLbl>
              <c:idx val="4"/>
              <c:layout>
                <c:manualLayout>
                  <c:x val="0"/>
                  <c:y val="1.2107280034396116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0F0-45D9-B15D-345EFF071E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'Sheet1 (2)'!$K$265:$K$272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Junio</c:v>
                </c:pt>
                <c:pt idx="5">
                  <c:v>Julio</c:v>
                </c:pt>
                <c:pt idx="6">
                  <c:v>Agosto</c:v>
                </c:pt>
                <c:pt idx="7">
                  <c:v>Septiembre</c:v>
                </c:pt>
              </c:strCache>
            </c:strRef>
          </c:cat>
          <c:val>
            <c:numRef>
              <c:f>'Sheet1 (2)'!$M$265:$M$272</c:f>
              <c:numCache>
                <c:formatCode>0.0</c:formatCode>
                <c:ptCount val="8"/>
                <c:pt idx="0">
                  <c:v>6</c:v>
                </c:pt>
                <c:pt idx="1">
                  <c:v>6.0092857139999998</c:v>
                </c:pt>
                <c:pt idx="2">
                  <c:v>4.5309164739999988</c:v>
                </c:pt>
                <c:pt idx="3">
                  <c:v>4.9080532080000001</c:v>
                </c:pt>
                <c:pt idx="4">
                  <c:v>4.9928448269999981</c:v>
                </c:pt>
                <c:pt idx="5">
                  <c:v>4.5775793289999989</c:v>
                </c:pt>
                <c:pt idx="6">
                  <c:v>4.0292016769999988</c:v>
                </c:pt>
                <c:pt idx="7">
                  <c:v>4.1313648269999987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0F0-45D9-B15D-345EFF071E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637312"/>
        <c:axId val="54631040"/>
      </c:lineChart>
      <c:catAx>
        <c:axId val="54602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s-PR" sz="1600"/>
                  <a:t>Meses</a:t>
                </a:r>
              </a:p>
              <a:p>
                <a:pPr>
                  <a:defRPr sz="1600"/>
                </a:pPr>
                <a:endParaRPr lang="es-PR" sz="1600"/>
              </a:p>
            </c:rich>
          </c:tx>
          <c:layout>
            <c:manualLayout>
              <c:xMode val="edge"/>
              <c:yMode val="edge"/>
              <c:x val="0.4466274016186299"/>
              <c:y val="0.73605691277667018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4629120"/>
        <c:crosses val="autoZero"/>
        <c:auto val="1"/>
        <c:lblAlgn val="ctr"/>
        <c:lblOffset val="100"/>
        <c:noMultiLvlLbl val="0"/>
      </c:catAx>
      <c:valAx>
        <c:axId val="546291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PR" sz="1600"/>
                  <a:t>Altura</a:t>
                </a:r>
                <a:r>
                  <a:rPr lang="es-PR" sz="1600" baseline="0"/>
                  <a:t>  del nivel  en el embalse (pies)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4602368"/>
        <c:crosses val="autoZero"/>
        <c:crossBetween val="between"/>
      </c:valAx>
      <c:valAx>
        <c:axId val="54631040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s-PR" sz="1600"/>
                  <a:t>Precipitación  en  El</a:t>
                </a:r>
                <a:r>
                  <a:rPr lang="es-PR" sz="1600" baseline="0"/>
                  <a:t> Verde </a:t>
                </a:r>
                <a:r>
                  <a:rPr lang="es-PR" sz="1600"/>
                  <a:t>(mm)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4637312"/>
        <c:crosses val="max"/>
        <c:crossBetween val="between"/>
      </c:valAx>
      <c:catAx>
        <c:axId val="54637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463104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spPr>
        <a:ln w="3175"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ln w="3175">
      <a:solidFill>
        <a:schemeClr val="tx2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PR" sz="1800" b="1" i="0" baseline="0" dirty="0"/>
              <a:t>Gráfica sobre la comparación de la altura en el Embalse del Lago Loíza </a:t>
            </a:r>
            <a:r>
              <a:rPr lang="es-PR" sz="1800" b="1" i="0" u="none" strike="noStrike" baseline="0" dirty="0"/>
              <a:t>y la precipitación en El Verde </a:t>
            </a:r>
            <a:r>
              <a:rPr lang="es-PR" sz="1800" b="1" i="0" baseline="0" dirty="0"/>
              <a:t>durante el período de sequía y de lluvia en el 2015 </a:t>
            </a:r>
            <a:endParaRPr lang="es-PR" dirty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R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'Sheet1 (2)'!$P$263</c:f>
              <c:strCache>
                <c:ptCount val="1"/>
                <c:pt idx="0">
                  <c:v>Nivel del Embalse Lago Loíza 2015 (pies)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ln>
                <a:solidFill>
                  <a:srgbClr val="00B0F0"/>
                </a:solidFill>
              </a:ln>
            </c:spPr>
          </c:marker>
          <c:dLbls>
            <c:dLbl>
              <c:idx val="0"/>
              <c:layout>
                <c:manualLayout>
                  <c:x val="-5.8599905225035194E-3"/>
                  <c:y val="-5.2464880149049882E-2"/>
                </c:manualLayout>
              </c:layout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E7A-47D4-9852-35EF388DE8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'Sheet1 (2)'!$O$265:$O$272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Junio</c:v>
                </c:pt>
                <c:pt idx="5">
                  <c:v>Julio</c:v>
                </c:pt>
                <c:pt idx="6">
                  <c:v>Agosto</c:v>
                </c:pt>
                <c:pt idx="7">
                  <c:v>Septiembre</c:v>
                </c:pt>
              </c:strCache>
            </c:strRef>
          </c:cat>
          <c:val>
            <c:numRef>
              <c:f>'Sheet1 (2)'!$P$265:$P$272</c:f>
              <c:numCache>
                <c:formatCode>0.0</c:formatCode>
                <c:ptCount val="8"/>
                <c:pt idx="0" formatCode="General">
                  <c:v>133.6</c:v>
                </c:pt>
                <c:pt idx="1">
                  <c:v>133.48035710000005</c:v>
                </c:pt>
                <c:pt idx="2">
                  <c:v>130.61256179999995</c:v>
                </c:pt>
                <c:pt idx="3">
                  <c:v>129.22676849999999</c:v>
                </c:pt>
                <c:pt idx="4">
                  <c:v>126.32045119999995</c:v>
                </c:pt>
                <c:pt idx="5">
                  <c:v>124.02082540000002</c:v>
                </c:pt>
                <c:pt idx="6">
                  <c:v>121.86721270000002</c:v>
                </c:pt>
                <c:pt idx="7">
                  <c:v>121.691968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7A-47D4-9852-35EF388DE8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4685056"/>
        <c:axId val="54691328"/>
      </c:lineChart>
      <c:lineChart>
        <c:grouping val="standard"/>
        <c:varyColors val="0"/>
        <c:ser>
          <c:idx val="1"/>
          <c:order val="1"/>
          <c:tx>
            <c:strRef>
              <c:f>'Sheet1 (2)'!$Q$263:$Q$264</c:f>
              <c:strCache>
                <c:ptCount val="1"/>
                <c:pt idx="0">
                  <c:v>Promedio por mes de la precipitación diaria en El Verde en el 2015 (MM)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2.685797962913535E-17"/>
                  <c:y val="5.6500640160515203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E7A-47D4-9852-35EF388DE8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'Sheet1 (2)'!$O$265:$O$272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Junio</c:v>
                </c:pt>
                <c:pt idx="5">
                  <c:v>Julio</c:v>
                </c:pt>
                <c:pt idx="6">
                  <c:v>Agosto</c:v>
                </c:pt>
                <c:pt idx="7">
                  <c:v>Septiembre</c:v>
                </c:pt>
              </c:strCache>
            </c:strRef>
          </c:cat>
          <c:val>
            <c:numRef>
              <c:f>'Sheet1 (2)'!$Q$265:$Q$272</c:f>
              <c:numCache>
                <c:formatCode>0.0</c:formatCode>
                <c:ptCount val="8"/>
                <c:pt idx="0">
                  <c:v>7.4612903230000018</c:v>
                </c:pt>
                <c:pt idx="1">
                  <c:v>8.5021428570000044</c:v>
                </c:pt>
                <c:pt idx="2">
                  <c:v>6.7276602499999978</c:v>
                </c:pt>
                <c:pt idx="3">
                  <c:v>6.2117519029999997</c:v>
                </c:pt>
                <c:pt idx="4">
                  <c:v>5.569881885</c:v>
                </c:pt>
                <c:pt idx="5">
                  <c:v>5.0616285230000004</c:v>
                </c:pt>
                <c:pt idx="6">
                  <c:v>5.508845544999998</c:v>
                </c:pt>
                <c:pt idx="7">
                  <c:v>5.3460930250000018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E7A-47D4-9852-35EF388DE8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4695424"/>
        <c:axId val="54693248"/>
      </c:lineChart>
      <c:catAx>
        <c:axId val="54685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s-PR" sz="1600"/>
                  <a:t>Meses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4691328"/>
        <c:crosses val="autoZero"/>
        <c:auto val="1"/>
        <c:lblAlgn val="ctr"/>
        <c:lblOffset val="100"/>
        <c:noMultiLvlLbl val="0"/>
      </c:catAx>
      <c:valAx>
        <c:axId val="546913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s-PR" sz="1600" b="1" i="0" baseline="0"/>
                  <a:t>Altura  del nivel  en el embalse (pies)</a:t>
                </a:r>
                <a:endParaRPr lang="es-PR" sz="16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4685056"/>
        <c:crosses val="autoZero"/>
        <c:crossBetween val="between"/>
      </c:valAx>
      <c:valAx>
        <c:axId val="5469324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s-PR" sz="1600" b="1" i="0" baseline="0"/>
                  <a:t>Precipitación  en  El Verde (mm)</a:t>
                </a:r>
                <a:endParaRPr lang="es-PR" sz="1600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4695424"/>
        <c:crosses val="max"/>
        <c:crossBetween val="between"/>
      </c:valAx>
      <c:catAx>
        <c:axId val="54695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469324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ln w="3175">
      <a:solidFill>
        <a:schemeClr val="tx2"/>
      </a:solidFill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PR" sz="1800" b="1" i="0" baseline="0" dirty="0"/>
              <a:t>Gráfica sobre la comparación del Nivel del Embalse del Lago Loíza durante el período de sequía y de lluvia en el 1994 y 2015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628494528918265"/>
          <c:y val="0.20075400047193773"/>
          <c:w val="0.84325761156390111"/>
          <c:h val="0.452598257030072"/>
        </c:manualLayout>
      </c:layout>
      <c:lineChart>
        <c:grouping val="standard"/>
        <c:varyColors val="0"/>
        <c:ser>
          <c:idx val="0"/>
          <c:order val="0"/>
          <c:tx>
            <c:strRef>
              <c:f>'Sheet1 (2)'!$T$263:$T$264</c:f>
              <c:strCache>
                <c:ptCount val="1"/>
                <c:pt idx="0">
                  <c:v>Nivel del Embalse Lago Loíza 1994 (pies)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ln>
                <a:solidFill>
                  <a:srgbClr val="00B0F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'Sheet1 (2)'!$S$265:$S$272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Junio</c:v>
                </c:pt>
                <c:pt idx="5">
                  <c:v>Julio</c:v>
                </c:pt>
                <c:pt idx="6">
                  <c:v>Agosto</c:v>
                </c:pt>
                <c:pt idx="7">
                  <c:v>Septiembre</c:v>
                </c:pt>
              </c:strCache>
            </c:strRef>
          </c:cat>
          <c:val>
            <c:numRef>
              <c:f>'Sheet1 (2)'!$T$265:$T$272</c:f>
              <c:numCache>
                <c:formatCode>0.0</c:formatCode>
                <c:ptCount val="8"/>
                <c:pt idx="0">
                  <c:v>133.14935479999991</c:v>
                </c:pt>
                <c:pt idx="1">
                  <c:v>130.65286019999999</c:v>
                </c:pt>
                <c:pt idx="2">
                  <c:v>130.15002600000005</c:v>
                </c:pt>
                <c:pt idx="3">
                  <c:v>128.4470638</c:v>
                </c:pt>
                <c:pt idx="4">
                  <c:v>125.1575931</c:v>
                </c:pt>
                <c:pt idx="5">
                  <c:v>122.62235239999995</c:v>
                </c:pt>
                <c:pt idx="6">
                  <c:v>120.55836079999997</c:v>
                </c:pt>
                <c:pt idx="7">
                  <c:v>120.65834719999992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CA-4531-9C88-EAA08D3C3AC2}"/>
            </c:ext>
          </c:extLst>
        </c:ser>
        <c:ser>
          <c:idx val="1"/>
          <c:order val="1"/>
          <c:tx>
            <c:strRef>
              <c:f>'Sheet1 (2)'!$U$263:$U$264</c:f>
              <c:strCache>
                <c:ptCount val="1"/>
                <c:pt idx="0">
                  <c:v>Nivel del Embalse Lago Loíza 2015 (pies)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-1.0089400028663429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FCA-4531-9C88-EAA08D3C3AC2}"/>
                </c:ext>
              </c:extLst>
            </c:dLbl>
            <c:dLbl>
              <c:idx val="1"/>
              <c:layout>
                <c:manualLayout>
                  <c:x val="0"/>
                  <c:y val="-8.0715200229307428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FCA-4531-9C88-EAA08D3C3A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'Sheet1 (2)'!$S$265:$S$272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Junio</c:v>
                </c:pt>
                <c:pt idx="5">
                  <c:v>Julio</c:v>
                </c:pt>
                <c:pt idx="6">
                  <c:v>Agosto</c:v>
                </c:pt>
                <c:pt idx="7">
                  <c:v>Septiembre</c:v>
                </c:pt>
              </c:strCache>
            </c:strRef>
          </c:cat>
          <c:val>
            <c:numRef>
              <c:f>'Sheet1 (2)'!$U$265:$U$272</c:f>
              <c:numCache>
                <c:formatCode>0.0</c:formatCode>
                <c:ptCount val="8"/>
                <c:pt idx="0" formatCode="General">
                  <c:v>133.6</c:v>
                </c:pt>
                <c:pt idx="1">
                  <c:v>133.48035710000005</c:v>
                </c:pt>
                <c:pt idx="2">
                  <c:v>130.61256179999995</c:v>
                </c:pt>
                <c:pt idx="3">
                  <c:v>129.22676849999999</c:v>
                </c:pt>
                <c:pt idx="4">
                  <c:v>126.32045119999995</c:v>
                </c:pt>
                <c:pt idx="5">
                  <c:v>124.02082540000002</c:v>
                </c:pt>
                <c:pt idx="6">
                  <c:v>121.86721270000002</c:v>
                </c:pt>
                <c:pt idx="7">
                  <c:v>121.691968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FCA-4531-9C88-EAA08D3C3A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4721536"/>
        <c:axId val="54740096"/>
      </c:lineChart>
      <c:catAx>
        <c:axId val="54721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Meses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4740096"/>
        <c:crosses val="autoZero"/>
        <c:auto val="1"/>
        <c:lblAlgn val="ctr"/>
        <c:lblOffset val="100"/>
        <c:noMultiLvlLbl val="0"/>
      </c:catAx>
      <c:valAx>
        <c:axId val="547400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s-PR" sz="1600" b="1" i="0" baseline="0"/>
                  <a:t>Altura  del nivel  en el embalse (pies)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47215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ln>
      <a:solidFill>
        <a:schemeClr val="tx2"/>
      </a:solidFill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3F05F-1288-4603-85BF-17AAF0DE5B5D}" type="datetimeFigureOut">
              <a:rPr lang="es-PR" smtClean="0"/>
              <a:pPr/>
              <a:t>24/10/2016</a:t>
            </a:fld>
            <a:endParaRPr lang="es-P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8838" y="685800"/>
            <a:ext cx="51403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4FC5A-D8D1-42C9-8A94-AD332B711BC6}" type="slidenum">
              <a:rPr lang="es-PR" smtClean="0"/>
              <a:pPr/>
              <a:t>‹#›</a:t>
            </a:fld>
            <a:endParaRPr 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4FC5A-D8D1-42C9-8A94-AD332B711BC6}" type="slidenum">
              <a:rPr lang="es-PR" smtClean="0"/>
              <a:pPr/>
              <a:t>1</a:t>
            </a:fld>
            <a:endParaRPr lang="es-P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118" y="6818351"/>
            <a:ext cx="27983339" cy="47047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8236" y="12437639"/>
            <a:ext cx="23045103" cy="56091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4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69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4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39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3827-3BA6-4442-B0D1-EBDDAA052206}" type="datetimeFigureOut">
              <a:rPr lang="es-PR" smtClean="0"/>
              <a:pPr/>
              <a:t>24/10/2016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4118-5F02-4C11-B131-4E01915B48C4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3827-3BA6-4442-B0D1-EBDDAA052206}" type="datetimeFigureOut">
              <a:rPr lang="es-PR" smtClean="0"/>
              <a:pPr/>
              <a:t>24/10/2016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4118-5F02-4C11-B131-4E01915B48C4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8142" y="878974"/>
            <a:ext cx="7407354" cy="1872758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079" y="878974"/>
            <a:ext cx="21673370" cy="18727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3827-3BA6-4442-B0D1-EBDDAA052206}" type="datetimeFigureOut">
              <a:rPr lang="es-PR" smtClean="0"/>
              <a:pPr/>
              <a:t>24/10/2016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4118-5F02-4C11-B131-4E01915B48C4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3827-3BA6-4442-B0D1-EBDDAA052206}" type="datetimeFigureOut">
              <a:rPr lang="es-PR" smtClean="0"/>
              <a:pPr/>
              <a:t>24/10/2016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4118-5F02-4C11-B131-4E01915B48C4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577" y="14104125"/>
            <a:ext cx="27983339" cy="4359271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577" y="9302832"/>
            <a:ext cx="27983339" cy="4801293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48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4971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455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69939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423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491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394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398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3827-3BA6-4442-B0D1-EBDDAA052206}" type="datetimeFigureOut">
              <a:rPr lang="es-PR" smtClean="0"/>
              <a:pPr/>
              <a:t>24/10/2016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4118-5F02-4C11-B131-4E01915B48C4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079" y="5121386"/>
            <a:ext cx="14540362" cy="14485177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5134" y="5121386"/>
            <a:ext cx="14540362" cy="14485177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3827-3BA6-4442-B0D1-EBDDAA052206}" type="datetimeFigureOut">
              <a:rPr lang="es-PR" smtClean="0"/>
              <a:pPr/>
              <a:t>24/10/2016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4118-5F02-4C11-B131-4E01915B48C4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079" y="4913072"/>
            <a:ext cx="14546080" cy="2047535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484" indent="0">
              <a:buNone/>
              <a:defRPr sz="6900" b="1"/>
            </a:lvl2pPr>
            <a:lvl3pPr marL="3134971" indent="0">
              <a:buNone/>
              <a:defRPr sz="6200" b="1"/>
            </a:lvl3pPr>
            <a:lvl4pPr marL="4702455" indent="0">
              <a:buNone/>
              <a:defRPr sz="5500" b="1"/>
            </a:lvl4pPr>
            <a:lvl5pPr marL="6269939" indent="0">
              <a:buNone/>
              <a:defRPr sz="5500" b="1"/>
            </a:lvl5pPr>
            <a:lvl6pPr marL="7837423" indent="0">
              <a:buNone/>
              <a:defRPr sz="5500" b="1"/>
            </a:lvl6pPr>
            <a:lvl7pPr marL="9404910" indent="0">
              <a:buNone/>
              <a:defRPr sz="5500" b="1"/>
            </a:lvl7pPr>
            <a:lvl8pPr marL="10972394" indent="0">
              <a:buNone/>
              <a:defRPr sz="5500" b="1"/>
            </a:lvl8pPr>
            <a:lvl9pPr marL="125398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079" y="6960607"/>
            <a:ext cx="14546080" cy="12645951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3708" y="4913072"/>
            <a:ext cx="14551793" cy="2047535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484" indent="0">
              <a:buNone/>
              <a:defRPr sz="6900" b="1"/>
            </a:lvl2pPr>
            <a:lvl3pPr marL="3134971" indent="0">
              <a:buNone/>
              <a:defRPr sz="6200" b="1"/>
            </a:lvl3pPr>
            <a:lvl4pPr marL="4702455" indent="0">
              <a:buNone/>
              <a:defRPr sz="5500" b="1"/>
            </a:lvl4pPr>
            <a:lvl5pPr marL="6269939" indent="0">
              <a:buNone/>
              <a:defRPr sz="5500" b="1"/>
            </a:lvl5pPr>
            <a:lvl6pPr marL="7837423" indent="0">
              <a:buNone/>
              <a:defRPr sz="5500" b="1"/>
            </a:lvl6pPr>
            <a:lvl7pPr marL="9404910" indent="0">
              <a:buNone/>
              <a:defRPr sz="5500" b="1"/>
            </a:lvl7pPr>
            <a:lvl8pPr marL="10972394" indent="0">
              <a:buNone/>
              <a:defRPr sz="5500" b="1"/>
            </a:lvl8pPr>
            <a:lvl9pPr marL="125398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3708" y="6960607"/>
            <a:ext cx="14551793" cy="12645951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3827-3BA6-4442-B0D1-EBDDAA052206}" type="datetimeFigureOut">
              <a:rPr lang="es-PR" smtClean="0"/>
              <a:pPr/>
              <a:t>24/10/2016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4118-5F02-4C11-B131-4E01915B48C4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3827-3BA6-4442-B0D1-EBDDAA052206}" type="datetimeFigureOut">
              <a:rPr lang="es-PR" smtClean="0"/>
              <a:pPr/>
              <a:t>24/10/2016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4118-5F02-4C11-B131-4E01915B48C4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3827-3BA6-4442-B0D1-EBDDAA052206}" type="datetimeFigureOut">
              <a:rPr lang="es-PR" smtClean="0"/>
              <a:pPr/>
              <a:t>24/10/2016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4118-5F02-4C11-B131-4E01915B48C4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084" y="873886"/>
            <a:ext cx="10830971" cy="3719098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1421" y="873891"/>
            <a:ext cx="18404075" cy="18732671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084" y="4592989"/>
            <a:ext cx="10830971" cy="15013573"/>
          </a:xfrm>
        </p:spPr>
        <p:txBody>
          <a:bodyPr/>
          <a:lstStyle>
            <a:lvl1pPr marL="0" indent="0">
              <a:buNone/>
              <a:defRPr sz="4800"/>
            </a:lvl1pPr>
            <a:lvl2pPr marL="1567484" indent="0">
              <a:buNone/>
              <a:defRPr sz="4100"/>
            </a:lvl2pPr>
            <a:lvl3pPr marL="3134971" indent="0">
              <a:buNone/>
              <a:defRPr sz="3400"/>
            </a:lvl3pPr>
            <a:lvl4pPr marL="4702455" indent="0">
              <a:buNone/>
              <a:defRPr sz="3100"/>
            </a:lvl4pPr>
            <a:lvl5pPr marL="6269939" indent="0">
              <a:buNone/>
              <a:defRPr sz="3100"/>
            </a:lvl5pPr>
            <a:lvl6pPr marL="7837423" indent="0">
              <a:buNone/>
              <a:defRPr sz="3100"/>
            </a:lvl6pPr>
            <a:lvl7pPr marL="9404910" indent="0">
              <a:buNone/>
              <a:defRPr sz="3100"/>
            </a:lvl7pPr>
            <a:lvl8pPr marL="10972394" indent="0">
              <a:buNone/>
              <a:defRPr sz="3100"/>
            </a:lvl8pPr>
            <a:lvl9pPr marL="125398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3827-3BA6-4442-B0D1-EBDDAA052206}" type="datetimeFigureOut">
              <a:rPr lang="es-PR" smtClean="0"/>
              <a:pPr/>
              <a:t>24/10/2016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4118-5F02-4C11-B131-4E01915B48C4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859" y="15364142"/>
            <a:ext cx="19752945" cy="1813824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859" y="1961164"/>
            <a:ext cx="19752945" cy="13169265"/>
          </a:xfrm>
        </p:spPr>
        <p:txBody>
          <a:bodyPr/>
          <a:lstStyle>
            <a:lvl1pPr marL="0" indent="0">
              <a:buNone/>
              <a:defRPr sz="11000"/>
            </a:lvl1pPr>
            <a:lvl2pPr marL="1567484" indent="0">
              <a:buNone/>
              <a:defRPr sz="9600"/>
            </a:lvl2pPr>
            <a:lvl3pPr marL="3134971" indent="0">
              <a:buNone/>
              <a:defRPr sz="8200"/>
            </a:lvl3pPr>
            <a:lvl4pPr marL="4702455" indent="0">
              <a:buNone/>
              <a:defRPr sz="6900"/>
            </a:lvl4pPr>
            <a:lvl5pPr marL="6269939" indent="0">
              <a:buNone/>
              <a:defRPr sz="6900"/>
            </a:lvl5pPr>
            <a:lvl6pPr marL="7837423" indent="0">
              <a:buNone/>
              <a:defRPr sz="6900"/>
            </a:lvl6pPr>
            <a:lvl7pPr marL="9404910" indent="0">
              <a:buNone/>
              <a:defRPr sz="6900"/>
            </a:lvl7pPr>
            <a:lvl8pPr marL="10972394" indent="0">
              <a:buNone/>
              <a:defRPr sz="6900"/>
            </a:lvl8pPr>
            <a:lvl9pPr marL="12539882" indent="0">
              <a:buNone/>
              <a:defRPr sz="6900"/>
            </a:lvl9pPr>
          </a:lstStyle>
          <a:p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859" y="17177966"/>
            <a:ext cx="19752945" cy="2575931"/>
          </a:xfrm>
        </p:spPr>
        <p:txBody>
          <a:bodyPr/>
          <a:lstStyle>
            <a:lvl1pPr marL="0" indent="0">
              <a:buNone/>
              <a:defRPr sz="4800"/>
            </a:lvl1pPr>
            <a:lvl2pPr marL="1567484" indent="0">
              <a:buNone/>
              <a:defRPr sz="4100"/>
            </a:lvl2pPr>
            <a:lvl3pPr marL="3134971" indent="0">
              <a:buNone/>
              <a:defRPr sz="3400"/>
            </a:lvl3pPr>
            <a:lvl4pPr marL="4702455" indent="0">
              <a:buNone/>
              <a:defRPr sz="3100"/>
            </a:lvl4pPr>
            <a:lvl5pPr marL="6269939" indent="0">
              <a:buNone/>
              <a:defRPr sz="3100"/>
            </a:lvl5pPr>
            <a:lvl6pPr marL="7837423" indent="0">
              <a:buNone/>
              <a:defRPr sz="3100"/>
            </a:lvl6pPr>
            <a:lvl7pPr marL="9404910" indent="0">
              <a:buNone/>
              <a:defRPr sz="3100"/>
            </a:lvl7pPr>
            <a:lvl8pPr marL="10972394" indent="0">
              <a:buNone/>
              <a:defRPr sz="3100"/>
            </a:lvl8pPr>
            <a:lvl9pPr marL="125398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3827-3BA6-4442-B0D1-EBDDAA052206}" type="datetimeFigureOut">
              <a:rPr lang="es-PR" smtClean="0"/>
              <a:pPr/>
              <a:t>24/10/2016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4118-5F02-4C11-B131-4E01915B48C4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6079" y="878969"/>
            <a:ext cx="29629418" cy="3658129"/>
          </a:xfrm>
          <a:prstGeom prst="rect">
            <a:avLst/>
          </a:prstGeom>
        </p:spPr>
        <p:txBody>
          <a:bodyPr vert="horz" lIns="313497" tIns="156749" rIns="313497" bIns="15674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079" y="5121386"/>
            <a:ext cx="29629418" cy="14485177"/>
          </a:xfrm>
          <a:prstGeom prst="rect">
            <a:avLst/>
          </a:prstGeom>
        </p:spPr>
        <p:txBody>
          <a:bodyPr vert="horz" lIns="313497" tIns="156749" rIns="313497" bIns="1567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6079" y="20343268"/>
            <a:ext cx="7681701" cy="1168569"/>
          </a:xfrm>
          <a:prstGeom prst="rect">
            <a:avLst/>
          </a:prstGeom>
        </p:spPr>
        <p:txBody>
          <a:bodyPr vert="horz" lIns="313497" tIns="156749" rIns="313497" bIns="156749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33827-3BA6-4442-B0D1-EBDDAA052206}" type="datetimeFigureOut">
              <a:rPr lang="es-PR" smtClean="0"/>
              <a:pPr/>
              <a:t>24/10/2016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8205" y="20343268"/>
            <a:ext cx="10425165" cy="1168569"/>
          </a:xfrm>
          <a:prstGeom prst="rect">
            <a:avLst/>
          </a:prstGeom>
        </p:spPr>
        <p:txBody>
          <a:bodyPr vert="horz" lIns="313497" tIns="156749" rIns="313497" bIns="156749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3795" y="20343268"/>
            <a:ext cx="7681701" cy="1168569"/>
          </a:xfrm>
          <a:prstGeom prst="rect">
            <a:avLst/>
          </a:prstGeom>
        </p:spPr>
        <p:txBody>
          <a:bodyPr vert="horz" lIns="313497" tIns="156749" rIns="313497" bIns="156749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A4118-5F02-4C11-B131-4E01915B48C4}" type="slidenum">
              <a:rPr lang="es-PR" smtClean="0"/>
              <a:pPr/>
              <a:t>‹#›</a:t>
            </a:fld>
            <a:endParaRPr 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3134971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16" indent="-1175616" algn="l" defTabSz="313497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162" indent="-979678" algn="l" defTabSz="3134971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12" indent="-783744" algn="l" defTabSz="3134971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199" indent="-783744" algn="l" defTabSz="3134971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683" indent="-783744" algn="l" defTabSz="3134971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167" indent="-783744" algn="l" defTabSz="3134971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651" indent="-783744" algn="l" defTabSz="3134971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138" indent="-783744" algn="l" defTabSz="3134971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622" indent="-783744" algn="l" defTabSz="3134971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3134971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484" algn="l" defTabSz="3134971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71" algn="l" defTabSz="3134971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455" algn="l" defTabSz="3134971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69939" algn="l" defTabSz="3134971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423" algn="l" defTabSz="3134971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4910" algn="l" defTabSz="3134971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394" algn="l" defTabSz="3134971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9882" algn="l" defTabSz="3134971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glenda_lee2@yahoo.com" TargetMode="External"/><Relationship Id="rId11" Type="http://schemas.openxmlformats.org/officeDocument/2006/relationships/chart" Target="../charts/chart3.xml"/><Relationship Id="rId5" Type="http://schemas.openxmlformats.org/officeDocument/2006/relationships/hyperlink" Target="http://criticalzone.org/luquillo/education-outreach/k-12-education-luquillo/" TargetMode="External"/><Relationship Id="rId15" Type="http://schemas.openxmlformats.org/officeDocument/2006/relationships/image" Target="../media/image7.png"/><Relationship Id="rId10" Type="http://schemas.openxmlformats.org/officeDocument/2006/relationships/chart" Target="../charts/chart2.xml"/><Relationship Id="rId4" Type="http://schemas.openxmlformats.org/officeDocument/2006/relationships/image" Target="../media/image2.jpeg"/><Relationship Id="rId9" Type="http://schemas.openxmlformats.org/officeDocument/2006/relationships/chart" Target="../charts/chart1.xm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989" y="142876"/>
            <a:ext cx="31647034" cy="3616273"/>
          </a:xfrm>
        </p:spPr>
        <p:txBody>
          <a:bodyPr>
            <a:normAutofit/>
          </a:bodyPr>
          <a:lstStyle/>
          <a:p>
            <a:r>
              <a:rPr lang="es-PR" sz="4800" dirty="0">
                <a:latin typeface="Arial Black" pitchFamily="34" charset="0"/>
              </a:rPr>
              <a:t>La relación entre la precipitación diaria en El Verde y los niveles del e</a:t>
            </a:r>
            <a:r>
              <a:rPr lang="es-PR" sz="4800" dirty="0">
                <a:latin typeface="Arial Black" pitchFamily="34" charset="0"/>
                <a:cs typeface="Times New Roman" pitchFamily="18" charset="0"/>
              </a:rPr>
              <a:t>mbalse del Lago Loíza durante los períodos de sequía y lluvia en los años 1994 y 2015</a:t>
            </a:r>
            <a:br>
              <a:rPr lang="es-PR" sz="4800" dirty="0">
                <a:latin typeface="Arial Black" pitchFamily="34" charset="0"/>
                <a:cs typeface="Times New Roman" pitchFamily="18" charset="0"/>
              </a:rPr>
            </a:br>
            <a:r>
              <a:rPr lang="es-PR" sz="48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s-PR" sz="1400" dirty="0">
                <a:latin typeface="Arial Black" pitchFamily="34" charset="0"/>
              </a:rPr>
              <a:t/>
            </a:r>
            <a:br>
              <a:rPr lang="es-PR" sz="1400" dirty="0">
                <a:latin typeface="Arial Black" pitchFamily="34" charset="0"/>
              </a:rPr>
            </a:br>
            <a:r>
              <a:rPr lang="es-PR" sz="4400" dirty="0" err="1">
                <a:latin typeface="Arial Black" pitchFamily="34" charset="0"/>
              </a:rPr>
              <a:t>Jaleisha</a:t>
            </a:r>
            <a:r>
              <a:rPr lang="es-PR" sz="4400" dirty="0">
                <a:latin typeface="Arial Black" pitchFamily="34" charset="0"/>
              </a:rPr>
              <a:t> J. Vélez Velázquez, Andrea Rivera Rodríguez &amp; Glenda Almodóvar, MA. Ed.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65" y="3401959"/>
            <a:ext cx="7929618" cy="5214974"/>
          </a:xfrm>
          <a:blipFill>
            <a:blip r:embed="rId4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PR" sz="4800" dirty="0">
                <a:solidFill>
                  <a:schemeClr val="tx1"/>
                </a:solidFill>
                <a:latin typeface="Arial Black" pitchFamily="34" charset="0"/>
              </a:rPr>
              <a:t>Propósito</a:t>
            </a:r>
          </a:p>
          <a:p>
            <a:pPr algn="l"/>
            <a:r>
              <a:rPr lang="es-P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Esta investigación tiene como propósito determinar si existe una relación directamente proporcional entre la cantidad de precipitación que cae diariamente en El Verde con  a la altura del Embalse del Lago Loíza durante el período de sequía(enero-abril) y período lluvioso (junio-septiembre) en los años 1994 y 2015.</a:t>
            </a:r>
          </a:p>
          <a:p>
            <a:endParaRPr lang="es-PR" sz="3200" dirty="0">
              <a:solidFill>
                <a:schemeClr val="tx1"/>
              </a:solidFill>
              <a:latin typeface="Arial Black" pitchFamily="34" charset="0"/>
            </a:endParaRPr>
          </a:p>
          <a:p>
            <a:endParaRPr lang="es-PR" sz="4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15865" y="8759809"/>
            <a:ext cx="7929618" cy="307183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13493" tIns="156746" rIns="313493" bIns="156746" rtlCol="0">
            <a:normAutofit fontScale="92500" lnSpcReduction="10000"/>
          </a:bodyPr>
          <a:lstStyle/>
          <a:p>
            <a:pPr marL="0" marR="0" lvl="0" indent="0" algn="ctr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PR" sz="4800" dirty="0">
                <a:solidFill>
                  <a:schemeClr val="tx1"/>
                </a:solidFill>
                <a:latin typeface="Arial Black" pitchFamily="34" charset="0"/>
              </a:rPr>
              <a:t>Problema</a:t>
            </a:r>
          </a:p>
          <a:p>
            <a:pPr>
              <a:spcBef>
                <a:spcPct val="20000"/>
              </a:spcBef>
              <a:defRPr/>
            </a:pPr>
            <a:r>
              <a:rPr lang="es-PR" sz="3200" dirty="0">
                <a:solidFill>
                  <a:schemeClr val="tx1"/>
                </a:solidFill>
                <a:latin typeface="Times New Roman"/>
                <a:cs typeface="Times New Roman"/>
              </a:rPr>
              <a:t>¿</a:t>
            </a:r>
            <a:r>
              <a:rPr lang="es-P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Cómo afecta la cantidad de precipitación que cae diariamente en El Verde a la altura del Embalse del Lago Loíza en el período de sequía(enero-abril) y el período lluvioso (junio-septiembre) en los años 1994 y 2015?</a:t>
            </a:r>
          </a:p>
          <a:p>
            <a:pPr lvl="0">
              <a:spcBef>
                <a:spcPct val="20000"/>
              </a:spcBef>
              <a:defRPr/>
            </a:pPr>
            <a:endParaRPr kumimoji="0" lang="es-P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15865" y="12045957"/>
            <a:ext cx="7929618" cy="407196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13493" tIns="156746" rIns="313493" bIns="156746" rtlCol="0">
            <a:normAutofit fontScale="92500" lnSpcReduction="10000"/>
          </a:bodyPr>
          <a:lstStyle/>
          <a:p>
            <a:pPr marL="0" marR="0" lvl="0" indent="0" algn="ctr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PR" sz="4800" dirty="0">
                <a:solidFill>
                  <a:schemeClr val="tx1"/>
                </a:solidFill>
                <a:latin typeface="Arial Black" pitchFamily="34" charset="0"/>
              </a:rPr>
              <a:t>Hipótesis </a:t>
            </a:r>
            <a:endParaRPr kumimoji="0" lang="es-PR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  <a:defRPr/>
            </a:pPr>
            <a:r>
              <a:rPr lang="es-P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 analizamos la cantidad de precipitación que cae diariamente en El Verde a la altura del Embalse del Lago Loíza encontraremos  que hay una relación directamente proporcional entre ambos en el período de sequía(enero-abril) y el período lluvioso (junio-septiembre) en los años 1994 y 2015.</a:t>
            </a:r>
          </a:p>
          <a:p>
            <a:pPr lvl="0">
              <a:spcBef>
                <a:spcPct val="20000"/>
              </a:spcBef>
              <a:defRPr/>
            </a:pPr>
            <a:endParaRPr kumimoji="0" lang="es-P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87303" y="16332237"/>
            <a:ext cx="7858180" cy="478634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13493" tIns="156746" rIns="313493" bIns="156746" rtlCol="0">
            <a:normAutofit fontScale="92500"/>
          </a:bodyPr>
          <a:lstStyle/>
          <a:p>
            <a:pPr marL="0" marR="0" lvl="0" indent="0" algn="ctr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PR" sz="4800" dirty="0">
                <a:solidFill>
                  <a:schemeClr val="tx1"/>
                </a:solidFill>
                <a:latin typeface="Arial Black" pitchFamily="34" charset="0"/>
              </a:rPr>
              <a:t>Método </a:t>
            </a:r>
            <a:endParaRPr kumimoji="0" lang="es-PR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lvl="0">
              <a:spcBef>
                <a:spcPct val="20000"/>
              </a:spcBef>
              <a:defRPr/>
            </a:pPr>
            <a:r>
              <a:rPr lang="es-P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Las investigadores seleccionaron el tema. Buscaron información sobre el tema. Se visitó la página de Luquillo </a:t>
            </a:r>
            <a:r>
              <a:rPr lang="es-P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Critical</a:t>
            </a:r>
            <a:r>
              <a:rPr lang="es-P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P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Zone</a:t>
            </a:r>
            <a:r>
              <a:rPr lang="es-P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P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Observatory</a:t>
            </a:r>
            <a:r>
              <a:rPr lang="es-P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para obtener los datos del estudio. Los datos fueron anotados en una tabla, analizados y se utilizaron para construir gráficas. Las investigadoras llegaron a una conclusión y </a:t>
            </a:r>
            <a:r>
              <a:rPr lang="es-P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redadaron</a:t>
            </a:r>
            <a:r>
              <a:rPr lang="es-P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una proyección.</a:t>
            </a:r>
            <a:endParaRPr kumimoji="0" lang="es-P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3818901" y="3544835"/>
            <a:ext cx="8143932" cy="11144328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13493" tIns="156746" rIns="313493" bIns="156746" rtlCol="0">
            <a:normAutofit fontScale="25000" lnSpcReduction="20000"/>
          </a:bodyPr>
          <a:lstStyle/>
          <a:p>
            <a:pPr marL="0" marR="0" lvl="0" indent="0" algn="ctr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PR" sz="12800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Análisis de Datos</a:t>
            </a:r>
          </a:p>
          <a:p>
            <a:pPr marL="0" marR="0" lvl="0" indent="0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PR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Mediante  el</a:t>
            </a:r>
            <a:r>
              <a:rPr kumimoji="0" lang="es-PR" sz="9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análisis de los datos de ésta aplicación de</a:t>
            </a:r>
            <a:r>
              <a:rPr lang="es-PR" sz="9600" noProof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 “Luquillo LTER/CZO </a:t>
            </a:r>
            <a:r>
              <a:rPr kumimoji="0" lang="es-PR" sz="9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Data Jam” </a:t>
            </a:r>
            <a:r>
              <a:rPr lang="es-PR" sz="9600" noProof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encontró que:</a:t>
            </a:r>
          </a:p>
          <a:p>
            <a:pPr marL="742950" marR="0" lvl="0" indent="-742950" algn="just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PR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marR="0" lvl="0" indent="-742950" algn="just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En 1994 en la temporada de sequía se registró mayor</a:t>
            </a:r>
          </a:p>
          <a:p>
            <a:pPr marL="742950" marR="0" lvl="0" indent="-742950" algn="just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precipitación diaria en El Verde durante dos meses (ene-</a:t>
            </a:r>
            <a:r>
              <a:rPr lang="es-PR" sz="9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feb</a:t>
            </a: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marL="742950" marR="0" lvl="0" indent="-742950" algn="just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altura del nivel del Embalse Lago Loíza vario durante el año, </a:t>
            </a:r>
          </a:p>
          <a:p>
            <a:pPr marL="742950" marR="0" lvl="0" indent="-742950" algn="just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 embargo, en el mes de enero alcanzó su  mayor altura.  Por </a:t>
            </a:r>
          </a:p>
          <a:p>
            <a:pPr marL="742950" marR="0" lvl="0" indent="-742950" algn="just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otro lado,  durante la temporada de lluvia la menor </a:t>
            </a:r>
          </a:p>
          <a:p>
            <a:pPr marL="742950" marR="0" lvl="0" indent="-742950" algn="just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precipitación  diaria en El Verde fue registrada en el mes de </a:t>
            </a:r>
          </a:p>
          <a:p>
            <a:pPr marL="742950" marR="0" lvl="0" indent="-742950" algn="just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agosto al igual que la menor altura del mismo.</a:t>
            </a:r>
          </a:p>
          <a:p>
            <a:pPr marL="742950" marR="0" lvl="0" indent="-742950" algn="just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es-PR" sz="9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En 2015 en la temporada de sequía se  </a:t>
            </a: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registró mayor </a:t>
            </a:r>
          </a:p>
          <a:p>
            <a:pPr marL="742950" marR="0" lvl="0" indent="-742950" algn="just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noProof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precipitació</a:t>
            </a: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en febrero y hubo mayor nivel del Embalse Lago </a:t>
            </a:r>
          </a:p>
          <a:p>
            <a:pPr marL="742950" marR="0" lvl="0" indent="-742950" algn="just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Loíza en enero. En la temporada de lluvia hubo  menor </a:t>
            </a:r>
          </a:p>
          <a:p>
            <a:pPr marL="742950" marR="0" lvl="0" indent="-742950" algn="just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precipitación  y  menor  nivel del Embalse Lago Loíza en julio. </a:t>
            </a:r>
          </a:p>
          <a:p>
            <a:pPr marL="742950" marR="0" lvl="0" indent="-742950" algn="just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Esto indica que a pesar de estar la temporada de sequía hubo </a:t>
            </a:r>
          </a:p>
          <a:p>
            <a:pPr marL="742950" marR="0" lvl="0" indent="-742950" algn="just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mayor precipitación  y se pudo registrar un mayor nivel  en el </a:t>
            </a:r>
          </a:p>
          <a:p>
            <a:pPr marL="742950" marR="0" lvl="0" indent="-742950" algn="just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cuerpo de agua que en la temporada de lluvia. </a:t>
            </a:r>
          </a:p>
          <a:p>
            <a:pPr marL="742950" marR="0" lvl="0" indent="-742950" algn="just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El  nivel del Embalse Lago Loíza en 1994 en la temporada </a:t>
            </a:r>
          </a:p>
          <a:p>
            <a:pPr marL="742950" marR="0" lvl="0" indent="-742950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sequía hubo mayor nivel  en  enero y abril. En 2015 ocurrió </a:t>
            </a:r>
          </a:p>
          <a:p>
            <a:pPr marL="742950" marR="0" lvl="0" indent="-742950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 mismo. En temporada de lluvia hubo mayor nivel en junio y </a:t>
            </a:r>
          </a:p>
          <a:p>
            <a:pPr marL="742950" marR="0" lvl="0" indent="-742950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menor en agosto  en el 1994. En el 2015 hubo mayor nivel en el</a:t>
            </a:r>
          </a:p>
          <a:p>
            <a:pPr marL="742950" marR="0" lvl="0" indent="-742950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cuerpo de agua en el mes de junio y menor  nivel en septiembre. </a:t>
            </a:r>
          </a:p>
          <a:p>
            <a:pPr marL="742950" marR="0" lvl="0" indent="-742950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En el 1994 en temporada de sequía enero y febrero </a:t>
            </a:r>
          </a:p>
          <a:p>
            <a:pPr marL="742950" marR="0" lvl="0" indent="-742950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obtuvieron el mismo promedio de precipitación y la menor fue </a:t>
            </a:r>
          </a:p>
          <a:p>
            <a:pPr marL="742950" marR="0" lvl="0" indent="-742950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marzo. En el 2015 el promedio mayor de precipitación fue </a:t>
            </a:r>
          </a:p>
          <a:p>
            <a:pPr marL="742950" marR="0" lvl="0" indent="-742950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febrero y el menor en abril. En la temporada de lluvia de</a:t>
            </a:r>
          </a:p>
          <a:p>
            <a:pPr marL="742950" marR="0" lvl="0" indent="-742950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1994 el promedio mayor de precipitación fue en junio y el </a:t>
            </a:r>
          </a:p>
          <a:p>
            <a:pPr marL="742950" marR="0" lvl="0" indent="-742950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menor en agosto. En el año 2015 el promedio fue mayor en </a:t>
            </a:r>
          </a:p>
          <a:p>
            <a:pPr marL="742950" marR="0" lvl="0" indent="-742950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PR" sz="9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junio y el menor fue en julio.</a:t>
            </a:r>
          </a:p>
          <a:p>
            <a:pPr marL="742950" marR="0" lvl="0" indent="-742950" algn="just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PR" sz="96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0" indent="-742950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endParaRPr lang="es-PR" sz="9600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marR="0" lvl="0" indent="-742950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endParaRPr kumimoji="0" lang="es-PR" sz="96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0" indent="-742950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P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3818901" y="14832039"/>
            <a:ext cx="8143932" cy="456630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13493" tIns="156746" rIns="313493" bIns="156746" rtlCol="0">
            <a:normAutofit fontScale="77500" lnSpcReduction="20000"/>
          </a:bodyPr>
          <a:lstStyle/>
          <a:p>
            <a:pPr marL="0" marR="0" lvl="0" indent="0" algn="ctr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PR" sz="4800" dirty="0">
                <a:solidFill>
                  <a:schemeClr val="tx1"/>
                </a:solidFill>
                <a:latin typeface="Arial Black" pitchFamily="34" charset="0"/>
              </a:rPr>
              <a:t>Conclusión </a:t>
            </a:r>
            <a:endParaRPr kumimoji="0" lang="es-PR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lvl="0">
              <a:spcBef>
                <a:spcPct val="20000"/>
              </a:spcBef>
              <a:defRPr/>
            </a:pPr>
            <a:r>
              <a:rPr lang="es-P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Luego de analizar los datos del “Luquillo LTER/CZO Data Jam” se determinó que en la hipótesis no es aceptada. No se encontró una relación directamente proporcional  entre la precipitación en El Verde y los niveles del embalse del Lago </a:t>
            </a:r>
            <a:r>
              <a:rPr lang="es-P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Loíza</a:t>
            </a:r>
            <a:r>
              <a:rPr lang="es-P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 los años 1994 y 2015, porque se pensaba que habría más lluvia en la temporada de huracanes que en la temporada de sequía </a:t>
            </a:r>
            <a:r>
              <a:rPr lang="es-PR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 no fue así. </a:t>
            </a:r>
            <a:r>
              <a:rPr lang="es-P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Esto podría estar relacionado con el cambio climático u otros fenómenos naturales. </a:t>
            </a:r>
          </a:p>
          <a:p>
            <a:pPr lvl="0">
              <a:spcBef>
                <a:spcPct val="20000"/>
              </a:spcBef>
              <a:defRPr/>
            </a:pPr>
            <a:r>
              <a:rPr lang="es-P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Con ésta actividad  se logró establecer  relaciones entre la precipitación de El Verde y los niveles del embalse del Lago Loíza. En adición a permitirnos orientar por medio de éste afiche a diferentes personas de la comunidad.</a:t>
            </a:r>
          </a:p>
          <a:p>
            <a:pPr lvl="0">
              <a:spcBef>
                <a:spcPct val="20000"/>
              </a:spcBef>
              <a:defRPr/>
            </a:pPr>
            <a:endParaRPr kumimoji="0" lang="es-P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>
              <a:spcBef>
                <a:spcPct val="20000"/>
              </a:spcBef>
              <a:defRPr/>
            </a:pPr>
            <a:endParaRPr kumimoji="0" lang="es-P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054546" y="17832435"/>
            <a:ext cx="6572296" cy="304551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13493" tIns="156746" rIns="313493" bIns="156746" rtlCol="0">
            <a:normAutofit fontScale="62500" lnSpcReduction="20000"/>
          </a:bodyPr>
          <a:lstStyle/>
          <a:p>
            <a:pPr marL="0" marR="0" lvl="0" indent="0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PR" sz="4600" dirty="0">
                <a:solidFill>
                  <a:schemeClr val="tx1"/>
                </a:solidFill>
                <a:latin typeface="Arial Black" pitchFamily="34" charset="0"/>
              </a:rPr>
              <a:t>Agradecimiento </a:t>
            </a:r>
            <a:endParaRPr kumimoji="0" lang="es-PR" sz="4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ctr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P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r>
              <a:rPr lang="en-US" sz="4000" dirty="0">
                <a:latin typeface="Book Antiqua" pitchFamily="18" charset="0"/>
              </a:rPr>
              <a:t>              Dr. Jess Zimmerman</a:t>
            </a:r>
          </a:p>
          <a:p>
            <a:r>
              <a:rPr lang="en-US" sz="4000" dirty="0">
                <a:latin typeface="Book Antiqua" pitchFamily="18" charset="0"/>
              </a:rPr>
              <a:t>              Principal Research</a:t>
            </a:r>
          </a:p>
          <a:p>
            <a:endParaRPr lang="en-US" sz="4000" dirty="0">
              <a:latin typeface="Book Antiqua" pitchFamily="18" charset="0"/>
            </a:endParaRPr>
          </a:p>
          <a:p>
            <a:r>
              <a:rPr lang="en-US" sz="4000" dirty="0">
                <a:latin typeface="Book Antiqua" pitchFamily="18" charset="0"/>
              </a:rPr>
              <a:t>              </a:t>
            </a:r>
            <a:r>
              <a:rPr lang="en-US" sz="4000" dirty="0" err="1">
                <a:latin typeface="Book Antiqua" pitchFamily="18" charset="0"/>
              </a:rPr>
              <a:t>Noelia</a:t>
            </a:r>
            <a:r>
              <a:rPr lang="en-US" sz="4000" dirty="0">
                <a:latin typeface="Book Antiqua" pitchFamily="18" charset="0"/>
              </a:rPr>
              <a:t> </a:t>
            </a:r>
            <a:r>
              <a:rPr lang="en-US" sz="4000" dirty="0" err="1">
                <a:latin typeface="Book Antiqua" pitchFamily="18" charset="0"/>
              </a:rPr>
              <a:t>Báez</a:t>
            </a:r>
            <a:endParaRPr lang="en-US" sz="4000" dirty="0">
              <a:latin typeface="Book Antiqua" pitchFamily="18" charset="0"/>
            </a:endParaRPr>
          </a:p>
          <a:p>
            <a:r>
              <a:rPr lang="en-US" sz="4000" dirty="0">
                <a:latin typeface="Book Antiqua" pitchFamily="18" charset="0"/>
              </a:rPr>
              <a:t>              </a:t>
            </a:r>
            <a:r>
              <a:rPr lang="en-US" sz="4000" dirty="0" err="1">
                <a:latin typeface="Book Antiqua" pitchFamily="18" charset="0"/>
              </a:rPr>
              <a:t>Prog</a:t>
            </a:r>
            <a:r>
              <a:rPr lang="en-US" sz="4000" dirty="0">
                <a:latin typeface="Book Antiqua" pitchFamily="18" charset="0"/>
              </a:rPr>
              <a:t>. </a:t>
            </a:r>
            <a:r>
              <a:rPr lang="en-US" sz="4000" dirty="0" err="1">
                <a:latin typeface="Book Antiqua" pitchFamily="18" charset="0"/>
              </a:rPr>
              <a:t>Coord</a:t>
            </a:r>
            <a:r>
              <a:rPr lang="en-US" sz="4000" dirty="0">
                <a:latin typeface="Book Antiqua" pitchFamily="18" charset="0"/>
              </a:rPr>
              <a:t>. LTER Schoolyard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3774356" y="19475509"/>
            <a:ext cx="8196519" cy="195589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13493" tIns="156746" rIns="313493" bIns="156746" rtlCol="0">
            <a:normAutofit fontScale="92500" lnSpcReduction="10000"/>
          </a:bodyPr>
          <a:lstStyle/>
          <a:p>
            <a:pPr marL="0" marR="0" lvl="0" indent="0" algn="ctr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PR" sz="4400" dirty="0">
                <a:solidFill>
                  <a:schemeClr val="tx1"/>
                </a:solidFill>
                <a:latin typeface="Arial Black" pitchFamily="34" charset="0"/>
              </a:rPr>
              <a:t>Referencias </a:t>
            </a:r>
            <a:endParaRPr kumimoji="0" lang="es-P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P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Schoolyard Data Jam </a:t>
            </a:r>
            <a:r>
              <a:rPr kumimoji="0" lang="es-PR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dataset</a:t>
            </a:r>
            <a:r>
              <a:rPr kumimoji="0" lang="es-PR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s-P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recuperado el </a:t>
            </a:r>
            <a:r>
              <a:rPr lang="es-P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kumimoji="0" lang="es-PR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 abril de 2016 de: </a:t>
            </a:r>
          </a:p>
          <a:p>
            <a:pPr lvl="0">
              <a:spcBef>
                <a:spcPct val="20000"/>
              </a:spcBef>
              <a:defRPr/>
            </a:pPr>
            <a:r>
              <a:rPr lang="es-P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http://criticalzone.org/luquillo/education-outreach/k-12-education-luquillo/</a:t>
            </a:r>
            <a:r>
              <a:rPr lang="es-P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endParaRPr kumimoji="0" lang="es-P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5" name="TextBox 29"/>
          <p:cNvSpPr txBox="1">
            <a:spLocks noChangeArrowheads="1"/>
          </p:cNvSpPr>
          <p:nvPr/>
        </p:nvSpPr>
        <p:spPr bwMode="auto">
          <a:xfrm>
            <a:off x="7543800" y="43205400"/>
            <a:ext cx="937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Garamond" pitchFamily="18" charset="0"/>
              </a:rPr>
              <a:t>Glenda Almodóvar, MA. Ed., </a:t>
            </a:r>
            <a:r>
              <a:rPr lang="en-US" sz="3200" dirty="0">
                <a:latin typeface="Garamond" pitchFamily="18" charset="0"/>
                <a:hlinkClick r:id="rId6"/>
              </a:rPr>
              <a:t>glenda_lee2@yahoo.com</a:t>
            </a:r>
            <a:r>
              <a:rPr lang="en-US" sz="3200" dirty="0">
                <a:latin typeface="Garamond" pitchFamily="18" charset="0"/>
              </a:rPr>
              <a:t> 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16317911" y="17959163"/>
            <a:ext cx="6643734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13493" tIns="156746" rIns="313493" bIns="156746" rtlCol="0">
            <a:normAutofit/>
          </a:bodyPr>
          <a:lstStyle/>
          <a:p>
            <a:pPr marL="0" marR="0" lvl="0" indent="0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PR" sz="2800" dirty="0">
                <a:solidFill>
                  <a:schemeClr val="tx1"/>
                </a:solidFill>
                <a:latin typeface="Arial Black" pitchFamily="34" charset="0"/>
              </a:rPr>
              <a:t>Para más información</a:t>
            </a:r>
            <a:r>
              <a:rPr lang="es-P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defTabSz="313492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>
                <a:latin typeface="Garamond" pitchFamily="18" charset="0"/>
              </a:rPr>
              <a:t>Glenda Almodóvar, MA. Ed.,  </a:t>
            </a:r>
            <a:r>
              <a:rPr lang="en-US" sz="2800" dirty="0">
                <a:latin typeface="Garamond" pitchFamily="18" charset="0"/>
                <a:hlinkClick r:id="rId6"/>
              </a:rPr>
              <a:t>glenda_lee2@yahoo.com</a:t>
            </a:r>
            <a:r>
              <a:rPr lang="en-US" sz="2800" dirty="0">
                <a:latin typeface="Garamond" pitchFamily="18" charset="0"/>
              </a:rPr>
              <a:t> </a:t>
            </a:r>
          </a:p>
        </p:txBody>
      </p:sp>
      <p:pic>
        <p:nvPicPr>
          <p:cNvPr id="27" name="Picture 9" descr="http://upload.wikimedia.org/wikipedia/en/d/d8/UPR_Rio_Piedras_Seal.gif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CCCC"/>
              </a:clrFrom>
              <a:clrTo>
                <a:srgbClr val="FFCC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1895" y="18189625"/>
            <a:ext cx="1393824" cy="139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7" descr="SLTER Homepage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CC"/>
              </a:clrFrom>
              <a:clrTo>
                <a:srgbClr val="FFFF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31235" y="18618253"/>
            <a:ext cx="1601231" cy="178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Chart 14"/>
          <p:cNvGraphicFramePr>
            <a:graphicFrameLocks noGrp="1"/>
          </p:cNvGraphicFramePr>
          <p:nvPr/>
        </p:nvGraphicFramePr>
        <p:xfrm>
          <a:off x="8888359" y="4473529"/>
          <a:ext cx="7286676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7" name="Chart 16"/>
          <p:cNvGraphicFramePr>
            <a:graphicFrameLocks noGrp="1"/>
          </p:cNvGraphicFramePr>
          <p:nvPr/>
        </p:nvGraphicFramePr>
        <p:xfrm>
          <a:off x="8888359" y="11117263"/>
          <a:ext cx="7215238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8" name="Chart 17"/>
          <p:cNvGraphicFramePr>
            <a:graphicFrameLocks noGrp="1"/>
          </p:cNvGraphicFramePr>
          <p:nvPr/>
        </p:nvGraphicFramePr>
        <p:xfrm>
          <a:off x="16321339" y="11117263"/>
          <a:ext cx="719623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19" name="Chart 18"/>
          <p:cNvGraphicFramePr>
            <a:graphicFrameLocks noGrp="1"/>
          </p:cNvGraphicFramePr>
          <p:nvPr/>
        </p:nvGraphicFramePr>
        <p:xfrm>
          <a:off x="16317911" y="4473529"/>
          <a:ext cx="7286676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pic>
        <p:nvPicPr>
          <p:cNvPr id="1026" name="Imagen 5" descr="11745391_738417202947352_6493940245365585316_n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247133" y="18031171"/>
            <a:ext cx="164307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371370" y="20198251"/>
            <a:ext cx="2146201" cy="8572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5902549" y="20119403"/>
            <a:ext cx="5454782" cy="9308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</TotalTime>
  <Words>917</Words>
  <Application>Microsoft Office PowerPoint</Application>
  <PresentationFormat>Custom</PresentationFormat>
  <Paragraphs>93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Book Antiqua</vt:lpstr>
      <vt:lpstr>Calibri</vt:lpstr>
      <vt:lpstr>Garamond</vt:lpstr>
      <vt:lpstr>Times New Roman</vt:lpstr>
      <vt:lpstr>Office Theme</vt:lpstr>
      <vt:lpstr>La relación entre la precipitación diaria en El Verde y los niveles del embalse del Lago Loíza durante los períodos de sequía y lluvia en los años 1994 y 2015   Jaleisha J. Vélez Velázquez, Andrea Rivera Rodríguez &amp; Glenda Almodóvar, MA. Ed.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nombre 1, nombre,</dc:title>
  <dc:creator>Glenda Lee</dc:creator>
  <cp:lastModifiedBy>leonmi</cp:lastModifiedBy>
  <cp:revision>34</cp:revision>
  <dcterms:created xsi:type="dcterms:W3CDTF">2014-10-20T14:19:49Z</dcterms:created>
  <dcterms:modified xsi:type="dcterms:W3CDTF">2016-10-24T14:27:12Z</dcterms:modified>
</cp:coreProperties>
</file>