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7" r:id="rId4"/>
    <p:sldId id="260" r:id="rId5"/>
    <p:sldId id="261" r:id="rId6"/>
    <p:sldId id="262" r:id="rId7"/>
    <p:sldId id="263" r:id="rId8"/>
    <p:sldId id="264" r:id="rId9"/>
    <p:sldId id="265" r:id="rId10"/>
    <p:sldId id="266" r:id="rId11"/>
    <p:sldId id="267" r:id="rId12"/>
    <p:sldId id="277" r:id="rId13"/>
    <p:sldId id="278" r:id="rId14"/>
    <p:sldId id="279" r:id="rId15"/>
    <p:sldId id="280" r:id="rId16"/>
    <p:sldId id="281" r:id="rId17"/>
    <p:sldId id="282" r:id="rId18"/>
    <p:sldId id="276" r:id="rId19"/>
    <p:sldId id="269" r:id="rId20"/>
    <p:sldId id="271" r:id="rId21"/>
    <p:sldId id="273" r:id="rId22"/>
    <p:sldId id="283" r:id="rId23"/>
    <p:sldId id="274" r:id="rId24"/>
    <p:sldId id="268" r:id="rId25"/>
    <p:sldId id="286" r:id="rId26"/>
    <p:sldId id="287" r:id="rId27"/>
    <p:sldId id="288" r:id="rId28"/>
    <p:sldId id="289" r:id="rId29"/>
    <p:sldId id="290" r:id="rId30"/>
    <p:sldId id="292" r:id="rId31"/>
    <p:sldId id="294" r:id="rId32"/>
    <p:sldId id="291" r:id="rId33"/>
    <p:sldId id="293" r:id="rId34"/>
    <p:sldId id="295" r:id="rId35"/>
    <p:sldId id="296" r:id="rId36"/>
    <p:sldId id="284" r:id="rId37"/>
    <p:sldId id="28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739" autoAdjust="0"/>
    <p:restoredTop sz="94660"/>
  </p:normalViewPr>
  <p:slideViewPr>
    <p:cSldViewPr>
      <p:cViewPr varScale="1">
        <p:scale>
          <a:sx n="92" d="100"/>
          <a:sy n="92" d="100"/>
        </p:scale>
        <p:origin x="-208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939A0-0E3A-4276-81C1-4F67C9465A94}" type="datetimeFigureOut">
              <a:rPr lang="en-US" smtClean="0"/>
              <a:t>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663EA-33C5-4059-AE1A-E65669291315}" type="slidenum">
              <a:rPr lang="en-US" smtClean="0"/>
              <a:t>‹#›</a:t>
            </a:fld>
            <a:endParaRPr lang="en-US"/>
          </a:p>
        </p:txBody>
      </p:sp>
    </p:spTree>
    <p:extLst>
      <p:ext uri="{BB962C8B-B14F-4D97-AF65-F5344CB8AC3E}">
        <p14:creationId xmlns:p14="http://schemas.microsoft.com/office/powerpoint/2010/main" val="431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679BA-B53B-48DE-8B4E-6E9912F09E12}" type="slidenum">
              <a:rPr lang="en-US" smtClean="0"/>
              <a:t>4</a:t>
            </a:fld>
            <a:endParaRPr lang="en-US"/>
          </a:p>
        </p:txBody>
      </p:sp>
    </p:spTree>
    <p:extLst>
      <p:ext uri="{BB962C8B-B14F-4D97-AF65-F5344CB8AC3E}">
        <p14:creationId xmlns:p14="http://schemas.microsoft.com/office/powerpoint/2010/main" val="1707194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Greenness at high elevation east facing sites did not appear to be either temperature or moisture controlled</a:t>
            </a:r>
          </a:p>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 These were also the sites where aspen were not found in the </a:t>
            </a:r>
            <a:r>
              <a:rPr lang="en-US" sz="1200" dirty="0" err="1" smtClean="0">
                <a:latin typeface="Arial" panose="020B0604020202020204" pitchFamily="34" charset="0"/>
                <a:cs typeface="Arial" panose="020B0604020202020204" pitchFamily="34" charset="0"/>
              </a:rPr>
              <a:t>phenocam</a:t>
            </a:r>
            <a:r>
              <a:rPr lang="en-US" sz="1200" dirty="0" smtClean="0">
                <a:latin typeface="Arial" panose="020B0604020202020204" pitchFamily="34" charset="0"/>
                <a:cs typeface="Arial" panose="020B0604020202020204" pitchFamily="34" charset="0"/>
              </a:rPr>
              <a:t> images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smtClean="0">
                <a:latin typeface="Arial" panose="020B0604020202020204" pitchFamily="34" charset="0"/>
                <a:cs typeface="Arial" panose="020B0604020202020204" pitchFamily="34" charset="0"/>
              </a:rPr>
              <a:t> Overall east facing and lower elevation sites had the most difficulty with any vegetation recovery.</a:t>
            </a:r>
          </a:p>
          <a:p>
            <a:pPr marL="285750" indent="-285750">
              <a:buFont typeface="Wingdings" panose="05000000000000000000" pitchFamily="2" charset="2"/>
              <a:buChar char="q"/>
            </a:pPr>
            <a:endParaRPr lang="en-US" sz="120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34</a:t>
            </a:fld>
            <a:endParaRPr lang="en-US"/>
          </a:p>
        </p:txBody>
      </p:sp>
    </p:spTree>
    <p:extLst>
      <p:ext uri="{BB962C8B-B14F-4D97-AF65-F5344CB8AC3E}">
        <p14:creationId xmlns:p14="http://schemas.microsoft.com/office/powerpoint/2010/main" val="885972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Greenness at high elevation east facing sites did not appear to be either temperature or moisture controlled</a:t>
            </a:r>
          </a:p>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 These were also the sites where aspen were not found in the </a:t>
            </a:r>
            <a:r>
              <a:rPr lang="en-US" sz="1200" dirty="0" err="1" smtClean="0">
                <a:latin typeface="Arial" panose="020B0604020202020204" pitchFamily="34" charset="0"/>
                <a:cs typeface="Arial" panose="020B0604020202020204" pitchFamily="34" charset="0"/>
              </a:rPr>
              <a:t>phenocam</a:t>
            </a:r>
            <a:r>
              <a:rPr lang="en-US" sz="1200" dirty="0" smtClean="0">
                <a:latin typeface="Arial" panose="020B0604020202020204" pitchFamily="34" charset="0"/>
                <a:cs typeface="Arial" panose="020B0604020202020204" pitchFamily="34" charset="0"/>
              </a:rPr>
              <a:t> images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smtClean="0">
                <a:latin typeface="Arial" panose="020B0604020202020204" pitchFamily="34" charset="0"/>
                <a:cs typeface="Arial" panose="020B0604020202020204" pitchFamily="34" charset="0"/>
              </a:rPr>
              <a:t> Overall east facing and lower elevation sites had the most difficulty with any vegetation recovery.</a:t>
            </a:r>
          </a:p>
          <a:p>
            <a:pPr marL="285750" indent="-285750">
              <a:buFont typeface="Wingdings" panose="05000000000000000000" pitchFamily="2" charset="2"/>
              <a:buChar char="q"/>
            </a:pPr>
            <a:endParaRPr lang="en-US" sz="120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35</a:t>
            </a:fld>
            <a:endParaRPr lang="en-US"/>
          </a:p>
        </p:txBody>
      </p:sp>
    </p:spTree>
    <p:extLst>
      <p:ext uri="{BB962C8B-B14F-4D97-AF65-F5344CB8AC3E}">
        <p14:creationId xmlns:p14="http://schemas.microsoft.com/office/powerpoint/2010/main" val="885972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679BA-B53B-48DE-8B4E-6E9912F09E12}" type="slidenum">
              <a:rPr lang="en-US" smtClean="0"/>
              <a:t>5</a:t>
            </a:fld>
            <a:endParaRPr lang="en-US"/>
          </a:p>
        </p:txBody>
      </p:sp>
    </p:spTree>
    <p:extLst>
      <p:ext uri="{BB962C8B-B14F-4D97-AF65-F5344CB8AC3E}">
        <p14:creationId xmlns:p14="http://schemas.microsoft.com/office/powerpoint/2010/main" val="26392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eorgia" panose="02040502050405020303" pitchFamily="18" charset="0"/>
              </a:rPr>
              <a:t>Greenness index; a measure of the greenness in a photo based on pixel RGB values.  Greenness of a photo is taken as an average of the greenness values of every pixel in the photograph.</a:t>
            </a:r>
          </a:p>
          <a:p>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6</a:t>
            </a:fld>
            <a:endParaRPr lang="en-US"/>
          </a:p>
        </p:txBody>
      </p:sp>
    </p:spTree>
    <p:extLst>
      <p:ext uri="{BB962C8B-B14F-4D97-AF65-F5344CB8AC3E}">
        <p14:creationId xmlns:p14="http://schemas.microsoft.com/office/powerpoint/2010/main" val="272508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7</a:t>
            </a:fld>
            <a:endParaRPr lang="en-US"/>
          </a:p>
        </p:txBody>
      </p:sp>
    </p:spTree>
    <p:extLst>
      <p:ext uri="{BB962C8B-B14F-4D97-AF65-F5344CB8AC3E}">
        <p14:creationId xmlns:p14="http://schemas.microsoft.com/office/powerpoint/2010/main" val="253527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679BA-B53B-48DE-8B4E-6E9912F09E12}" type="slidenum">
              <a:rPr lang="en-US" smtClean="0"/>
              <a:t>8</a:t>
            </a:fld>
            <a:endParaRPr lang="en-US"/>
          </a:p>
        </p:txBody>
      </p:sp>
    </p:spTree>
    <p:extLst>
      <p:ext uri="{BB962C8B-B14F-4D97-AF65-F5344CB8AC3E}">
        <p14:creationId xmlns:p14="http://schemas.microsoft.com/office/powerpoint/2010/main" val="238904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Mention</a:t>
            </a:r>
            <a:r>
              <a:rPr lang="en-US" baseline="0" dirty="0" smtClean="0"/>
              <a:t> Holes</a:t>
            </a:r>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9</a:t>
            </a:fld>
            <a:endParaRPr lang="en-US"/>
          </a:p>
        </p:txBody>
      </p:sp>
    </p:spTree>
    <p:extLst>
      <p:ext uri="{BB962C8B-B14F-4D97-AF65-F5344CB8AC3E}">
        <p14:creationId xmlns:p14="http://schemas.microsoft.com/office/powerpoint/2010/main" val="385415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679BA-B53B-48DE-8B4E-6E9912F09E12}" type="slidenum">
              <a:rPr lang="en-US" smtClean="0"/>
              <a:t>10</a:t>
            </a:fld>
            <a:endParaRPr lang="en-US"/>
          </a:p>
        </p:txBody>
      </p:sp>
    </p:spTree>
    <p:extLst>
      <p:ext uri="{BB962C8B-B14F-4D97-AF65-F5344CB8AC3E}">
        <p14:creationId xmlns:p14="http://schemas.microsoft.com/office/powerpoint/2010/main" val="71030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3679BA-B53B-48DE-8B4E-6E9912F09E12}" type="slidenum">
              <a:rPr lang="en-US" smtClean="0"/>
              <a:t>11</a:t>
            </a:fld>
            <a:endParaRPr lang="en-US"/>
          </a:p>
        </p:txBody>
      </p:sp>
    </p:spTree>
    <p:extLst>
      <p:ext uri="{BB962C8B-B14F-4D97-AF65-F5344CB8AC3E}">
        <p14:creationId xmlns:p14="http://schemas.microsoft.com/office/powerpoint/2010/main" val="378095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Greenness at high elevation east facing sites did not appear to be either temperature or moisture controlled</a:t>
            </a:r>
          </a:p>
          <a:p>
            <a:pPr marL="285750" indent="-285750">
              <a:buFont typeface="Wingdings" panose="05000000000000000000" pitchFamily="2" charset="2"/>
              <a:buChar char="q"/>
            </a:pPr>
            <a:r>
              <a:rPr lang="en-US" sz="1200" dirty="0" smtClean="0">
                <a:latin typeface="Arial" panose="020B0604020202020204" pitchFamily="34" charset="0"/>
                <a:cs typeface="Arial" panose="020B0604020202020204" pitchFamily="34" charset="0"/>
              </a:rPr>
              <a:t> These were also the sites where aspen were not found in the </a:t>
            </a:r>
            <a:r>
              <a:rPr lang="en-US" sz="1200" dirty="0" err="1" smtClean="0">
                <a:latin typeface="Arial" panose="020B0604020202020204" pitchFamily="34" charset="0"/>
                <a:cs typeface="Arial" panose="020B0604020202020204" pitchFamily="34" charset="0"/>
              </a:rPr>
              <a:t>phenocam</a:t>
            </a:r>
            <a:r>
              <a:rPr lang="en-US" sz="1200" dirty="0" smtClean="0">
                <a:latin typeface="Arial" panose="020B0604020202020204" pitchFamily="34" charset="0"/>
                <a:cs typeface="Arial" panose="020B0604020202020204" pitchFamily="34" charset="0"/>
              </a:rPr>
              <a:t> images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smtClean="0">
                <a:latin typeface="Arial" panose="020B0604020202020204" pitchFamily="34" charset="0"/>
                <a:cs typeface="Arial" panose="020B0604020202020204" pitchFamily="34" charset="0"/>
              </a:rPr>
              <a:t> Overall east facing and lower elevation sites had the most difficulty with any vegetation recovery.</a:t>
            </a:r>
          </a:p>
          <a:p>
            <a:pPr marL="285750" indent="-285750">
              <a:buFont typeface="Wingdings" panose="05000000000000000000" pitchFamily="2" charset="2"/>
              <a:buChar char="q"/>
            </a:pPr>
            <a:endParaRPr lang="en-US" sz="120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679BA-B53B-48DE-8B4E-6E9912F09E12}" type="slidenum">
              <a:rPr lang="en-US" smtClean="0"/>
              <a:t>24</a:t>
            </a:fld>
            <a:endParaRPr lang="en-US"/>
          </a:p>
        </p:txBody>
      </p:sp>
    </p:spTree>
    <p:extLst>
      <p:ext uri="{BB962C8B-B14F-4D97-AF65-F5344CB8AC3E}">
        <p14:creationId xmlns:p14="http://schemas.microsoft.com/office/powerpoint/2010/main" val="88597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DDE2AD-4CA5-4FE5-9021-498C80E22E1B}"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9471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DDE2AD-4CA5-4FE5-9021-498C80E22E1B}"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269447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DDE2AD-4CA5-4FE5-9021-498C80E22E1B}"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169797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DDE2AD-4CA5-4FE5-9021-498C80E22E1B}"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338978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DDE2AD-4CA5-4FE5-9021-498C80E22E1B}"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408509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DDE2AD-4CA5-4FE5-9021-498C80E22E1B}"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102633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DDE2AD-4CA5-4FE5-9021-498C80E22E1B}"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367499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DDE2AD-4CA5-4FE5-9021-498C80E22E1B}"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3795326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DE2AD-4CA5-4FE5-9021-498C80E22E1B}"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1380340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DE2AD-4CA5-4FE5-9021-498C80E22E1B}"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316374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DE2AD-4CA5-4FE5-9021-498C80E22E1B}"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AF43A-11E6-4063-9D44-E1D16322DBDF}" type="slidenum">
              <a:rPr lang="en-US" smtClean="0"/>
              <a:t>‹#›</a:t>
            </a:fld>
            <a:endParaRPr lang="en-US"/>
          </a:p>
        </p:txBody>
      </p:sp>
    </p:spTree>
    <p:extLst>
      <p:ext uri="{BB962C8B-B14F-4D97-AF65-F5344CB8AC3E}">
        <p14:creationId xmlns:p14="http://schemas.microsoft.com/office/powerpoint/2010/main" val="1677492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DE2AD-4CA5-4FE5-9021-498C80E22E1B}" type="datetimeFigureOut">
              <a:rPr lang="en-US" smtClean="0"/>
              <a:t>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AF43A-11E6-4063-9D44-E1D16322DBDF}" type="slidenum">
              <a:rPr lang="en-US" smtClean="0"/>
              <a:t>‹#›</a:t>
            </a:fld>
            <a:endParaRPr lang="en-US"/>
          </a:p>
        </p:txBody>
      </p:sp>
    </p:spTree>
    <p:extLst>
      <p:ext uri="{BB962C8B-B14F-4D97-AF65-F5344CB8AC3E}">
        <p14:creationId xmlns:p14="http://schemas.microsoft.com/office/powerpoint/2010/main" val="2168949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youtu.be/iTe5oj8rqHA"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964793"/>
            <a:ext cx="9144000" cy="893207"/>
            <a:chOff x="0" y="5964793"/>
            <a:chExt cx="9144000" cy="893207"/>
          </a:xfrm>
        </p:grpSpPr>
        <p:pic>
          <p:nvPicPr>
            <p:cNvPr id="1026"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5" name="TextBox 4"/>
          <p:cNvSpPr txBox="1"/>
          <p:nvPr/>
        </p:nvSpPr>
        <p:spPr>
          <a:xfrm>
            <a:off x="998541" y="1676400"/>
            <a:ext cx="7212231" cy="1631216"/>
          </a:xfrm>
          <a:prstGeom prst="rect">
            <a:avLst/>
          </a:prstGeom>
          <a:noFill/>
        </p:spPr>
        <p:txBody>
          <a:bodyPr wrap="none" rtlCol="0">
            <a:spAutoFit/>
          </a:bodyPr>
          <a:lstStyle/>
          <a:p>
            <a:pPr algn="ctr"/>
            <a:r>
              <a:rPr lang="en-US" sz="4000" dirty="0" smtClean="0">
                <a:latin typeface="Aharoni" panose="02010803020104030203" pitchFamily="2" charset="-79"/>
                <a:cs typeface="Aharoni" panose="02010803020104030203" pitchFamily="2" charset="-79"/>
              </a:rPr>
              <a:t>Update from the Papuga Lab</a:t>
            </a:r>
          </a:p>
          <a:p>
            <a:pPr algn="ctr"/>
            <a:r>
              <a:rPr lang="en-US" sz="2000" dirty="0" smtClean="0">
                <a:latin typeface="Candara" panose="020E0502030303020204" pitchFamily="34" charset="0"/>
                <a:cs typeface="Arial" panose="020B0604020202020204" pitchFamily="34" charset="0"/>
              </a:rPr>
              <a:t>CZO Weekly Meeting</a:t>
            </a:r>
          </a:p>
          <a:p>
            <a:pPr algn="ctr"/>
            <a:r>
              <a:rPr lang="en-US" sz="2000" dirty="0" smtClean="0">
                <a:latin typeface="Candara" panose="020E0502030303020204" pitchFamily="34" charset="0"/>
                <a:cs typeface="Arial" panose="020B0604020202020204" pitchFamily="34" charset="0"/>
              </a:rPr>
              <a:t>11/5/2014</a:t>
            </a:r>
          </a:p>
          <a:p>
            <a:pPr algn="ctr"/>
            <a:r>
              <a:rPr lang="en-US" sz="2000" dirty="0" smtClean="0">
                <a:latin typeface="Candara" panose="020E0502030303020204" pitchFamily="34" charset="0"/>
                <a:cs typeface="Arial" panose="020B0604020202020204" pitchFamily="34" charset="0"/>
              </a:rPr>
              <a:t>Shirley A. Papuga</a:t>
            </a:r>
            <a:endParaRPr lang="en-US" sz="2000"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297115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66" y="2530277"/>
            <a:ext cx="8779669"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1" y="383745"/>
            <a:ext cx="8631634" cy="199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58801" y="306145"/>
            <a:ext cx="183415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High</a:t>
            </a:r>
            <a:endParaRPr lang="en-US" sz="1400" b="1" dirty="0">
              <a:latin typeface="Arial" panose="020B0604020202020204" pitchFamily="34" charset="0"/>
              <a:cs typeface="Arial" panose="020B0604020202020204" pitchFamily="34" charset="0"/>
            </a:endParaRPr>
          </a:p>
        </p:txBody>
      </p:sp>
      <p:sp>
        <p:nvSpPr>
          <p:cNvPr id="13" name="TextBox 12"/>
          <p:cNvSpPr txBox="1"/>
          <p:nvPr/>
        </p:nvSpPr>
        <p:spPr>
          <a:xfrm>
            <a:off x="2725144" y="326011"/>
            <a:ext cx="1744388"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Low</a:t>
            </a:r>
            <a:endParaRPr lang="en-US" sz="1400" b="1" dirty="0">
              <a:latin typeface="Arial" panose="020B0604020202020204" pitchFamily="34" charset="0"/>
              <a:cs typeface="Arial" panose="020B0604020202020204" pitchFamily="34" charset="0"/>
            </a:endParaRPr>
          </a:p>
        </p:txBody>
      </p:sp>
      <p:sp>
        <p:nvSpPr>
          <p:cNvPr id="14" name="TextBox 13"/>
          <p:cNvSpPr txBox="1"/>
          <p:nvPr/>
        </p:nvSpPr>
        <p:spPr>
          <a:xfrm>
            <a:off x="4902201" y="332801"/>
            <a:ext cx="183088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High</a:t>
            </a:r>
            <a:endParaRPr lang="en-US" sz="1400" b="1" dirty="0">
              <a:latin typeface="Arial" panose="020B0604020202020204" pitchFamily="34" charset="0"/>
              <a:cs typeface="Arial" panose="020B0604020202020204" pitchFamily="34" charset="0"/>
            </a:endParaRPr>
          </a:p>
        </p:txBody>
      </p:sp>
      <p:sp>
        <p:nvSpPr>
          <p:cNvPr id="15" name="TextBox 14"/>
          <p:cNvSpPr txBox="1"/>
          <p:nvPr/>
        </p:nvSpPr>
        <p:spPr>
          <a:xfrm>
            <a:off x="7077747" y="321357"/>
            <a:ext cx="1790811"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Low</a:t>
            </a:r>
            <a:endParaRPr lang="en-US" sz="1400" b="1" dirty="0">
              <a:latin typeface="Arial" panose="020B0604020202020204" pitchFamily="34" charset="0"/>
              <a:cs typeface="Arial" panose="020B0604020202020204" pitchFamily="34" charset="0"/>
            </a:endParaRPr>
          </a:p>
        </p:txBody>
      </p:sp>
      <p:sp>
        <p:nvSpPr>
          <p:cNvPr id="16" name="TextBox 15"/>
          <p:cNvSpPr txBox="1"/>
          <p:nvPr/>
        </p:nvSpPr>
        <p:spPr>
          <a:xfrm>
            <a:off x="555834" y="2415601"/>
            <a:ext cx="183415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High</a:t>
            </a:r>
            <a:endParaRPr lang="en-US" sz="1400" b="1" dirty="0">
              <a:latin typeface="Arial" panose="020B0604020202020204" pitchFamily="34" charset="0"/>
              <a:cs typeface="Arial" panose="020B0604020202020204" pitchFamily="34" charset="0"/>
            </a:endParaRPr>
          </a:p>
        </p:txBody>
      </p:sp>
      <p:sp>
        <p:nvSpPr>
          <p:cNvPr id="17" name="TextBox 16"/>
          <p:cNvSpPr txBox="1"/>
          <p:nvPr/>
        </p:nvSpPr>
        <p:spPr>
          <a:xfrm>
            <a:off x="2722177" y="2435467"/>
            <a:ext cx="1744388"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Low</a:t>
            </a:r>
            <a:endParaRPr lang="en-US" sz="1400" b="1" dirty="0">
              <a:latin typeface="Arial" panose="020B0604020202020204" pitchFamily="34" charset="0"/>
              <a:cs typeface="Arial" panose="020B0604020202020204" pitchFamily="34" charset="0"/>
            </a:endParaRPr>
          </a:p>
        </p:txBody>
      </p:sp>
      <p:sp>
        <p:nvSpPr>
          <p:cNvPr id="18" name="TextBox 17"/>
          <p:cNvSpPr txBox="1"/>
          <p:nvPr/>
        </p:nvSpPr>
        <p:spPr>
          <a:xfrm>
            <a:off x="4899234" y="2442257"/>
            <a:ext cx="183088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High</a:t>
            </a:r>
            <a:endParaRPr lang="en-US" sz="1400" b="1" dirty="0">
              <a:latin typeface="Arial" panose="020B0604020202020204" pitchFamily="34" charset="0"/>
              <a:cs typeface="Arial" panose="020B0604020202020204" pitchFamily="34" charset="0"/>
            </a:endParaRPr>
          </a:p>
        </p:txBody>
      </p:sp>
      <p:sp>
        <p:nvSpPr>
          <p:cNvPr id="19" name="TextBox 18"/>
          <p:cNvSpPr txBox="1"/>
          <p:nvPr/>
        </p:nvSpPr>
        <p:spPr>
          <a:xfrm>
            <a:off x="7100180" y="2430813"/>
            <a:ext cx="1790811"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Low</a:t>
            </a:r>
            <a:endParaRPr lang="en-US" sz="1400" b="1" dirty="0">
              <a:latin typeface="Arial" panose="020B0604020202020204" pitchFamily="34" charset="0"/>
              <a:cs typeface="Arial" panose="020B0604020202020204" pitchFamily="34" charset="0"/>
            </a:endParaRPr>
          </a:p>
        </p:txBody>
      </p:sp>
      <p:sp>
        <p:nvSpPr>
          <p:cNvPr id="20" name="TextBox 19"/>
          <p:cNvSpPr txBox="1"/>
          <p:nvPr/>
        </p:nvSpPr>
        <p:spPr>
          <a:xfrm>
            <a:off x="3699806" y="4600377"/>
            <a:ext cx="217559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Normalized Greenness </a:t>
            </a:r>
            <a:endParaRPr lang="en-US" sz="1400" b="1" dirty="0">
              <a:latin typeface="Arial" panose="020B0604020202020204" pitchFamily="34" charset="0"/>
              <a:cs typeface="Arial" panose="020B0604020202020204" pitchFamily="34" charset="0"/>
            </a:endParaRPr>
          </a:p>
        </p:txBody>
      </p:sp>
      <p:sp>
        <p:nvSpPr>
          <p:cNvPr id="21" name="TextBox 20"/>
          <p:cNvSpPr txBox="1"/>
          <p:nvPr/>
        </p:nvSpPr>
        <p:spPr>
          <a:xfrm rot="16200000">
            <a:off x="-755752" y="3330630"/>
            <a:ext cx="1875835"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10-cm Soil Moisture</a:t>
            </a:r>
            <a:endParaRPr lang="en-US" sz="1400" b="1" dirty="0">
              <a:latin typeface="Arial" panose="020B0604020202020204" pitchFamily="34" charset="0"/>
              <a:cs typeface="Arial" panose="020B0604020202020204" pitchFamily="34" charset="0"/>
            </a:endParaRPr>
          </a:p>
        </p:txBody>
      </p:sp>
      <p:sp>
        <p:nvSpPr>
          <p:cNvPr id="23" name="TextBox 22"/>
          <p:cNvSpPr txBox="1"/>
          <p:nvPr/>
        </p:nvSpPr>
        <p:spPr>
          <a:xfrm rot="16200000">
            <a:off x="-601043" y="1116830"/>
            <a:ext cx="159479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10-cm Soil Temp</a:t>
            </a:r>
            <a:endParaRPr lang="en-US" sz="1400" b="1" dirty="0">
              <a:latin typeface="Arial" panose="020B0604020202020204" pitchFamily="34" charset="0"/>
              <a:cs typeface="Arial" panose="020B0604020202020204" pitchFamily="34" charset="0"/>
            </a:endParaRPr>
          </a:p>
        </p:txBody>
      </p:sp>
      <p:sp>
        <p:nvSpPr>
          <p:cNvPr id="9" name="Rectangle 8"/>
          <p:cNvSpPr/>
          <p:nvPr/>
        </p:nvSpPr>
        <p:spPr>
          <a:xfrm>
            <a:off x="4572000" y="306145"/>
            <a:ext cx="4389835" cy="2072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9768" y="4767243"/>
            <a:ext cx="8611592" cy="1200329"/>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West facing veg dynamics correlated with soil temperature</a:t>
            </a:r>
          </a:p>
          <a:p>
            <a:pPr marL="285750" indent="-285750">
              <a:buFont typeface="Wingdings" panose="05000000000000000000" pitchFamily="2" charset="2"/>
              <a:buChar char="q"/>
            </a:pPr>
            <a:r>
              <a:rPr lang="en-US" sz="2400" dirty="0">
                <a:cs typeface="Arial" panose="020B0604020202020204" pitchFamily="34" charset="0"/>
              </a:rPr>
              <a:t> </a:t>
            </a:r>
            <a:r>
              <a:rPr lang="en-US" sz="2400" dirty="0" smtClean="0">
                <a:cs typeface="Arial" panose="020B0604020202020204" pitchFamily="34" charset="0"/>
              </a:rPr>
              <a:t>East facing high veg dynamics don’t appear to correlate with soil temperature or moisture</a:t>
            </a:r>
          </a:p>
        </p:txBody>
      </p:sp>
      <p:sp>
        <p:nvSpPr>
          <p:cNvPr id="2" name="Rectangle 1"/>
          <p:cNvSpPr/>
          <p:nvPr/>
        </p:nvSpPr>
        <p:spPr>
          <a:xfrm>
            <a:off x="42467" y="15677"/>
            <a:ext cx="2347524" cy="4724400"/>
          </a:xfrm>
          <a:prstGeom prst="rect">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2" name="Group 21"/>
          <p:cNvGrpSpPr/>
          <p:nvPr/>
        </p:nvGrpSpPr>
        <p:grpSpPr>
          <a:xfrm>
            <a:off x="0" y="5964793"/>
            <a:ext cx="9144000" cy="893207"/>
            <a:chOff x="0" y="5964793"/>
            <a:chExt cx="9144000" cy="893207"/>
          </a:xfrm>
        </p:grpSpPr>
        <p:pic>
          <p:nvPicPr>
            <p:cNvPr id="24" name="Picture 2" descr="http://criticalzone.org/images/national/banners-footers-ui/banner_jemez_catalina.jpg"/>
            <p:cNvPicPr>
              <a:picLocks noChangeAspect="1" noChangeArrowheads="1"/>
            </p:cNvPicPr>
            <p:nvPr/>
          </p:nvPicPr>
          <p:blipFill rotWithShape="1">
            <a:blip r:embed="rId5">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03037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5266" y="3886200"/>
            <a:ext cx="8771565" cy="1938992"/>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Vegetation dynamics </a:t>
            </a:r>
            <a:r>
              <a:rPr lang="en-US" sz="2400" dirty="0" smtClean="0">
                <a:cs typeface="Arial" panose="020B0604020202020204" pitchFamily="34" charset="0"/>
              </a:rPr>
              <a:t>look different </a:t>
            </a:r>
            <a:r>
              <a:rPr lang="en-US" sz="2400" dirty="0" smtClean="0">
                <a:cs typeface="Arial" panose="020B0604020202020204" pitchFamily="34" charset="0"/>
              </a:rPr>
              <a:t>when considered on </a:t>
            </a:r>
            <a:r>
              <a:rPr lang="en-US" sz="2400" dirty="0" smtClean="0">
                <a:cs typeface="Arial" panose="020B0604020202020204" pitchFamily="34" charset="0"/>
              </a:rPr>
              <a:t>the </a:t>
            </a:r>
            <a:r>
              <a:rPr lang="en-US" sz="2400" dirty="0" smtClean="0">
                <a:cs typeface="Arial" panose="020B0604020202020204" pitchFamily="34" charset="0"/>
              </a:rPr>
              <a:t>larger </a:t>
            </a:r>
            <a:r>
              <a:rPr lang="en-US" sz="2400" dirty="0" smtClean="0">
                <a:cs typeface="Arial" panose="020B0604020202020204" pitchFamily="34" charset="0"/>
              </a:rPr>
              <a:t>scale</a:t>
            </a:r>
            <a:endParaRPr lang="en-US" sz="2400" dirty="0" smtClean="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Vegetation </a:t>
            </a:r>
            <a:r>
              <a:rPr lang="en-US" sz="2400" dirty="0" smtClean="0">
                <a:cs typeface="Arial" panose="020B0604020202020204" pitchFamily="34" charset="0"/>
              </a:rPr>
              <a:t>appears to be more successful at the point of convergence, especially lower in the </a:t>
            </a:r>
            <a:r>
              <a:rPr lang="en-US" sz="2400" dirty="0" smtClean="0">
                <a:cs typeface="Arial" panose="020B0604020202020204" pitchFamily="34" charset="0"/>
              </a:rPr>
              <a:t>watershed</a:t>
            </a:r>
            <a:endParaRPr lang="en-US" sz="24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West-facing </a:t>
            </a:r>
            <a:r>
              <a:rPr lang="en-US" sz="2400" dirty="0" smtClean="0">
                <a:cs typeface="Arial" panose="020B0604020202020204" pitchFamily="34" charset="0"/>
              </a:rPr>
              <a:t>aspect </a:t>
            </a:r>
            <a:r>
              <a:rPr lang="en-US" sz="2400" dirty="0" smtClean="0">
                <a:cs typeface="Arial" panose="020B0604020202020204" pitchFamily="34" charset="0"/>
              </a:rPr>
              <a:t>appears </a:t>
            </a:r>
            <a:r>
              <a:rPr lang="en-US" sz="2400" dirty="0" smtClean="0">
                <a:cs typeface="Arial" panose="020B0604020202020204" pitchFamily="34" charset="0"/>
              </a:rPr>
              <a:t>more successful than </a:t>
            </a:r>
            <a:r>
              <a:rPr lang="en-US" sz="2400" dirty="0" smtClean="0">
                <a:cs typeface="Arial" panose="020B0604020202020204" pitchFamily="34" charset="0"/>
              </a:rPr>
              <a:t>east-facing</a:t>
            </a:r>
            <a:endParaRPr lang="en-US" sz="2400" dirty="0" smtClean="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949" y="76200"/>
            <a:ext cx="7188200" cy="3677936"/>
          </a:xfrm>
          <a:prstGeom prst="rect">
            <a:avLst/>
          </a:prstGeom>
        </p:spPr>
      </p:pic>
      <p:sp>
        <p:nvSpPr>
          <p:cNvPr id="3" name="TextBox 2"/>
          <p:cNvSpPr txBox="1"/>
          <p:nvPr/>
        </p:nvSpPr>
        <p:spPr>
          <a:xfrm>
            <a:off x="977899" y="228600"/>
            <a:ext cx="1784912" cy="646331"/>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 between two</a:t>
            </a:r>
          </a:p>
          <a:p>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Scans: 9/25/11 and</a:t>
            </a:r>
          </a:p>
          <a:p>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9/25/12</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 name="Group 5"/>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726569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EFH</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447800"/>
            <a:ext cx="38862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447800"/>
            <a:ext cx="3886200" cy="3886200"/>
          </a:xfrm>
        </p:spPr>
      </p:pic>
      <p:grpSp>
        <p:nvGrpSpPr>
          <p:cNvPr id="5" name="Group 4"/>
          <p:cNvGrpSpPr/>
          <p:nvPr/>
        </p:nvGrpSpPr>
        <p:grpSpPr>
          <a:xfrm>
            <a:off x="0" y="5964793"/>
            <a:ext cx="9144000" cy="893207"/>
            <a:chOff x="0" y="5964793"/>
            <a:chExt cx="9144000" cy="893207"/>
          </a:xfrm>
        </p:grpSpPr>
        <p:pic>
          <p:nvPicPr>
            <p:cNvPr id="6"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919443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EFM</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5240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240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54212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EFL</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1500" y="14478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4478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514356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WFH</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5240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240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4026258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WFM</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5240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240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583099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WFL</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5240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240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860747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964793"/>
            <a:ext cx="9144000" cy="893207"/>
            <a:chOff x="0" y="5964793"/>
            <a:chExt cx="9144000" cy="893207"/>
          </a:xfrm>
        </p:grpSpPr>
        <p:pic>
          <p:nvPicPr>
            <p:cNvPr id="3"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5" name="Rectangle 4"/>
          <p:cNvSpPr/>
          <p:nvPr/>
        </p:nvSpPr>
        <p:spPr>
          <a:xfrm>
            <a:off x="304800" y="228600"/>
            <a:ext cx="8382000" cy="4893647"/>
          </a:xfrm>
          <a:prstGeom prst="rect">
            <a:avLst/>
          </a:prstGeom>
        </p:spPr>
        <p:txBody>
          <a:bodyPr wrap="square">
            <a:spAutoFit/>
          </a:bodyPr>
          <a:lstStyle/>
          <a:p>
            <a:pPr marL="571500" indent="-571500">
              <a:buFont typeface="Wingdings" panose="05000000000000000000" pitchFamily="2" charset="2"/>
              <a:buChar char="q"/>
            </a:pPr>
            <a:endParaRPr lang="en-US" sz="2400" dirty="0" smtClean="0">
              <a:cs typeface="Arial" panose="020B0604020202020204" pitchFamily="34" charset="0"/>
            </a:endParaRPr>
          </a:p>
          <a:p>
            <a:pPr marL="571500" indent="-571500">
              <a:buFont typeface="Wingdings" panose="05000000000000000000" pitchFamily="2" charset="2"/>
              <a:buChar char="q"/>
            </a:pPr>
            <a:r>
              <a:rPr lang="en-US" sz="2400" dirty="0" smtClean="0">
                <a:cs typeface="Arial" panose="020B0604020202020204" pitchFamily="34" charset="0"/>
              </a:rPr>
              <a:t>Divide </a:t>
            </a:r>
            <a:r>
              <a:rPr lang="en-US" sz="2400" dirty="0" err="1" smtClean="0">
                <a:cs typeface="Arial" panose="020B0604020202020204" pitchFamily="34" charset="0"/>
              </a:rPr>
              <a:t>LiDAR</a:t>
            </a:r>
            <a:r>
              <a:rPr lang="en-US" sz="2400" dirty="0" smtClean="0">
                <a:cs typeface="Arial" panose="020B0604020202020204" pitchFamily="34" charset="0"/>
              </a:rPr>
              <a:t> image into 6 “transects” using </a:t>
            </a:r>
            <a:r>
              <a:rPr lang="en-US" sz="2400" dirty="0" err="1" smtClean="0">
                <a:cs typeface="Arial" panose="020B0604020202020204" pitchFamily="34" charset="0"/>
              </a:rPr>
              <a:t>CloudCompare</a:t>
            </a:r>
            <a:endParaRPr lang="en-US" sz="2400" dirty="0">
              <a:cs typeface="Arial" panose="020B0604020202020204" pitchFamily="34" charset="0"/>
            </a:endParaRPr>
          </a:p>
          <a:p>
            <a:pPr marL="1028700" lvl="1" indent="-571500">
              <a:buFont typeface="Wingdings" panose="05000000000000000000" pitchFamily="2" charset="2"/>
              <a:buChar char="§"/>
            </a:pPr>
            <a:r>
              <a:rPr lang="en-US" sz="2400" dirty="0" smtClean="0">
                <a:cs typeface="Arial" panose="020B0604020202020204" pitchFamily="34" charset="0"/>
              </a:rPr>
              <a:t>estimate the point of convergence in watershed to delineate aspect</a:t>
            </a:r>
          </a:p>
          <a:p>
            <a:pPr marL="1028700" lvl="1" indent="-571500">
              <a:buFont typeface="Wingdings" panose="05000000000000000000" pitchFamily="2" charset="2"/>
              <a:buChar char="§"/>
            </a:pPr>
            <a:r>
              <a:rPr lang="en-US" sz="2400" dirty="0" smtClean="0">
                <a:cs typeface="Arial" panose="020B0604020202020204" pitchFamily="34" charset="0"/>
              </a:rPr>
              <a:t>estimate elevational divisions by looking at the scan from above and splitting ~ evenly into six sections</a:t>
            </a:r>
          </a:p>
          <a:p>
            <a:pPr marL="571500" indent="-571500">
              <a:buFont typeface="Wingdings" panose="05000000000000000000" pitchFamily="2" charset="2"/>
              <a:buChar char="q"/>
            </a:pPr>
            <a:r>
              <a:rPr lang="en-US" sz="2400" dirty="0" smtClean="0">
                <a:cs typeface="Arial" panose="020B0604020202020204" pitchFamily="34" charset="0"/>
              </a:rPr>
              <a:t>Classify points in the clouds as ground or vegetation using </a:t>
            </a:r>
            <a:r>
              <a:rPr lang="en-US" sz="2400" dirty="0" err="1" smtClean="0">
                <a:cs typeface="Arial" panose="020B0604020202020204" pitchFamily="34" charset="0"/>
              </a:rPr>
              <a:t>LAStools</a:t>
            </a:r>
            <a:endParaRPr lang="en-US" sz="2400" dirty="0" smtClean="0">
              <a:cs typeface="Arial" panose="020B0604020202020204" pitchFamily="34" charset="0"/>
            </a:endParaRPr>
          </a:p>
          <a:p>
            <a:pPr marL="571500" indent="-571500">
              <a:buFont typeface="Wingdings" panose="05000000000000000000" pitchFamily="2" charset="2"/>
              <a:buChar char="q"/>
            </a:pPr>
            <a:r>
              <a:rPr lang="en-US" sz="2400" dirty="0" smtClean="0">
                <a:cs typeface="Arial" panose="020B0604020202020204" pitchFamily="34" charset="0"/>
              </a:rPr>
              <a:t>Calculate vegetation density </a:t>
            </a:r>
            <a:r>
              <a:rPr lang="en-US" sz="2400" dirty="0" smtClean="0">
                <a:cs typeface="Arial" panose="020B0604020202020204" pitchFamily="34" charset="0"/>
              </a:rPr>
              <a:t>using MATLAB</a:t>
            </a:r>
          </a:p>
          <a:p>
            <a:pPr marL="1028700" lvl="1" indent="-571500">
              <a:buFont typeface="Wingdings" panose="05000000000000000000" pitchFamily="2" charset="2"/>
              <a:buChar char="§"/>
            </a:pPr>
            <a:r>
              <a:rPr lang="en-US" sz="2400" dirty="0" smtClean="0">
                <a:cs typeface="Arial" panose="020B0604020202020204" pitchFamily="34" charset="0"/>
              </a:rPr>
              <a:t>divide each transect into a series of 10cm×10cm squares</a:t>
            </a:r>
          </a:p>
          <a:p>
            <a:pPr marL="1028700" lvl="1" indent="-571500">
              <a:buFont typeface="Wingdings" panose="05000000000000000000" pitchFamily="2" charset="2"/>
              <a:buChar char="§"/>
            </a:pPr>
            <a:r>
              <a:rPr lang="en-US" sz="2400" dirty="0" smtClean="0">
                <a:cs typeface="Arial" panose="020B0604020202020204" pitchFamily="34" charset="0"/>
              </a:rPr>
              <a:t>count number of squares with any points in them</a:t>
            </a:r>
          </a:p>
          <a:p>
            <a:pPr marL="1028700" lvl="1" indent="-571500">
              <a:buFont typeface="Wingdings" panose="05000000000000000000" pitchFamily="2" charset="2"/>
              <a:buChar char="§"/>
            </a:pPr>
            <a:r>
              <a:rPr lang="en-US" sz="2400" dirty="0">
                <a:cs typeface="Arial" panose="020B0604020202020204" pitchFamily="34" charset="0"/>
              </a:rPr>
              <a:t>c</a:t>
            </a:r>
            <a:r>
              <a:rPr lang="en-US" sz="2400" dirty="0" smtClean="0">
                <a:cs typeface="Arial" panose="020B0604020202020204" pitchFamily="34" charset="0"/>
              </a:rPr>
              <a:t>ount </a:t>
            </a:r>
            <a:r>
              <a:rPr lang="en-US" sz="2400" dirty="0" smtClean="0">
                <a:cs typeface="Arial" panose="020B0604020202020204" pitchFamily="34" charset="0"/>
              </a:rPr>
              <a:t>number of squares with vegetation points in them</a:t>
            </a:r>
          </a:p>
          <a:p>
            <a:pPr marL="1028700" lvl="1" indent="-571500">
              <a:buFont typeface="Wingdings" panose="05000000000000000000" pitchFamily="2" charset="2"/>
              <a:buChar char="§"/>
            </a:pPr>
            <a:r>
              <a:rPr lang="en-US" sz="2400" dirty="0" smtClean="0">
                <a:cs typeface="Arial" panose="020B0604020202020204" pitchFamily="34" charset="0"/>
              </a:rPr>
              <a:t>vegetation density = vegetation count / point count</a:t>
            </a:r>
          </a:p>
        </p:txBody>
      </p:sp>
    </p:spTree>
    <p:extLst>
      <p:ext uri="{BB962C8B-B14F-4D97-AF65-F5344CB8AC3E}">
        <p14:creationId xmlns:p14="http://schemas.microsoft.com/office/powerpoint/2010/main" val="3681367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4957" y="81002"/>
            <a:ext cx="7034086" cy="4351338"/>
          </a:xfrm>
        </p:spPr>
      </p:pic>
      <p:sp>
        <p:nvSpPr>
          <p:cNvPr id="10" name="TextBox 9"/>
          <p:cNvSpPr txBox="1"/>
          <p:nvPr/>
        </p:nvSpPr>
        <p:spPr>
          <a:xfrm rot="16200000">
            <a:off x="860013" y="2098095"/>
            <a:ext cx="226991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South (High Elevation)</a:t>
            </a:r>
            <a:endParaRPr lang="en-US"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rot="5400000">
            <a:off x="6043501" y="1924407"/>
            <a:ext cx="222734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North (Low Elevation)</a:t>
            </a:r>
            <a:endParaRPr lang="en-US"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0" y="5964793"/>
            <a:ext cx="9144000" cy="893207"/>
            <a:chOff x="0" y="5964793"/>
            <a:chExt cx="9144000" cy="893207"/>
          </a:xfrm>
        </p:grpSpPr>
        <p:pic>
          <p:nvPicPr>
            <p:cNvPr id="7"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4" name="TextBox 3"/>
          <p:cNvSpPr txBox="1"/>
          <p:nvPr/>
        </p:nvSpPr>
        <p:spPr>
          <a:xfrm>
            <a:off x="205127" y="4876800"/>
            <a:ext cx="1974510" cy="523220"/>
          </a:xfrm>
          <a:prstGeom prst="rect">
            <a:avLst/>
          </a:prstGeom>
          <a:noFill/>
        </p:spPr>
        <p:txBody>
          <a:bodyPr wrap="square" rtlCol="0">
            <a:spAutoFit/>
          </a:bodyPr>
          <a:lstStyle/>
          <a:p>
            <a:r>
              <a:rPr lang="en-US" sz="2800" dirty="0" smtClean="0"/>
              <a:t>9/24/2011</a:t>
            </a:r>
            <a:endParaRPr lang="en-US" sz="2800" dirty="0"/>
          </a:p>
        </p:txBody>
      </p:sp>
      <p:graphicFrame>
        <p:nvGraphicFramePr>
          <p:cNvPr id="12" name="Content Placeholder 3"/>
          <p:cNvGraphicFramePr>
            <a:graphicFrameLocks/>
          </p:cNvGraphicFramePr>
          <p:nvPr>
            <p:extLst>
              <p:ext uri="{D42A27DB-BD31-4B8C-83A1-F6EECF244321}">
                <p14:modId xmlns:p14="http://schemas.microsoft.com/office/powerpoint/2010/main" val="1415275156"/>
              </p:ext>
            </p:extLst>
          </p:nvPr>
        </p:nvGraphicFramePr>
        <p:xfrm>
          <a:off x="3393209" y="4582150"/>
          <a:ext cx="4074391" cy="1112520"/>
        </p:xfrm>
        <a:graphic>
          <a:graphicData uri="http://schemas.openxmlformats.org/drawingml/2006/table">
            <a:tbl>
              <a:tblPr firstRow="1" bandRow="1">
                <a:tableStyleId>{5940675A-B579-460E-94D1-54222C63F5DA}</a:tableStyleId>
              </a:tblPr>
              <a:tblGrid>
                <a:gridCol w="1401762"/>
                <a:gridCol w="843829"/>
                <a:gridCol w="914400"/>
                <a:gridCol w="914400"/>
              </a:tblGrid>
              <a:tr h="370840">
                <a:tc>
                  <a:txBody>
                    <a:bodyPr/>
                    <a:lstStyle/>
                    <a:p>
                      <a:r>
                        <a:rPr lang="en-US" dirty="0" smtClean="0"/>
                        <a:t>Aspect</a:t>
                      </a:r>
                      <a:endParaRPr lang="en-US" dirty="0"/>
                    </a:p>
                  </a:txBody>
                  <a:tcPr marL="68580" marR="6858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dirty="0" smtClean="0"/>
                        <a:t>High </a:t>
                      </a:r>
                      <a:endParaRPr lang="en-US" dirty="0"/>
                    </a:p>
                  </a:txBody>
                  <a:tcPr marL="68580" marR="6858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dirty="0" smtClean="0"/>
                        <a:t>Middle </a:t>
                      </a:r>
                      <a:endParaRPr lang="en-US" dirty="0"/>
                    </a:p>
                  </a:txBody>
                  <a:tcPr marL="68580" marR="68580">
                    <a:lnB w="28575" cap="flat" cmpd="sng" algn="ctr">
                      <a:solidFill>
                        <a:schemeClr val="tx1"/>
                      </a:solidFill>
                      <a:prstDash val="solid"/>
                      <a:round/>
                      <a:headEnd type="none" w="med" len="med"/>
                      <a:tailEnd type="none" w="med" len="med"/>
                    </a:lnB>
                  </a:tcPr>
                </a:tc>
                <a:tc>
                  <a:txBody>
                    <a:bodyPr/>
                    <a:lstStyle/>
                    <a:p>
                      <a:r>
                        <a:rPr lang="en-US" dirty="0" smtClean="0"/>
                        <a:t>Low </a:t>
                      </a:r>
                      <a:endParaRPr lang="en-US" dirty="0"/>
                    </a:p>
                  </a:txBody>
                  <a:tcPr marL="68580" marR="68580">
                    <a:lnB w="28575" cap="flat" cmpd="sng" algn="ctr">
                      <a:solidFill>
                        <a:schemeClr val="tx1"/>
                      </a:solidFill>
                      <a:prstDash val="solid"/>
                      <a:round/>
                      <a:headEnd type="none" w="med" len="med"/>
                      <a:tailEnd type="none" w="med" len="med"/>
                    </a:lnB>
                  </a:tcPr>
                </a:tc>
              </a:tr>
              <a:tr h="370840">
                <a:tc>
                  <a:txBody>
                    <a:bodyPr/>
                    <a:lstStyle/>
                    <a:p>
                      <a:r>
                        <a:rPr lang="en-US" dirty="0" smtClean="0"/>
                        <a:t>East-Facing</a:t>
                      </a:r>
                      <a:endParaRPr lang="en-US" dirty="0"/>
                    </a:p>
                  </a:txBody>
                  <a:tcPr marL="68580" marR="6858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lang="en-US" dirty="0" smtClean="0"/>
                        <a:t>0.45</a:t>
                      </a:r>
                      <a:endParaRPr lang="en-US" dirty="0"/>
                    </a:p>
                  </a:txBody>
                  <a:tcPr marL="68580" marR="6858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dirty="0" smtClean="0"/>
                        <a:t>0.38</a:t>
                      </a:r>
                      <a:endParaRPr lang="en-US" dirty="0"/>
                    </a:p>
                  </a:txBody>
                  <a:tcPr marL="68580" marR="68580">
                    <a:lnT w="28575" cap="flat" cmpd="sng" algn="ctr">
                      <a:solidFill>
                        <a:schemeClr val="tx1"/>
                      </a:solidFill>
                      <a:prstDash val="solid"/>
                      <a:round/>
                      <a:headEnd type="none" w="med" len="med"/>
                      <a:tailEnd type="none" w="med" len="med"/>
                    </a:lnT>
                  </a:tcPr>
                </a:tc>
                <a:tc>
                  <a:txBody>
                    <a:bodyPr/>
                    <a:lstStyle/>
                    <a:p>
                      <a:r>
                        <a:rPr lang="en-US" dirty="0" smtClean="0"/>
                        <a:t>0.58</a:t>
                      </a:r>
                      <a:endParaRPr lang="en-US" dirty="0"/>
                    </a:p>
                  </a:txBody>
                  <a:tcPr marL="68580" marR="68580">
                    <a:lnT w="28575" cap="flat" cmpd="sng" algn="ctr">
                      <a:solidFill>
                        <a:schemeClr val="tx1"/>
                      </a:solidFill>
                      <a:prstDash val="solid"/>
                      <a:round/>
                      <a:headEnd type="none" w="med" len="med"/>
                      <a:tailEnd type="none" w="med" len="med"/>
                    </a:lnT>
                  </a:tcPr>
                </a:tc>
              </a:tr>
              <a:tr h="370840">
                <a:tc>
                  <a:txBody>
                    <a:bodyPr/>
                    <a:lstStyle/>
                    <a:p>
                      <a:r>
                        <a:rPr lang="en-US" dirty="0" smtClean="0"/>
                        <a:t>West-Facing</a:t>
                      </a:r>
                      <a:endParaRPr lang="en-US" dirty="0"/>
                    </a:p>
                  </a:txBody>
                  <a:tcPr marL="68580" marR="68580">
                    <a:lnR w="28575" cap="flat" cmpd="sng" algn="ctr">
                      <a:solidFill>
                        <a:schemeClr val="tx1"/>
                      </a:solidFill>
                      <a:prstDash val="solid"/>
                      <a:round/>
                      <a:headEnd type="none" w="med" len="med"/>
                      <a:tailEnd type="none" w="med" len="med"/>
                    </a:lnR>
                  </a:tcPr>
                </a:tc>
                <a:tc>
                  <a:txBody>
                    <a:bodyPr/>
                    <a:lstStyle/>
                    <a:p>
                      <a:r>
                        <a:rPr lang="en-US" dirty="0" smtClean="0"/>
                        <a:t>0.31</a:t>
                      </a:r>
                      <a:endParaRPr lang="en-US" dirty="0"/>
                    </a:p>
                  </a:txBody>
                  <a:tcPr marL="68580" marR="68580">
                    <a:lnL w="28575" cap="flat" cmpd="sng" algn="ctr">
                      <a:solidFill>
                        <a:schemeClr val="tx1"/>
                      </a:solidFill>
                      <a:prstDash val="solid"/>
                      <a:round/>
                      <a:headEnd type="none" w="med" len="med"/>
                      <a:tailEnd type="none" w="med" len="med"/>
                    </a:lnL>
                  </a:tcPr>
                </a:tc>
                <a:tc>
                  <a:txBody>
                    <a:bodyPr/>
                    <a:lstStyle/>
                    <a:p>
                      <a:r>
                        <a:rPr lang="en-US" dirty="0" smtClean="0"/>
                        <a:t>0.40</a:t>
                      </a:r>
                      <a:endParaRPr lang="en-US" dirty="0"/>
                    </a:p>
                  </a:txBody>
                  <a:tcPr marL="68580" marR="68580"/>
                </a:tc>
                <a:tc>
                  <a:txBody>
                    <a:bodyPr/>
                    <a:lstStyle/>
                    <a:p>
                      <a:r>
                        <a:rPr lang="en-US" dirty="0" smtClean="0"/>
                        <a:t>0.75</a:t>
                      </a:r>
                      <a:endParaRPr lang="en-US" dirty="0"/>
                    </a:p>
                  </a:txBody>
                  <a:tcPr marL="68580" marR="68580"/>
                </a:tc>
              </a:tr>
            </a:tbl>
          </a:graphicData>
        </a:graphic>
      </p:graphicFrame>
    </p:spTree>
    <p:extLst>
      <p:ext uri="{BB962C8B-B14F-4D97-AF65-F5344CB8AC3E}">
        <p14:creationId xmlns:p14="http://schemas.microsoft.com/office/powerpoint/2010/main" val="855869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45063"/>
            <a:ext cx="9144000" cy="2619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1" name="Picture 2" descr="http://www.cals.arizona.edu/research/papuga/images/Header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
          <p:cNvSpPr txBox="1">
            <a:spLocks noChangeArrowheads="1"/>
          </p:cNvSpPr>
          <p:nvPr/>
        </p:nvSpPr>
        <p:spPr bwMode="auto">
          <a:xfrm>
            <a:off x="381000" y="1939925"/>
            <a:ext cx="230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latin typeface="JasmineUPC" pitchFamily="18" charset="-34"/>
                <a:ea typeface="Batang" pitchFamily="18" charset="-127"/>
                <a:cs typeface="JasmineUPC" pitchFamily="18" charset="-34"/>
              </a:rPr>
              <a:t>Shirley Papuga</a:t>
            </a:r>
          </a:p>
        </p:txBody>
      </p:sp>
      <p:pic>
        <p:nvPicPr>
          <p:cNvPr id="205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25" y="400050"/>
            <a:ext cx="20526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p:cNvPicPr>
            <a:picLocks noChangeAspect="1"/>
          </p:cNvPicPr>
          <p:nvPr/>
        </p:nvPicPr>
        <p:blipFill>
          <a:blip r:embed="rId4">
            <a:extLst>
              <a:ext uri="{28A0092B-C50C-407E-A947-70E740481C1C}">
                <a14:useLocalDpi xmlns:a14="http://schemas.microsoft.com/office/drawing/2010/main" val="0"/>
              </a:ext>
            </a:extLst>
          </a:blip>
          <a:srcRect l="10294" r="12030"/>
          <a:stretch>
            <a:fillRect/>
          </a:stretch>
        </p:blipFill>
        <p:spPr bwMode="auto">
          <a:xfrm>
            <a:off x="1408113" y="5210175"/>
            <a:ext cx="12477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5"/>
          <p:cNvPicPr>
            <a:picLocks noChangeAspect="1"/>
          </p:cNvPicPr>
          <p:nvPr/>
        </p:nvPicPr>
        <p:blipFill>
          <a:blip r:embed="rId5" cstate="print">
            <a:extLst>
              <a:ext uri="{28A0092B-C50C-407E-A947-70E740481C1C}">
                <a14:useLocalDpi xmlns:a14="http://schemas.microsoft.com/office/drawing/2010/main" val="0"/>
              </a:ext>
            </a:extLst>
          </a:blip>
          <a:srcRect l="33789" t="18047" r="36226" b="37636"/>
          <a:stretch>
            <a:fillRect/>
          </a:stretch>
        </p:blipFill>
        <p:spPr bwMode="auto">
          <a:xfrm>
            <a:off x="2557463" y="5211763"/>
            <a:ext cx="13906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 descr="Screen shot 2012-09-11 at 3.27.39 PM.png"/>
          <p:cNvPicPr>
            <a:picLocks noChangeAspect="1"/>
          </p:cNvPicPr>
          <p:nvPr/>
        </p:nvPicPr>
        <p:blipFill>
          <a:blip r:embed="rId6">
            <a:extLst>
              <a:ext uri="{28A0092B-C50C-407E-A947-70E740481C1C}">
                <a14:useLocalDpi xmlns:a14="http://schemas.microsoft.com/office/drawing/2010/main" val="0"/>
              </a:ext>
            </a:extLst>
          </a:blip>
          <a:srcRect l="53140" t="9586" r="16698" b="27557"/>
          <a:stretch>
            <a:fillRect/>
          </a:stretch>
        </p:blipFill>
        <p:spPr bwMode="auto">
          <a:xfrm>
            <a:off x="0" y="5207000"/>
            <a:ext cx="140811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57" name="Picture 3"/>
          <p:cNvPicPr>
            <a:picLocks noChangeAspect="1" noChangeArrowheads="1"/>
          </p:cNvPicPr>
          <p:nvPr/>
        </p:nvPicPr>
        <p:blipFill>
          <a:blip r:embed="rId7">
            <a:extLst>
              <a:ext uri="{28A0092B-C50C-407E-A947-70E740481C1C}">
                <a14:useLocalDpi xmlns:a14="http://schemas.microsoft.com/office/drawing/2010/main" val="0"/>
              </a:ext>
            </a:extLst>
          </a:blip>
          <a:srcRect l="-2" t="16573" r="41293" b="29361"/>
          <a:stretch>
            <a:fillRect/>
          </a:stretch>
        </p:blipFill>
        <p:spPr bwMode="auto">
          <a:xfrm>
            <a:off x="6572250" y="5213350"/>
            <a:ext cx="1338263"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4"/>
          <p:cNvPicPr>
            <a:picLocks noChangeAspect="1" noChangeArrowheads="1"/>
          </p:cNvPicPr>
          <p:nvPr/>
        </p:nvPicPr>
        <p:blipFill>
          <a:blip r:embed="rId8">
            <a:extLst>
              <a:ext uri="{28A0092B-C50C-407E-A947-70E740481C1C}">
                <a14:useLocalDpi xmlns:a14="http://schemas.microsoft.com/office/drawing/2010/main" val="0"/>
              </a:ext>
            </a:extLst>
          </a:blip>
          <a:srcRect l="29446" r="14404"/>
          <a:stretch>
            <a:fillRect/>
          </a:stretch>
        </p:blipFill>
        <p:spPr bwMode="auto">
          <a:xfrm>
            <a:off x="5186363" y="5213350"/>
            <a:ext cx="1385887"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5"/>
          <p:cNvPicPr>
            <a:picLocks noChangeAspect="1" noChangeArrowheads="1"/>
          </p:cNvPicPr>
          <p:nvPr/>
        </p:nvPicPr>
        <p:blipFill>
          <a:blip r:embed="rId9">
            <a:extLst>
              <a:ext uri="{28A0092B-C50C-407E-A947-70E740481C1C}">
                <a14:useLocalDpi xmlns:a14="http://schemas.microsoft.com/office/drawing/2010/main" val="0"/>
              </a:ext>
            </a:extLst>
          </a:blip>
          <a:srcRect l="23058" t="16263" r="35258"/>
          <a:stretch>
            <a:fillRect/>
          </a:stretch>
        </p:blipFill>
        <p:spPr bwMode="auto">
          <a:xfrm>
            <a:off x="3957638" y="5207000"/>
            <a:ext cx="1228725"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7" descr="Matthew Rotunno"/>
          <p:cNvPicPr>
            <a:picLocks noChangeAspect="1" noChangeArrowheads="1"/>
          </p:cNvPicPr>
          <p:nvPr/>
        </p:nvPicPr>
        <p:blipFill>
          <a:blip r:embed="rId10">
            <a:extLst>
              <a:ext uri="{28A0092B-C50C-407E-A947-70E740481C1C}">
                <a14:useLocalDpi xmlns:a14="http://schemas.microsoft.com/office/drawing/2010/main" val="0"/>
              </a:ext>
            </a:extLst>
          </a:blip>
          <a:srcRect t="13251" r="35252"/>
          <a:stretch>
            <a:fillRect/>
          </a:stretch>
        </p:blipFill>
        <p:spPr bwMode="auto">
          <a:xfrm>
            <a:off x="7910513" y="5207000"/>
            <a:ext cx="1233487"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Box 11"/>
          <p:cNvSpPr txBox="1">
            <a:spLocks noChangeArrowheads="1"/>
          </p:cNvSpPr>
          <p:nvPr/>
        </p:nvSpPr>
        <p:spPr bwMode="auto">
          <a:xfrm>
            <a:off x="247650" y="4899025"/>
            <a:ext cx="91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Zack, PhD</a:t>
            </a:r>
          </a:p>
        </p:txBody>
      </p:sp>
      <p:sp>
        <p:nvSpPr>
          <p:cNvPr id="2062" name="TextBox 12"/>
          <p:cNvSpPr txBox="1">
            <a:spLocks noChangeArrowheads="1"/>
          </p:cNvSpPr>
          <p:nvPr/>
        </p:nvSpPr>
        <p:spPr bwMode="auto">
          <a:xfrm>
            <a:off x="1636713" y="4899025"/>
            <a:ext cx="788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Ami, MS</a:t>
            </a:r>
          </a:p>
        </p:txBody>
      </p:sp>
      <p:sp>
        <p:nvSpPr>
          <p:cNvPr id="2063" name="TextBox 13"/>
          <p:cNvSpPr txBox="1">
            <a:spLocks noChangeArrowheads="1"/>
          </p:cNvSpPr>
          <p:nvPr/>
        </p:nvSpPr>
        <p:spPr bwMode="auto">
          <a:xfrm>
            <a:off x="2727325" y="4899025"/>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Daphne, MS</a:t>
            </a:r>
          </a:p>
        </p:txBody>
      </p:sp>
      <p:sp>
        <p:nvSpPr>
          <p:cNvPr id="2064" name="TextBox 14"/>
          <p:cNvSpPr txBox="1">
            <a:spLocks noChangeArrowheads="1"/>
          </p:cNvSpPr>
          <p:nvPr/>
        </p:nvSpPr>
        <p:spPr bwMode="auto">
          <a:xfrm>
            <a:off x="4021138" y="4902200"/>
            <a:ext cx="110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Daniel, BEng</a:t>
            </a:r>
          </a:p>
        </p:txBody>
      </p:sp>
      <p:sp>
        <p:nvSpPr>
          <p:cNvPr id="2065" name="TextBox 15"/>
          <p:cNvSpPr txBox="1">
            <a:spLocks noChangeArrowheads="1"/>
          </p:cNvSpPr>
          <p:nvPr/>
        </p:nvSpPr>
        <p:spPr bwMode="auto">
          <a:xfrm>
            <a:off x="5413375" y="4899025"/>
            <a:ext cx="88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Adam, BS</a:t>
            </a:r>
          </a:p>
        </p:txBody>
      </p:sp>
      <p:sp>
        <p:nvSpPr>
          <p:cNvPr id="2066" name="TextBox 16"/>
          <p:cNvSpPr txBox="1">
            <a:spLocks noChangeArrowheads="1"/>
          </p:cNvSpPr>
          <p:nvPr/>
        </p:nvSpPr>
        <p:spPr bwMode="auto">
          <a:xfrm>
            <a:off x="6764338" y="4902200"/>
            <a:ext cx="954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Rachel, BS</a:t>
            </a:r>
          </a:p>
        </p:txBody>
      </p:sp>
      <p:sp>
        <p:nvSpPr>
          <p:cNvPr id="2067" name="TextBox 17"/>
          <p:cNvSpPr txBox="1">
            <a:spLocks noChangeArrowheads="1"/>
          </p:cNvSpPr>
          <p:nvPr/>
        </p:nvSpPr>
        <p:spPr bwMode="auto">
          <a:xfrm>
            <a:off x="8112125" y="4902200"/>
            <a:ext cx="830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chemeClr val="bg1"/>
                </a:solidFill>
                <a:latin typeface="JasmineUPC" pitchFamily="18" charset="-34"/>
                <a:ea typeface="Batang" pitchFamily="18" charset="-127"/>
                <a:cs typeface="JasmineUPC" pitchFamily="18" charset="-34"/>
              </a:rPr>
              <a:t>Matt, MS</a:t>
            </a:r>
          </a:p>
        </p:txBody>
      </p:sp>
      <p:sp>
        <p:nvSpPr>
          <p:cNvPr id="2068" name="TextBox 19"/>
          <p:cNvSpPr txBox="1">
            <a:spLocks noChangeArrowheads="1"/>
          </p:cNvSpPr>
          <p:nvPr/>
        </p:nvSpPr>
        <p:spPr bwMode="auto">
          <a:xfrm>
            <a:off x="0" y="4468813"/>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i="1">
                <a:latin typeface="JasmineUPC" pitchFamily="18" charset="-34"/>
                <a:ea typeface="Batang" pitchFamily="18" charset="-127"/>
                <a:cs typeface="JasmineUPC" pitchFamily="18" charset="-34"/>
              </a:rPr>
              <a:t>…with eddy covariance, on glaciers, with endangered species, in creosotebush, with phenocams, in pecan orchards, using MATLAB®, with stable isotopes...</a:t>
            </a:r>
          </a:p>
        </p:txBody>
      </p:sp>
      <p:cxnSp>
        <p:nvCxnSpPr>
          <p:cNvPr id="7" name="Straight Arrow Connector 6"/>
          <p:cNvCxnSpPr/>
          <p:nvPr/>
        </p:nvCxnSpPr>
        <p:spPr>
          <a:xfrm>
            <a:off x="3781822" y="4616110"/>
            <a:ext cx="637778" cy="125129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53361" y="4441825"/>
            <a:ext cx="637778" cy="125129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6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76200"/>
            <a:ext cx="7034086" cy="4351337"/>
          </a:xfrm>
        </p:spPr>
      </p:pic>
      <p:sp>
        <p:nvSpPr>
          <p:cNvPr id="10" name="TextBox 9"/>
          <p:cNvSpPr txBox="1"/>
          <p:nvPr/>
        </p:nvSpPr>
        <p:spPr>
          <a:xfrm rot="16200000">
            <a:off x="944086" y="2370742"/>
            <a:ext cx="226991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South (High Elevation)</a:t>
            </a:r>
            <a:endParaRPr lang="en-US"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rot="5400000">
            <a:off x="6141070" y="2291325"/>
            <a:ext cx="222734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North (Low Elevation)</a:t>
            </a:r>
            <a:endParaRPr lang="en-US" dirty="0">
              <a:solidFill>
                <a:schemeClr val="bg1"/>
              </a:solidFill>
              <a:effectLst>
                <a:outerShdw blurRad="38100" dist="38100" dir="2700000" algn="tl">
                  <a:srgbClr val="000000">
                    <a:alpha val="43137"/>
                  </a:srgbClr>
                </a:outerShdw>
              </a:effectLst>
            </a:endParaRPr>
          </a:p>
        </p:txBody>
      </p:sp>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13" name="TextBox 12"/>
          <p:cNvSpPr txBox="1"/>
          <p:nvPr/>
        </p:nvSpPr>
        <p:spPr>
          <a:xfrm>
            <a:off x="205127" y="4876800"/>
            <a:ext cx="1974510" cy="523220"/>
          </a:xfrm>
          <a:prstGeom prst="rect">
            <a:avLst/>
          </a:prstGeom>
          <a:noFill/>
        </p:spPr>
        <p:txBody>
          <a:bodyPr wrap="square" rtlCol="0">
            <a:spAutoFit/>
          </a:bodyPr>
          <a:lstStyle/>
          <a:p>
            <a:r>
              <a:rPr lang="en-US" sz="2800" dirty="0" smtClean="0"/>
              <a:t>9/24/2012</a:t>
            </a:r>
            <a:endParaRPr lang="en-US" sz="2800" dirty="0"/>
          </a:p>
        </p:txBody>
      </p:sp>
      <p:graphicFrame>
        <p:nvGraphicFramePr>
          <p:cNvPr id="14" name="Content Placeholder 3"/>
          <p:cNvGraphicFramePr>
            <a:graphicFrameLocks/>
          </p:cNvGraphicFramePr>
          <p:nvPr>
            <p:extLst>
              <p:ext uri="{D42A27DB-BD31-4B8C-83A1-F6EECF244321}">
                <p14:modId xmlns:p14="http://schemas.microsoft.com/office/powerpoint/2010/main" val="3276629050"/>
              </p:ext>
            </p:extLst>
          </p:nvPr>
        </p:nvGraphicFramePr>
        <p:xfrm>
          <a:off x="3393209" y="4582150"/>
          <a:ext cx="4074391" cy="1112520"/>
        </p:xfrm>
        <a:graphic>
          <a:graphicData uri="http://schemas.openxmlformats.org/drawingml/2006/table">
            <a:tbl>
              <a:tblPr firstRow="1" bandRow="1">
                <a:tableStyleId>{5940675A-B579-460E-94D1-54222C63F5DA}</a:tableStyleId>
              </a:tblPr>
              <a:tblGrid>
                <a:gridCol w="1401762"/>
                <a:gridCol w="843829"/>
                <a:gridCol w="914400"/>
                <a:gridCol w="914400"/>
              </a:tblGrid>
              <a:tr h="370840">
                <a:tc>
                  <a:txBody>
                    <a:bodyPr/>
                    <a:lstStyle/>
                    <a:p>
                      <a:r>
                        <a:rPr lang="en-US" dirty="0" smtClean="0"/>
                        <a:t>Aspect</a:t>
                      </a:r>
                      <a:endParaRPr lang="en-US" dirty="0"/>
                    </a:p>
                  </a:txBody>
                  <a:tcPr marL="68580" marR="6858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dirty="0" smtClean="0"/>
                        <a:t>High </a:t>
                      </a:r>
                      <a:endParaRPr lang="en-US" dirty="0"/>
                    </a:p>
                  </a:txBody>
                  <a:tcPr marL="68580" marR="6858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dirty="0" smtClean="0"/>
                        <a:t>Middle </a:t>
                      </a:r>
                      <a:endParaRPr lang="en-US" dirty="0"/>
                    </a:p>
                  </a:txBody>
                  <a:tcPr marL="68580" marR="68580">
                    <a:lnB w="28575" cap="flat" cmpd="sng" algn="ctr">
                      <a:solidFill>
                        <a:schemeClr val="tx1"/>
                      </a:solidFill>
                      <a:prstDash val="solid"/>
                      <a:round/>
                      <a:headEnd type="none" w="med" len="med"/>
                      <a:tailEnd type="none" w="med" len="med"/>
                    </a:lnB>
                  </a:tcPr>
                </a:tc>
                <a:tc>
                  <a:txBody>
                    <a:bodyPr/>
                    <a:lstStyle/>
                    <a:p>
                      <a:r>
                        <a:rPr lang="en-US" dirty="0" smtClean="0"/>
                        <a:t>Low </a:t>
                      </a:r>
                      <a:endParaRPr lang="en-US" dirty="0"/>
                    </a:p>
                  </a:txBody>
                  <a:tcPr marL="68580" marR="68580">
                    <a:lnB w="28575" cap="flat" cmpd="sng" algn="ctr">
                      <a:solidFill>
                        <a:schemeClr val="tx1"/>
                      </a:solidFill>
                      <a:prstDash val="solid"/>
                      <a:round/>
                      <a:headEnd type="none" w="med" len="med"/>
                      <a:tailEnd type="none" w="med" len="med"/>
                    </a:lnB>
                  </a:tcPr>
                </a:tc>
              </a:tr>
              <a:tr h="370840">
                <a:tc>
                  <a:txBody>
                    <a:bodyPr/>
                    <a:lstStyle/>
                    <a:p>
                      <a:r>
                        <a:rPr lang="en-US" dirty="0" smtClean="0"/>
                        <a:t>East-Facing</a:t>
                      </a:r>
                      <a:endParaRPr lang="en-US" dirty="0"/>
                    </a:p>
                  </a:txBody>
                  <a:tcPr marL="68580" marR="6858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lang="en-US" dirty="0" smtClean="0"/>
                        <a:t>0.65</a:t>
                      </a:r>
                      <a:endParaRPr lang="en-US" dirty="0"/>
                    </a:p>
                  </a:txBody>
                  <a:tcPr marL="68580" marR="6858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dirty="0" smtClean="0"/>
                        <a:t>0.58</a:t>
                      </a:r>
                      <a:endParaRPr lang="en-US" dirty="0"/>
                    </a:p>
                  </a:txBody>
                  <a:tcPr marL="68580" marR="68580">
                    <a:lnT w="28575" cap="flat" cmpd="sng" algn="ctr">
                      <a:solidFill>
                        <a:schemeClr val="tx1"/>
                      </a:solidFill>
                      <a:prstDash val="solid"/>
                      <a:round/>
                      <a:headEnd type="none" w="med" len="med"/>
                      <a:tailEnd type="none" w="med" len="med"/>
                    </a:lnT>
                  </a:tcPr>
                </a:tc>
                <a:tc>
                  <a:txBody>
                    <a:bodyPr/>
                    <a:lstStyle/>
                    <a:p>
                      <a:r>
                        <a:rPr lang="en-US" dirty="0" smtClean="0"/>
                        <a:t>0.73</a:t>
                      </a:r>
                      <a:endParaRPr lang="en-US" dirty="0"/>
                    </a:p>
                  </a:txBody>
                  <a:tcPr marL="68580" marR="68580">
                    <a:lnT w="28575" cap="flat" cmpd="sng" algn="ctr">
                      <a:solidFill>
                        <a:schemeClr val="tx1"/>
                      </a:solidFill>
                      <a:prstDash val="solid"/>
                      <a:round/>
                      <a:headEnd type="none" w="med" len="med"/>
                      <a:tailEnd type="none" w="med" len="med"/>
                    </a:lnT>
                  </a:tcPr>
                </a:tc>
              </a:tr>
              <a:tr h="370840">
                <a:tc>
                  <a:txBody>
                    <a:bodyPr/>
                    <a:lstStyle/>
                    <a:p>
                      <a:r>
                        <a:rPr lang="en-US" dirty="0" smtClean="0"/>
                        <a:t>West-Facing</a:t>
                      </a:r>
                      <a:endParaRPr lang="en-US" dirty="0"/>
                    </a:p>
                  </a:txBody>
                  <a:tcPr marL="68580" marR="68580">
                    <a:lnR w="28575" cap="flat" cmpd="sng" algn="ctr">
                      <a:solidFill>
                        <a:schemeClr val="tx1"/>
                      </a:solidFill>
                      <a:prstDash val="solid"/>
                      <a:round/>
                      <a:headEnd type="none" w="med" len="med"/>
                      <a:tailEnd type="none" w="med" len="med"/>
                    </a:lnR>
                  </a:tcPr>
                </a:tc>
                <a:tc>
                  <a:txBody>
                    <a:bodyPr/>
                    <a:lstStyle/>
                    <a:p>
                      <a:r>
                        <a:rPr lang="en-US" dirty="0" smtClean="0"/>
                        <a:t>0.52</a:t>
                      </a:r>
                      <a:endParaRPr lang="en-US" dirty="0"/>
                    </a:p>
                  </a:txBody>
                  <a:tcPr marL="68580" marR="68580">
                    <a:lnL w="28575" cap="flat" cmpd="sng" algn="ctr">
                      <a:solidFill>
                        <a:schemeClr val="tx1"/>
                      </a:solidFill>
                      <a:prstDash val="solid"/>
                      <a:round/>
                      <a:headEnd type="none" w="med" len="med"/>
                      <a:tailEnd type="none" w="med" len="med"/>
                    </a:lnL>
                  </a:tcPr>
                </a:tc>
                <a:tc>
                  <a:txBody>
                    <a:bodyPr/>
                    <a:lstStyle/>
                    <a:p>
                      <a:r>
                        <a:rPr lang="en-US" dirty="0" smtClean="0"/>
                        <a:t>0.70</a:t>
                      </a:r>
                      <a:endParaRPr lang="en-US" dirty="0"/>
                    </a:p>
                  </a:txBody>
                  <a:tcPr marL="68580" marR="68580"/>
                </a:tc>
                <a:tc>
                  <a:txBody>
                    <a:bodyPr/>
                    <a:lstStyle/>
                    <a:p>
                      <a:r>
                        <a:rPr lang="en-US" dirty="0" smtClean="0"/>
                        <a:t>0.90</a:t>
                      </a:r>
                      <a:endParaRPr lang="en-US" dirty="0"/>
                    </a:p>
                  </a:txBody>
                  <a:tcPr marL="68580" marR="68580"/>
                </a:tc>
              </a:tr>
            </a:tbl>
          </a:graphicData>
        </a:graphic>
      </p:graphicFrame>
    </p:spTree>
    <p:extLst>
      <p:ext uri="{BB962C8B-B14F-4D97-AF65-F5344CB8AC3E}">
        <p14:creationId xmlns:p14="http://schemas.microsoft.com/office/powerpoint/2010/main" val="4009825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6200"/>
            <a:ext cx="7582214" cy="4690413"/>
          </a:xfrm>
        </p:spPr>
      </p:pic>
      <p:sp>
        <p:nvSpPr>
          <p:cNvPr id="5" name="TextBox 4"/>
          <p:cNvSpPr txBox="1"/>
          <p:nvPr/>
        </p:nvSpPr>
        <p:spPr>
          <a:xfrm rot="16200000">
            <a:off x="786283" y="2512812"/>
            <a:ext cx="226991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South (High Elevation)</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rot="5400000">
            <a:off x="6147472" y="2407637"/>
            <a:ext cx="222734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North (Low Elevation)</a:t>
            </a:r>
            <a:endParaRPr lang="en-US"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205127" y="4876800"/>
            <a:ext cx="1974510" cy="523220"/>
          </a:xfrm>
          <a:prstGeom prst="rect">
            <a:avLst/>
          </a:prstGeom>
          <a:noFill/>
        </p:spPr>
        <p:txBody>
          <a:bodyPr wrap="square" rtlCol="0">
            <a:spAutoFit/>
          </a:bodyPr>
          <a:lstStyle/>
          <a:p>
            <a:r>
              <a:rPr lang="en-US" sz="2800" dirty="0" smtClean="0"/>
              <a:t>Difference</a:t>
            </a:r>
            <a:endParaRPr lang="en-US" sz="2800" dirty="0"/>
          </a:p>
        </p:txBody>
      </p:sp>
      <p:grpSp>
        <p:nvGrpSpPr>
          <p:cNvPr id="8" name="Group 7"/>
          <p:cNvGrpSpPr/>
          <p:nvPr/>
        </p:nvGrpSpPr>
        <p:grpSpPr>
          <a:xfrm>
            <a:off x="0" y="5964793"/>
            <a:ext cx="9144000" cy="893207"/>
            <a:chOff x="0" y="5964793"/>
            <a:chExt cx="9144000" cy="893207"/>
          </a:xfrm>
        </p:grpSpPr>
        <p:pic>
          <p:nvPicPr>
            <p:cNvPr id="9"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graphicFrame>
        <p:nvGraphicFramePr>
          <p:cNvPr id="11" name="Content Placeholder 3"/>
          <p:cNvGraphicFramePr>
            <a:graphicFrameLocks/>
          </p:cNvGraphicFramePr>
          <p:nvPr>
            <p:extLst>
              <p:ext uri="{D42A27DB-BD31-4B8C-83A1-F6EECF244321}">
                <p14:modId xmlns:p14="http://schemas.microsoft.com/office/powerpoint/2010/main" val="200282791"/>
              </p:ext>
            </p:extLst>
          </p:nvPr>
        </p:nvGraphicFramePr>
        <p:xfrm>
          <a:off x="3380943" y="4800600"/>
          <a:ext cx="4074391" cy="1112520"/>
        </p:xfrm>
        <a:graphic>
          <a:graphicData uri="http://schemas.openxmlformats.org/drawingml/2006/table">
            <a:tbl>
              <a:tblPr firstRow="1" bandRow="1">
                <a:tableStyleId>{5940675A-B579-460E-94D1-54222C63F5DA}</a:tableStyleId>
              </a:tblPr>
              <a:tblGrid>
                <a:gridCol w="1401762"/>
                <a:gridCol w="843829"/>
                <a:gridCol w="914400"/>
                <a:gridCol w="914400"/>
              </a:tblGrid>
              <a:tr h="370840">
                <a:tc>
                  <a:txBody>
                    <a:bodyPr/>
                    <a:lstStyle/>
                    <a:p>
                      <a:r>
                        <a:rPr lang="en-US" dirty="0" smtClean="0"/>
                        <a:t>Aspect</a:t>
                      </a:r>
                      <a:endParaRPr lang="en-US" dirty="0"/>
                    </a:p>
                  </a:txBody>
                  <a:tcPr marL="68580" marR="6858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dirty="0" smtClean="0"/>
                        <a:t>High </a:t>
                      </a:r>
                      <a:endParaRPr lang="en-US" dirty="0"/>
                    </a:p>
                  </a:txBody>
                  <a:tcPr marL="68580" marR="6858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dirty="0" smtClean="0"/>
                        <a:t>Middle </a:t>
                      </a:r>
                      <a:endParaRPr lang="en-US" dirty="0"/>
                    </a:p>
                  </a:txBody>
                  <a:tcPr marL="68580" marR="68580">
                    <a:lnB w="28575" cap="flat" cmpd="sng" algn="ctr">
                      <a:solidFill>
                        <a:schemeClr val="tx1"/>
                      </a:solidFill>
                      <a:prstDash val="solid"/>
                      <a:round/>
                      <a:headEnd type="none" w="med" len="med"/>
                      <a:tailEnd type="none" w="med" len="med"/>
                    </a:lnB>
                  </a:tcPr>
                </a:tc>
                <a:tc>
                  <a:txBody>
                    <a:bodyPr/>
                    <a:lstStyle/>
                    <a:p>
                      <a:r>
                        <a:rPr lang="en-US" dirty="0" smtClean="0"/>
                        <a:t>Low </a:t>
                      </a:r>
                      <a:endParaRPr lang="en-US" dirty="0"/>
                    </a:p>
                  </a:txBody>
                  <a:tcPr marL="68580" marR="68580">
                    <a:lnB w="28575" cap="flat" cmpd="sng" algn="ctr">
                      <a:solidFill>
                        <a:schemeClr val="tx1"/>
                      </a:solidFill>
                      <a:prstDash val="solid"/>
                      <a:round/>
                      <a:headEnd type="none" w="med" len="med"/>
                      <a:tailEnd type="none" w="med" len="med"/>
                    </a:lnB>
                  </a:tcPr>
                </a:tc>
              </a:tr>
              <a:tr h="370840">
                <a:tc>
                  <a:txBody>
                    <a:bodyPr/>
                    <a:lstStyle/>
                    <a:p>
                      <a:r>
                        <a:rPr lang="en-US" dirty="0" smtClean="0"/>
                        <a:t>East-Facing</a:t>
                      </a:r>
                      <a:endParaRPr lang="en-US" dirty="0"/>
                    </a:p>
                  </a:txBody>
                  <a:tcPr marL="68580" marR="68580">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lang="en-US" dirty="0" smtClean="0"/>
                        <a:t>0.20</a:t>
                      </a:r>
                      <a:endParaRPr lang="en-US" dirty="0"/>
                    </a:p>
                  </a:txBody>
                  <a:tcPr marL="68580" marR="6858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dirty="0" smtClean="0"/>
                        <a:t>0.20</a:t>
                      </a:r>
                      <a:endParaRPr lang="en-US" dirty="0"/>
                    </a:p>
                  </a:txBody>
                  <a:tcPr marL="68580" marR="68580">
                    <a:lnT w="28575" cap="flat" cmpd="sng" algn="ctr">
                      <a:solidFill>
                        <a:schemeClr val="tx1"/>
                      </a:solidFill>
                      <a:prstDash val="solid"/>
                      <a:round/>
                      <a:headEnd type="none" w="med" len="med"/>
                      <a:tailEnd type="none" w="med" len="med"/>
                    </a:lnT>
                  </a:tcPr>
                </a:tc>
                <a:tc>
                  <a:txBody>
                    <a:bodyPr/>
                    <a:lstStyle/>
                    <a:p>
                      <a:r>
                        <a:rPr lang="en-US" dirty="0" smtClean="0"/>
                        <a:t>0.15</a:t>
                      </a:r>
                      <a:endParaRPr lang="en-US" dirty="0"/>
                    </a:p>
                  </a:txBody>
                  <a:tcPr marL="68580" marR="68580">
                    <a:lnT w="28575" cap="flat" cmpd="sng" algn="ctr">
                      <a:solidFill>
                        <a:schemeClr val="tx1"/>
                      </a:solidFill>
                      <a:prstDash val="solid"/>
                      <a:round/>
                      <a:headEnd type="none" w="med" len="med"/>
                      <a:tailEnd type="none" w="med" len="med"/>
                    </a:lnT>
                  </a:tcPr>
                </a:tc>
              </a:tr>
              <a:tr h="370840">
                <a:tc>
                  <a:txBody>
                    <a:bodyPr/>
                    <a:lstStyle/>
                    <a:p>
                      <a:r>
                        <a:rPr lang="en-US" dirty="0" smtClean="0"/>
                        <a:t>West-Facing</a:t>
                      </a:r>
                      <a:endParaRPr lang="en-US" dirty="0"/>
                    </a:p>
                  </a:txBody>
                  <a:tcPr marL="68580" marR="68580">
                    <a:lnR w="28575" cap="flat" cmpd="sng" algn="ctr">
                      <a:solidFill>
                        <a:schemeClr val="tx1"/>
                      </a:solidFill>
                      <a:prstDash val="solid"/>
                      <a:round/>
                      <a:headEnd type="none" w="med" len="med"/>
                      <a:tailEnd type="none" w="med" len="med"/>
                    </a:lnR>
                  </a:tcPr>
                </a:tc>
                <a:tc>
                  <a:txBody>
                    <a:bodyPr/>
                    <a:lstStyle/>
                    <a:p>
                      <a:r>
                        <a:rPr lang="en-US" dirty="0" smtClean="0"/>
                        <a:t>0.21</a:t>
                      </a:r>
                      <a:endParaRPr lang="en-US" dirty="0"/>
                    </a:p>
                  </a:txBody>
                  <a:tcPr marL="68580" marR="68580">
                    <a:lnL w="28575" cap="flat" cmpd="sng" algn="ctr">
                      <a:solidFill>
                        <a:schemeClr val="tx1"/>
                      </a:solidFill>
                      <a:prstDash val="solid"/>
                      <a:round/>
                      <a:headEnd type="none" w="med" len="med"/>
                      <a:tailEnd type="none" w="med" len="med"/>
                    </a:lnL>
                  </a:tcPr>
                </a:tc>
                <a:tc>
                  <a:txBody>
                    <a:bodyPr/>
                    <a:lstStyle/>
                    <a:p>
                      <a:r>
                        <a:rPr lang="en-US" dirty="0" smtClean="0"/>
                        <a:t>0.30</a:t>
                      </a:r>
                      <a:endParaRPr lang="en-US" dirty="0"/>
                    </a:p>
                  </a:txBody>
                  <a:tcPr marL="68580" marR="68580"/>
                </a:tc>
                <a:tc>
                  <a:txBody>
                    <a:bodyPr/>
                    <a:lstStyle/>
                    <a:p>
                      <a:r>
                        <a:rPr lang="en-US" dirty="0" smtClean="0"/>
                        <a:t>0.15</a:t>
                      </a:r>
                    </a:p>
                  </a:txBody>
                  <a:tcPr marL="68580" marR="68580"/>
                </a:tc>
              </a:tr>
            </a:tbl>
          </a:graphicData>
        </a:graphic>
      </p:graphicFrame>
    </p:spTree>
    <p:extLst>
      <p:ext uri="{BB962C8B-B14F-4D97-AF65-F5344CB8AC3E}">
        <p14:creationId xmlns:p14="http://schemas.microsoft.com/office/powerpoint/2010/main" val="3088813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WFM</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7700" y="1524000"/>
            <a:ext cx="38862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524000"/>
            <a:ext cx="3886200" cy="3886200"/>
          </a:xfrm>
        </p:spPr>
      </p:pic>
      <p:grpSp>
        <p:nvGrpSpPr>
          <p:cNvPr id="7" name="Group 6"/>
          <p:cNvGrpSpPr/>
          <p:nvPr/>
        </p:nvGrpSpPr>
        <p:grpSpPr>
          <a:xfrm>
            <a:off x="0" y="5964793"/>
            <a:ext cx="9144000" cy="893207"/>
            <a:chOff x="0" y="5964793"/>
            <a:chExt cx="9144000" cy="893207"/>
          </a:xfrm>
        </p:grpSpPr>
        <p:pic>
          <p:nvPicPr>
            <p:cNvPr id="8"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488929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7905" r="9269"/>
          <a:stretch/>
        </p:blipFill>
        <p:spPr>
          <a:xfrm>
            <a:off x="1219200" y="345043"/>
            <a:ext cx="6751749" cy="5181576"/>
          </a:xfrm>
        </p:spPr>
      </p:pic>
      <p:sp>
        <p:nvSpPr>
          <p:cNvPr id="8" name="TextBox 7"/>
          <p:cNvSpPr txBox="1"/>
          <p:nvPr/>
        </p:nvSpPr>
        <p:spPr>
          <a:xfrm>
            <a:off x="4203881" y="876925"/>
            <a:ext cx="226991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South (High Elevation)</a:t>
            </a:r>
            <a:endParaRPr lang="en-US"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860848" y="5176325"/>
            <a:ext cx="222734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North (Low Elevation)</a:t>
            </a:r>
            <a:endParaRPr lang="en-US"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nvGrpSpPr>
          <p:cNvPr id="12" name="Group 11"/>
          <p:cNvGrpSpPr/>
          <p:nvPr/>
        </p:nvGrpSpPr>
        <p:grpSpPr>
          <a:xfrm>
            <a:off x="0" y="5964793"/>
            <a:ext cx="9144000" cy="893207"/>
            <a:chOff x="0" y="5964793"/>
            <a:chExt cx="9144000" cy="893207"/>
          </a:xfrm>
        </p:grpSpPr>
        <p:pic>
          <p:nvPicPr>
            <p:cNvPr id="13"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661023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386"/>
            <a:ext cx="9144000" cy="769441"/>
          </a:xfrm>
          <a:prstGeom prst="rect">
            <a:avLst/>
          </a:prstGeom>
          <a:noFill/>
        </p:spPr>
        <p:txBody>
          <a:bodyPr wrap="square" rtlCol="0">
            <a:spAutoFit/>
          </a:bodyPr>
          <a:lstStyle/>
          <a:p>
            <a:pPr algn="ctr"/>
            <a:r>
              <a:rPr lang="en-US" sz="4400" b="1" dirty="0" smtClean="0">
                <a:cs typeface="Arial" panose="020B0604020202020204" pitchFamily="34" charset="0"/>
              </a:rPr>
              <a:t>Daniel - Moving forward</a:t>
            </a:r>
            <a:endParaRPr lang="en-US" sz="4400" b="1" dirty="0">
              <a:cs typeface="Arial" panose="020B0604020202020204" pitchFamily="34" charset="0"/>
            </a:endParaRPr>
          </a:p>
        </p:txBody>
      </p:sp>
      <p:sp>
        <p:nvSpPr>
          <p:cNvPr id="3" name="Rectangle 2"/>
          <p:cNvSpPr/>
          <p:nvPr/>
        </p:nvSpPr>
        <p:spPr>
          <a:xfrm>
            <a:off x="76200" y="968827"/>
            <a:ext cx="8915400" cy="4893647"/>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Develop cleaner classification of “vegetation” by removing tree trunks </a:t>
            </a: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Develop more sophisticated method</a:t>
            </a:r>
            <a:r>
              <a:rPr lang="en-US" sz="2400" dirty="0" smtClean="0">
                <a:cs typeface="Arial" panose="020B0604020202020204" pitchFamily="34" charset="0"/>
              </a:rPr>
              <a:t> for </a:t>
            </a:r>
            <a:r>
              <a:rPr lang="en-US" sz="2400" dirty="0" smtClean="0">
                <a:cs typeface="Arial" panose="020B0604020202020204" pitchFamily="34" charset="0"/>
              </a:rPr>
              <a:t>division into 6 “transects”</a:t>
            </a:r>
            <a:endParaRPr lang="en-US" sz="2400" dirty="0" smtClean="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Using </a:t>
            </a:r>
            <a:r>
              <a:rPr lang="en-US" sz="2400" dirty="0" err="1" smtClean="0">
                <a:cs typeface="Arial" panose="020B0604020202020204" pitchFamily="34" charset="0"/>
              </a:rPr>
              <a:t>LiDAR</a:t>
            </a:r>
            <a:r>
              <a:rPr lang="en-US" sz="2400" dirty="0" smtClean="0">
                <a:cs typeface="Arial" panose="020B0604020202020204" pitchFamily="34" charset="0"/>
              </a:rPr>
              <a:t> data, quantify relationships between aspect, elevation and calculated vegetation density at 10cm x 10cm scale; additional possibility of using a solar model to also look at radiation relationships at 10cm x 10cm scale</a:t>
            </a:r>
            <a:endParaRPr lang="en-US" sz="2400" dirty="0" smtClean="0">
              <a:cs typeface="Arial" panose="020B0604020202020204" pitchFamily="34" charset="0"/>
            </a:endParaRPr>
          </a:p>
          <a:p>
            <a:pPr marL="285750" indent="-285750">
              <a:buFont typeface="Wingdings" panose="05000000000000000000" pitchFamily="2" charset="2"/>
              <a:buChar char="q"/>
            </a:pPr>
            <a:endParaRPr lang="en-US" sz="1200" dirty="0" smtClean="0">
              <a:cs typeface="Arial" panose="020B0604020202020204" pitchFamily="34" charset="0"/>
            </a:endParaRPr>
          </a:p>
          <a:p>
            <a:pPr marL="285750" indent="-285750">
              <a:buFont typeface="Wingdings" panose="05000000000000000000" pitchFamily="2" charset="2"/>
              <a:buChar char="q"/>
            </a:pPr>
            <a:r>
              <a:rPr lang="en-US" sz="2400" dirty="0">
                <a:cs typeface="Arial" panose="020B0604020202020204" pitchFamily="34" charset="0"/>
              </a:rPr>
              <a:t> </a:t>
            </a:r>
            <a:r>
              <a:rPr lang="en-US" sz="2400" dirty="0" smtClean="0">
                <a:cs typeface="Arial" panose="020B0604020202020204" pitchFamily="34" charset="0"/>
              </a:rPr>
              <a:t>Develop empirical relationship between </a:t>
            </a:r>
            <a:r>
              <a:rPr lang="en-US" sz="2400" dirty="0" err="1" smtClean="0">
                <a:cs typeface="Arial" panose="020B0604020202020204" pitchFamily="34" charset="0"/>
              </a:rPr>
              <a:t>phenocam</a:t>
            </a:r>
            <a:r>
              <a:rPr lang="en-US" sz="2400" dirty="0" smtClean="0">
                <a:cs typeface="Arial" panose="020B0604020202020204" pitchFamily="34" charset="0"/>
              </a:rPr>
              <a:t> greenness and </a:t>
            </a:r>
            <a:r>
              <a:rPr lang="en-US" sz="2400" dirty="0" err="1" smtClean="0">
                <a:cs typeface="Arial" panose="020B0604020202020204" pitchFamily="34" charset="0"/>
              </a:rPr>
              <a:t>LiDAR</a:t>
            </a:r>
            <a:r>
              <a:rPr lang="en-US" sz="2400" dirty="0" smtClean="0">
                <a:cs typeface="Arial" panose="020B0604020202020204" pitchFamily="34" charset="0"/>
              </a:rPr>
              <a:t> vegetation density to build daily vegetation density that can be linked to meteorological data</a:t>
            </a:r>
            <a:endParaRPr lang="en-US" sz="2400" dirty="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Quantify aspen recovery within the </a:t>
            </a:r>
            <a:r>
              <a:rPr lang="en-US" sz="2400" dirty="0" err="1" smtClean="0">
                <a:cs typeface="Arial" panose="020B0604020202020204" pitchFamily="34" charset="0"/>
              </a:rPr>
              <a:t>LiDAR</a:t>
            </a:r>
            <a:r>
              <a:rPr lang="en-US" sz="2400" dirty="0" smtClean="0">
                <a:cs typeface="Arial" panose="020B0604020202020204" pitchFamily="34" charset="0"/>
              </a:rPr>
              <a:t> “transects”</a:t>
            </a:r>
            <a:endParaRPr lang="en-US" sz="2400" dirty="0" smtClean="0">
              <a:cs typeface="Arial" panose="020B0604020202020204" pitchFamily="34" charset="0"/>
            </a:endParaRPr>
          </a:p>
        </p:txBody>
      </p:sp>
      <p:grpSp>
        <p:nvGrpSpPr>
          <p:cNvPr id="4" name="Group 3"/>
          <p:cNvGrpSpPr/>
          <p:nvPr/>
        </p:nvGrpSpPr>
        <p:grpSpPr>
          <a:xfrm>
            <a:off x="0" y="5964793"/>
            <a:ext cx="9144000" cy="893207"/>
            <a:chOff x="0" y="5964793"/>
            <a:chExt cx="9144000" cy="893207"/>
          </a:xfrm>
        </p:grpSpPr>
        <p:pic>
          <p:nvPicPr>
            <p:cNvPr id="5"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730920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964793"/>
            <a:ext cx="9144000" cy="893207"/>
            <a:chOff x="0" y="5964793"/>
            <a:chExt cx="9144000" cy="893207"/>
          </a:xfrm>
        </p:grpSpPr>
        <p:pic>
          <p:nvPicPr>
            <p:cNvPr id="1026"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2" name="TextBox 1"/>
          <p:cNvSpPr txBox="1"/>
          <p:nvPr/>
        </p:nvSpPr>
        <p:spPr>
          <a:xfrm>
            <a:off x="2634341" y="457200"/>
            <a:ext cx="5180457" cy="1846659"/>
          </a:xfrm>
          <a:prstGeom prst="rect">
            <a:avLst/>
          </a:prstGeom>
          <a:noFill/>
        </p:spPr>
        <p:txBody>
          <a:bodyPr wrap="none" rtlCol="0">
            <a:spAutoFit/>
          </a:bodyPr>
          <a:lstStyle/>
          <a:p>
            <a:r>
              <a:rPr lang="en-US" sz="2400" b="1" dirty="0" smtClean="0"/>
              <a:t>Rachel </a:t>
            </a:r>
            <a:r>
              <a:rPr lang="en-US" sz="2400" b="1" dirty="0" err="1" smtClean="0"/>
              <a:t>Wehr</a:t>
            </a:r>
            <a:endParaRPr lang="en-US" sz="2400" b="1" dirty="0" smtClean="0"/>
          </a:p>
          <a:p>
            <a:r>
              <a:rPr lang="en-US" i="1" dirty="0" smtClean="0"/>
              <a:t>Junior in SWES</a:t>
            </a:r>
          </a:p>
          <a:p>
            <a:r>
              <a:rPr lang="en-US" i="1" dirty="0" smtClean="0"/>
              <a:t>Working on my NSF CAREER Project since Spring 2014</a:t>
            </a:r>
          </a:p>
          <a:p>
            <a:r>
              <a:rPr lang="en-US" i="1" dirty="0" smtClean="0"/>
              <a:t>Took a break this summer to work at organic farms</a:t>
            </a:r>
          </a:p>
          <a:p>
            <a:r>
              <a:rPr lang="en-US" i="1" dirty="0" smtClean="0"/>
              <a:t>1</a:t>
            </a:r>
            <a:r>
              <a:rPr lang="en-US" i="1" baseline="30000" dirty="0" smtClean="0"/>
              <a:t>st</a:t>
            </a:r>
            <a:r>
              <a:rPr lang="en-US" i="1" dirty="0" smtClean="0"/>
              <a:t> place Earth Week Poster – Spring 2014</a:t>
            </a:r>
          </a:p>
          <a:p>
            <a:r>
              <a:rPr lang="en-US" i="1" dirty="0" smtClean="0"/>
              <a:t>2</a:t>
            </a:r>
            <a:r>
              <a:rPr lang="en-US" i="1" baseline="30000" dirty="0" smtClean="0"/>
              <a:t>nd</a:t>
            </a:r>
            <a:r>
              <a:rPr lang="en-US" i="1" dirty="0" smtClean="0"/>
              <a:t> place RISE Poster – Fall 2014</a:t>
            </a:r>
            <a:endParaRPr lang="en-US" i="1" dirty="0"/>
          </a:p>
        </p:txBody>
      </p:sp>
      <p:sp>
        <p:nvSpPr>
          <p:cNvPr id="12" name="TextBox 11"/>
          <p:cNvSpPr txBox="1"/>
          <p:nvPr/>
        </p:nvSpPr>
        <p:spPr>
          <a:xfrm>
            <a:off x="2676524" y="2362200"/>
            <a:ext cx="6477001" cy="3046988"/>
          </a:xfrm>
          <a:prstGeom prst="rect">
            <a:avLst/>
          </a:prstGeom>
          <a:noFill/>
        </p:spPr>
        <p:txBody>
          <a:bodyPr wrap="square" rtlCol="0">
            <a:spAutoFit/>
          </a:bodyPr>
          <a:lstStyle/>
          <a:p>
            <a:r>
              <a:rPr lang="en-US" dirty="0" smtClean="0"/>
              <a:t>Started an independent project:</a:t>
            </a:r>
          </a:p>
          <a:p>
            <a:r>
              <a:rPr lang="en-US" b="1" dirty="0" smtClean="0"/>
              <a:t>“Interannual Variability of Soil Moisture Dynamics in a </a:t>
            </a:r>
          </a:p>
          <a:p>
            <a:r>
              <a:rPr lang="en-US" b="1" dirty="0" smtClean="0"/>
              <a:t>Semiarid Shrubland with Bimodal Precipitation Patterns”</a:t>
            </a:r>
          </a:p>
          <a:p>
            <a:endParaRPr lang="en-US" sz="1200" b="1" dirty="0" smtClean="0"/>
          </a:p>
          <a:p>
            <a:r>
              <a:rPr lang="en-US" sz="1200" dirty="0" smtClean="0">
                <a:latin typeface="Times New Roman" panose="02020603050405020304" pitchFamily="18" charset="0"/>
                <a:cs typeface="Times New Roman" panose="02020603050405020304" pitchFamily="18" charset="0"/>
              </a:rPr>
              <a:t>We expect to see changes in the frequency and magnitude of precipitation, which could have major implications for soil water resources and the vegetation that depends on those resources. The objective of her study was to analyze how the frequency and timing of precipitation in winter and summer seasons influences soil moisture, so that we can understand how changes in our precipitation regime might influence our native ecosystems  and the feedback to the climate system.</a:t>
            </a:r>
          </a:p>
          <a:p>
            <a:endParaRPr lang="en-US" sz="1200" b="1" dirty="0"/>
          </a:p>
          <a:p>
            <a:r>
              <a:rPr lang="en-US" dirty="0" smtClean="0"/>
              <a:t>Now working on extending this research to the Marshall Gulch / Mt Lemmon area…</a:t>
            </a:r>
          </a:p>
          <a:p>
            <a:endParaRPr lang="en-US" dirty="0" smtClean="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l="-2" t="16573" r="41293" b="29361"/>
          <a:stretch>
            <a:fillRect/>
          </a:stretch>
        </p:blipFill>
        <p:spPr bwMode="auto">
          <a:xfrm>
            <a:off x="381000" y="533399"/>
            <a:ext cx="2036115" cy="250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9961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202660" cy="3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266" y="4133475"/>
            <a:ext cx="8771565" cy="1200329"/>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a:t>
            </a:r>
            <a:r>
              <a:rPr lang="en-US" sz="2400" dirty="0" smtClean="0">
                <a:cs typeface="Arial" panose="020B0604020202020204" pitchFamily="34" charset="0"/>
              </a:rPr>
              <a:t>Winter and summer </a:t>
            </a:r>
            <a:r>
              <a:rPr lang="en-US" sz="2400" dirty="0" err="1" smtClean="0">
                <a:cs typeface="Arial" panose="020B0604020202020204" pitchFamily="34" charset="0"/>
              </a:rPr>
              <a:t>precip</a:t>
            </a:r>
            <a:endParaRPr lang="en-US" sz="2400" dirty="0" smtClean="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Surface soil moisture responds to all storms, deep moisture to larger storms or series of storms</a:t>
            </a:r>
            <a:endParaRPr lang="en-US" sz="2400" dirty="0">
              <a:cs typeface="Arial" panose="020B0604020202020204" pitchFamily="34" charset="0"/>
            </a:endParaRPr>
          </a:p>
        </p:txBody>
      </p:sp>
    </p:spTree>
    <p:extLst>
      <p:ext uri="{BB962C8B-B14F-4D97-AF65-F5344CB8AC3E}">
        <p14:creationId xmlns:p14="http://schemas.microsoft.com/office/powerpoint/2010/main" val="121503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6456" b="-6456"/>
          <a:stretch/>
        </p:blipFill>
        <p:spPr bwMode="auto">
          <a:xfrm>
            <a:off x="1143000" y="457200"/>
            <a:ext cx="7315200" cy="531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266" y="5399963"/>
            <a:ext cx="8771565" cy="461665"/>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a:t>
            </a:r>
            <a:r>
              <a:rPr lang="en-US" sz="2400" dirty="0" smtClean="0">
                <a:cs typeface="Arial" panose="020B0604020202020204" pitchFamily="34" charset="0"/>
              </a:rPr>
              <a:t>Surface moisture leaves the system quickly, deep moisture persists</a:t>
            </a:r>
            <a:endParaRPr lang="en-US" sz="2400" dirty="0">
              <a:cs typeface="Arial" panose="020B0604020202020204" pitchFamily="34" charset="0"/>
            </a:endParaRPr>
          </a:p>
        </p:txBody>
      </p:sp>
    </p:spTree>
    <p:extLst>
      <p:ext uri="{BB962C8B-B14F-4D97-AF65-F5344CB8AC3E}">
        <p14:creationId xmlns:p14="http://schemas.microsoft.com/office/powerpoint/2010/main" val="2711492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3"/>
          <p:cNvPicPr>
            <a:picLocks noChangeAspect="1" noChangeArrowheads="1"/>
          </p:cNvPicPr>
          <p:nvPr/>
        </p:nvPicPr>
        <p:blipFill>
          <a:blip r:embed="rId3" cstate="print"/>
          <a:srcRect/>
          <a:stretch>
            <a:fillRect/>
          </a:stretch>
        </p:blipFill>
        <p:spPr bwMode="auto">
          <a:xfrm>
            <a:off x="-262544" y="304800"/>
            <a:ext cx="9568543" cy="5273328"/>
          </a:xfrm>
          <a:prstGeom prst="rect">
            <a:avLst/>
          </a:prstGeom>
          <a:noFill/>
          <a:ln w="9525">
            <a:noFill/>
            <a:miter lim="800000"/>
            <a:headEnd/>
            <a:tailEnd/>
          </a:ln>
        </p:spPr>
      </p:pic>
      <p:pic>
        <p:nvPicPr>
          <p:cNvPr id="5" name="Picture 3"/>
          <p:cNvPicPr>
            <a:picLocks noChangeAspect="1" noChangeArrowheads="1"/>
          </p:cNvPicPr>
          <p:nvPr/>
        </p:nvPicPr>
        <p:blipFill rotWithShape="1">
          <a:blip r:embed="rId4" cstate="print"/>
          <a:srcRect r="2709"/>
          <a:stretch/>
        </p:blipFill>
        <p:spPr bwMode="auto">
          <a:xfrm>
            <a:off x="1341644" y="847072"/>
            <a:ext cx="4098005" cy="2388819"/>
          </a:xfrm>
          <a:prstGeom prst="rect">
            <a:avLst/>
          </a:prstGeom>
          <a:noFill/>
          <a:ln w="9525">
            <a:noFill/>
            <a:miter lim="800000"/>
            <a:headEnd/>
            <a:tailEnd/>
          </a:ln>
        </p:spPr>
      </p:pic>
      <p:pic>
        <p:nvPicPr>
          <p:cNvPr id="6" name="Picture 4"/>
          <p:cNvPicPr>
            <a:picLocks noChangeAspect="1" noChangeArrowheads="1"/>
          </p:cNvPicPr>
          <p:nvPr/>
        </p:nvPicPr>
        <p:blipFill rotWithShape="1">
          <a:blip r:embed="rId5" cstate="print"/>
          <a:srcRect l="4239" r="6255"/>
          <a:stretch/>
        </p:blipFill>
        <p:spPr bwMode="auto">
          <a:xfrm>
            <a:off x="5338342" y="816886"/>
            <a:ext cx="3891525" cy="2422422"/>
          </a:xfrm>
          <a:prstGeom prst="rect">
            <a:avLst/>
          </a:prstGeom>
          <a:noFill/>
          <a:ln w="9525">
            <a:noFill/>
            <a:miter lim="800000"/>
            <a:headEnd/>
            <a:tailEnd/>
          </a:ln>
        </p:spPr>
      </p:pic>
      <p:sp>
        <p:nvSpPr>
          <p:cNvPr id="7" name="TextBox 6"/>
          <p:cNvSpPr txBox="1"/>
          <p:nvPr/>
        </p:nvSpPr>
        <p:spPr>
          <a:xfrm>
            <a:off x="2078892" y="938733"/>
            <a:ext cx="2729919" cy="646331"/>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Winter</a:t>
            </a:r>
            <a:endParaRPr lang="en-US" sz="3600" b="1" dirty="0">
              <a:latin typeface="Times New Roman" pitchFamily="18" charset="0"/>
              <a:cs typeface="Times New Roman" pitchFamily="18" charset="0"/>
            </a:endParaRPr>
          </a:p>
        </p:txBody>
      </p:sp>
      <p:sp>
        <p:nvSpPr>
          <p:cNvPr id="8" name="TextBox 7"/>
          <p:cNvSpPr txBox="1"/>
          <p:nvPr/>
        </p:nvSpPr>
        <p:spPr>
          <a:xfrm>
            <a:off x="5951512" y="938733"/>
            <a:ext cx="2729919" cy="646331"/>
          </a:xfrm>
          <a:prstGeom prst="rect">
            <a:avLst/>
          </a:prstGeom>
          <a:noFill/>
        </p:spPr>
        <p:txBody>
          <a:bodyPr wrap="square" rtlCol="0">
            <a:spAutoFit/>
          </a:bodyPr>
          <a:lstStyle/>
          <a:p>
            <a:pPr algn="just"/>
            <a:r>
              <a:rPr lang="en-US" sz="3600" b="1" dirty="0" smtClean="0">
                <a:latin typeface="Times New Roman" pitchFamily="18" charset="0"/>
                <a:cs typeface="Times New Roman" pitchFamily="18" charset="0"/>
              </a:rPr>
              <a:t>Summer</a:t>
            </a:r>
            <a:endParaRPr lang="en-US" sz="3600" b="1" dirty="0">
              <a:latin typeface="Times New Roman" pitchFamily="18" charset="0"/>
              <a:cs typeface="Times New Roman" pitchFamily="18" charset="0"/>
            </a:endParaRPr>
          </a:p>
        </p:txBody>
      </p:sp>
      <p:sp>
        <p:nvSpPr>
          <p:cNvPr id="9" name="Rectangle 8"/>
          <p:cNvSpPr/>
          <p:nvPr/>
        </p:nvSpPr>
        <p:spPr>
          <a:xfrm>
            <a:off x="205266" y="5399963"/>
            <a:ext cx="8771565" cy="461665"/>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Most storms are small; large storms mostly in the summer</a:t>
            </a:r>
            <a:endParaRPr lang="en-US" sz="2400" dirty="0">
              <a:cs typeface="Arial" panose="020B0604020202020204" pitchFamily="34" charset="0"/>
            </a:endParaRPr>
          </a:p>
        </p:txBody>
      </p:sp>
    </p:spTree>
    <p:extLst>
      <p:ext uri="{BB962C8B-B14F-4D97-AF65-F5344CB8AC3E}">
        <p14:creationId xmlns:p14="http://schemas.microsoft.com/office/powerpoint/2010/main" val="2711492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2"/>
          <p:cNvPicPr>
            <a:picLocks noChangeAspect="1" noChangeArrowheads="1"/>
          </p:cNvPicPr>
          <p:nvPr/>
        </p:nvPicPr>
        <p:blipFill>
          <a:blip r:embed="rId3" cstate="print"/>
          <a:srcRect/>
          <a:stretch>
            <a:fillRect/>
          </a:stretch>
        </p:blipFill>
        <p:spPr bwMode="auto">
          <a:xfrm>
            <a:off x="0" y="228600"/>
            <a:ext cx="4176464" cy="4955291"/>
          </a:xfrm>
          <a:prstGeom prst="rect">
            <a:avLst/>
          </a:prstGeom>
          <a:noFill/>
          <a:ln w="9525">
            <a:noFill/>
            <a:miter lim="800000"/>
            <a:headEnd/>
            <a:tailEnd/>
          </a:ln>
        </p:spPr>
      </p:pic>
      <p:sp>
        <p:nvSpPr>
          <p:cNvPr id="5" name="TextBox 4"/>
          <p:cNvSpPr txBox="1"/>
          <p:nvPr/>
        </p:nvSpPr>
        <p:spPr>
          <a:xfrm>
            <a:off x="1722871" y="2219459"/>
            <a:ext cx="2302618" cy="338554"/>
          </a:xfrm>
          <a:prstGeom prst="rect">
            <a:avLst/>
          </a:prstGeom>
          <a:noFill/>
        </p:spPr>
        <p:txBody>
          <a:bodyPr wrap="none" rtlCol="0">
            <a:spAutoFit/>
          </a:bodyPr>
          <a:lstStyle/>
          <a:p>
            <a:r>
              <a:rPr lang="en-US" sz="1600" i="1" dirty="0" smtClean="0">
                <a:solidFill>
                  <a:srgbClr val="FF0000"/>
                </a:solidFill>
                <a:latin typeface="Times New Roman" panose="02020603050405020304" pitchFamily="18" charset="0"/>
                <a:cs typeface="Times New Roman" panose="02020603050405020304" pitchFamily="18" charset="0"/>
              </a:rPr>
              <a:t>From </a:t>
            </a:r>
            <a:r>
              <a:rPr lang="en-US" sz="1600" i="1" dirty="0" err="1" smtClean="0">
                <a:solidFill>
                  <a:srgbClr val="FF0000"/>
                </a:solidFill>
                <a:latin typeface="Times New Roman" panose="02020603050405020304" pitchFamily="18" charset="0"/>
                <a:cs typeface="Times New Roman" panose="02020603050405020304" pitchFamily="18" charset="0"/>
              </a:rPr>
              <a:t>Huxman</a:t>
            </a:r>
            <a:r>
              <a:rPr lang="en-US" sz="1600" i="1" dirty="0" smtClean="0">
                <a:solidFill>
                  <a:srgbClr val="FF0000"/>
                </a:solidFill>
                <a:latin typeface="Times New Roman" panose="02020603050405020304" pitchFamily="18" charset="0"/>
                <a:cs typeface="Times New Roman" panose="02020603050405020304" pitchFamily="18" charset="0"/>
              </a:rPr>
              <a:t> et al. 2004</a:t>
            </a:r>
            <a:endParaRPr lang="en-US" sz="1600" i="1" dirty="0">
              <a:solidFill>
                <a:srgbClr val="FF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4" cstate="print"/>
          <a:srcRect/>
          <a:stretch>
            <a:fillRect/>
          </a:stretch>
        </p:blipFill>
        <p:spPr bwMode="auto">
          <a:xfrm>
            <a:off x="4343400" y="224214"/>
            <a:ext cx="4535349" cy="4956048"/>
          </a:xfrm>
          <a:prstGeom prst="rect">
            <a:avLst/>
          </a:prstGeom>
          <a:noFill/>
          <a:ln w="9525">
            <a:noFill/>
            <a:miter lim="800000"/>
            <a:headEnd/>
            <a:tailEnd/>
          </a:ln>
        </p:spPr>
      </p:pic>
      <p:sp>
        <p:nvSpPr>
          <p:cNvPr id="7" name="Rectangle 6"/>
          <p:cNvSpPr/>
          <p:nvPr/>
        </p:nvSpPr>
        <p:spPr>
          <a:xfrm>
            <a:off x="-50460" y="5399963"/>
            <a:ext cx="8938734" cy="461665"/>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a:t>
            </a:r>
            <a:r>
              <a:rPr lang="en-US" sz="2400" dirty="0" smtClean="0">
                <a:cs typeface="Arial" panose="020B0604020202020204" pitchFamily="34" charset="0"/>
              </a:rPr>
              <a:t>small storms occur anytime; large storms occur in </a:t>
            </a:r>
            <a:r>
              <a:rPr lang="en-US" sz="2400" dirty="0" err="1" smtClean="0">
                <a:cs typeface="Arial" panose="020B0604020202020204" pitchFamily="34" charset="0"/>
              </a:rPr>
              <a:t>yrs</a:t>
            </a:r>
            <a:r>
              <a:rPr lang="en-US" sz="2400" dirty="0" smtClean="0">
                <a:cs typeface="Arial" panose="020B0604020202020204" pitchFamily="34" charset="0"/>
              </a:rPr>
              <a:t> of high </a:t>
            </a:r>
            <a:r>
              <a:rPr lang="en-US" sz="2400" dirty="0" err="1" smtClean="0">
                <a:cs typeface="Arial" panose="020B0604020202020204" pitchFamily="34" charset="0"/>
              </a:rPr>
              <a:t>precip</a:t>
            </a:r>
            <a:endParaRPr lang="en-US" sz="2400" dirty="0">
              <a:cs typeface="Arial" panose="020B0604020202020204" pitchFamily="34" charset="0"/>
            </a:endParaRPr>
          </a:p>
        </p:txBody>
      </p:sp>
    </p:spTree>
    <p:extLst>
      <p:ext uri="{BB962C8B-B14F-4D97-AF65-F5344CB8AC3E}">
        <p14:creationId xmlns:p14="http://schemas.microsoft.com/office/powerpoint/2010/main" val="2711492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964793"/>
            <a:ext cx="9144000" cy="893207"/>
            <a:chOff x="0" y="5964793"/>
            <a:chExt cx="9144000" cy="893207"/>
          </a:xfrm>
        </p:grpSpPr>
        <p:pic>
          <p:nvPicPr>
            <p:cNvPr id="1026"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l="23058" t="16263" r="35258"/>
          <a:stretch>
            <a:fillRect/>
          </a:stretch>
        </p:blipFill>
        <p:spPr bwMode="auto">
          <a:xfrm>
            <a:off x="304800" y="851968"/>
            <a:ext cx="2133600" cy="285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34341" y="457200"/>
            <a:ext cx="5268302" cy="1569660"/>
          </a:xfrm>
          <a:prstGeom prst="rect">
            <a:avLst/>
          </a:prstGeom>
          <a:noFill/>
        </p:spPr>
        <p:txBody>
          <a:bodyPr wrap="none" rtlCol="0">
            <a:spAutoFit/>
          </a:bodyPr>
          <a:lstStyle/>
          <a:p>
            <a:r>
              <a:rPr lang="en-US" sz="2400" b="1" dirty="0" smtClean="0"/>
              <a:t>Daniel Wilcox</a:t>
            </a:r>
          </a:p>
          <a:p>
            <a:r>
              <a:rPr lang="en-US" i="1" dirty="0" smtClean="0"/>
              <a:t>Senior in Chemical Engineering</a:t>
            </a:r>
          </a:p>
          <a:p>
            <a:r>
              <a:rPr lang="en-US" i="1" dirty="0" smtClean="0"/>
              <a:t>CZO Undergraduate since Summer 2013</a:t>
            </a:r>
          </a:p>
          <a:p>
            <a:r>
              <a:rPr lang="en-US" i="1" dirty="0" smtClean="0"/>
              <a:t>NASA Space Grant Intern 2013 – 2014 Academic Year</a:t>
            </a:r>
          </a:p>
          <a:p>
            <a:r>
              <a:rPr lang="en-US" i="1" dirty="0" smtClean="0"/>
              <a:t>Took a break this summer from CZO to work at a mine </a:t>
            </a:r>
            <a:endParaRPr lang="en-US" i="1" dirty="0"/>
          </a:p>
        </p:txBody>
      </p:sp>
      <p:sp>
        <p:nvSpPr>
          <p:cNvPr id="9" name="TextBox 8"/>
          <p:cNvSpPr txBox="1"/>
          <p:nvPr/>
        </p:nvSpPr>
        <p:spPr>
          <a:xfrm>
            <a:off x="2634343" y="2299423"/>
            <a:ext cx="6363024" cy="1477328"/>
          </a:xfrm>
          <a:prstGeom prst="rect">
            <a:avLst/>
          </a:prstGeom>
          <a:noFill/>
        </p:spPr>
        <p:txBody>
          <a:bodyPr wrap="none" rtlCol="0">
            <a:spAutoFit/>
          </a:bodyPr>
          <a:lstStyle/>
          <a:p>
            <a:pPr marL="285750" indent="-285750">
              <a:buFont typeface="Wingdings" panose="05000000000000000000" pitchFamily="2" charset="2"/>
              <a:buChar char="q"/>
            </a:pPr>
            <a:r>
              <a:rPr lang="en-US" dirty="0" smtClean="0"/>
              <a:t>Organizes data from Catalina and Jemez Met Stations (~6 total)</a:t>
            </a:r>
          </a:p>
          <a:p>
            <a:pPr marL="285750" indent="-285750">
              <a:buFont typeface="Wingdings" panose="05000000000000000000" pitchFamily="2" charset="2"/>
              <a:buChar char="q"/>
            </a:pPr>
            <a:r>
              <a:rPr lang="en-US" dirty="0" smtClean="0"/>
              <a:t>Maintains </a:t>
            </a:r>
            <a:r>
              <a:rPr lang="en-US" dirty="0" err="1" smtClean="0"/>
              <a:t>phenocams</a:t>
            </a:r>
            <a:r>
              <a:rPr lang="en-US" dirty="0" smtClean="0"/>
              <a:t> at Bigelow</a:t>
            </a:r>
          </a:p>
          <a:p>
            <a:pPr marL="285750" indent="-285750">
              <a:buFont typeface="Wingdings" panose="05000000000000000000" pitchFamily="2" charset="2"/>
              <a:buChar char="q"/>
            </a:pPr>
            <a:r>
              <a:rPr lang="en-US" dirty="0" smtClean="0"/>
              <a:t>Organizes photos from Jemez and Bigelow </a:t>
            </a:r>
            <a:r>
              <a:rPr lang="en-US" dirty="0" err="1" smtClean="0"/>
              <a:t>phenocams</a:t>
            </a:r>
            <a:r>
              <a:rPr lang="en-US" dirty="0" smtClean="0"/>
              <a:t> </a:t>
            </a:r>
            <a:endParaRPr lang="en-US" dirty="0"/>
          </a:p>
          <a:p>
            <a:pPr marL="285750" indent="-285750">
              <a:buFont typeface="Wingdings" panose="05000000000000000000" pitchFamily="2" charset="2"/>
              <a:buChar char="q"/>
            </a:pPr>
            <a:r>
              <a:rPr lang="en-US" dirty="0" smtClean="0"/>
              <a:t>Extracts information from Jemez and Bigelow </a:t>
            </a:r>
            <a:r>
              <a:rPr lang="en-US" dirty="0" err="1" smtClean="0"/>
              <a:t>phenocams</a:t>
            </a:r>
            <a:endParaRPr lang="en-US" dirty="0" smtClean="0"/>
          </a:p>
          <a:p>
            <a:pPr marL="285750" indent="-285750">
              <a:buFont typeface="Wingdings" panose="05000000000000000000" pitchFamily="2" charset="2"/>
              <a:buChar char="q"/>
            </a:pPr>
            <a:r>
              <a:rPr lang="en-US" dirty="0" smtClean="0"/>
              <a:t>Recently organizing sap flow data from Marshall Gulch</a:t>
            </a:r>
          </a:p>
        </p:txBody>
      </p:sp>
      <p:sp>
        <p:nvSpPr>
          <p:cNvPr id="12" name="TextBox 11"/>
          <p:cNvSpPr txBox="1"/>
          <p:nvPr/>
        </p:nvSpPr>
        <p:spPr>
          <a:xfrm>
            <a:off x="2634342" y="4025801"/>
            <a:ext cx="6477001" cy="1938992"/>
          </a:xfrm>
          <a:prstGeom prst="rect">
            <a:avLst/>
          </a:prstGeom>
          <a:noFill/>
        </p:spPr>
        <p:txBody>
          <a:bodyPr wrap="square" rtlCol="0">
            <a:spAutoFit/>
          </a:bodyPr>
          <a:lstStyle/>
          <a:p>
            <a:r>
              <a:rPr lang="en-US" dirty="0" smtClean="0"/>
              <a:t>Started an independent project:</a:t>
            </a:r>
          </a:p>
          <a:p>
            <a:r>
              <a:rPr lang="en-US" b="1" dirty="0" smtClean="0"/>
              <a:t>“Understory Growth Dynamics Following High Severity Burn</a:t>
            </a:r>
          </a:p>
          <a:p>
            <a:r>
              <a:rPr lang="en-US" b="1" dirty="0" smtClean="0"/>
              <a:t>in a Mixed-Conifer Ecosystem”</a:t>
            </a:r>
          </a:p>
          <a:p>
            <a:endParaRPr lang="en-US" sz="1200" b="1" dirty="0"/>
          </a:p>
          <a:p>
            <a:r>
              <a:rPr lang="en-US" i="1" dirty="0" smtClean="0"/>
              <a:t>working with Tyson </a:t>
            </a:r>
            <a:r>
              <a:rPr lang="en-US" i="1" dirty="0" err="1" smtClean="0"/>
              <a:t>Swetnam</a:t>
            </a:r>
            <a:r>
              <a:rPr lang="en-US" i="1" dirty="0" smtClean="0"/>
              <a:t> using data from </a:t>
            </a:r>
            <a:r>
              <a:rPr lang="en-US" i="1" dirty="0" err="1" smtClean="0"/>
              <a:t>phenocams</a:t>
            </a:r>
            <a:r>
              <a:rPr lang="en-US" i="1" dirty="0" smtClean="0"/>
              <a:t>, met stations, and Orem/Pelletier terrestrial </a:t>
            </a:r>
            <a:r>
              <a:rPr lang="en-US" i="1" dirty="0" err="1" smtClean="0"/>
              <a:t>LiDAR</a:t>
            </a:r>
            <a:r>
              <a:rPr lang="en-US" i="1" dirty="0"/>
              <a:t> </a:t>
            </a:r>
            <a:r>
              <a:rPr lang="en-US" i="1" dirty="0" smtClean="0"/>
              <a:t>scans</a:t>
            </a:r>
          </a:p>
          <a:p>
            <a:endParaRPr lang="en-US" dirty="0" smtClean="0"/>
          </a:p>
        </p:txBody>
      </p:sp>
    </p:spTree>
    <p:extLst>
      <p:ext uri="{BB962C8B-B14F-4D97-AF65-F5344CB8AC3E}">
        <p14:creationId xmlns:p14="http://schemas.microsoft.com/office/powerpoint/2010/main" val="3088684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29660" b="-3702"/>
          <a:stretch/>
        </p:blipFill>
        <p:spPr bwMode="auto">
          <a:xfrm>
            <a:off x="301796" y="990600"/>
            <a:ext cx="8540408" cy="459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44778" y="294805"/>
            <a:ext cx="7118272" cy="338554"/>
          </a:xfrm>
          <a:prstGeom prst="rect">
            <a:avLst/>
          </a:prstGeom>
          <a:noFill/>
        </p:spPr>
        <p:txBody>
          <a:bodyPr wrap="square" rtlCol="0">
            <a:spAutoFit/>
          </a:bodyPr>
          <a:lstStyle/>
          <a:p>
            <a:r>
              <a:rPr lang="en-US" sz="1600" i="1" dirty="0" smtClean="0">
                <a:solidFill>
                  <a:schemeClr val="tx2">
                    <a:lumMod val="60000"/>
                    <a:lumOff val="40000"/>
                  </a:schemeClr>
                </a:solidFill>
                <a:latin typeface="Times New Roman" panose="02020603050405020304" pitchFamily="18" charset="0"/>
                <a:cs typeface="Times New Roman" panose="02020603050405020304" pitchFamily="18" charset="0"/>
              </a:rPr>
              <a:t>Long term </a:t>
            </a:r>
            <a:r>
              <a:rPr lang="en-US" sz="1600" i="1" dirty="0" err="1" smtClean="0">
                <a:solidFill>
                  <a:schemeClr val="tx2">
                    <a:lumMod val="60000"/>
                    <a:lumOff val="40000"/>
                  </a:schemeClr>
                </a:solidFill>
                <a:latin typeface="Times New Roman" panose="02020603050405020304" pitchFamily="18" charset="0"/>
                <a:cs typeface="Times New Roman" panose="02020603050405020304" pitchFamily="18" charset="0"/>
              </a:rPr>
              <a:t>precip</a:t>
            </a:r>
            <a:r>
              <a:rPr lang="en-US" sz="1600" i="1" dirty="0" smtClean="0">
                <a:solidFill>
                  <a:schemeClr val="tx2">
                    <a:lumMod val="60000"/>
                    <a:lumOff val="40000"/>
                  </a:schemeClr>
                </a:solidFill>
                <a:latin typeface="Times New Roman" panose="02020603050405020304" pitchFamily="18" charset="0"/>
                <a:cs typeface="Times New Roman" panose="02020603050405020304" pitchFamily="18" charset="0"/>
              </a:rPr>
              <a:t> data from: </a:t>
            </a:r>
            <a:r>
              <a:rPr lang="en-US" sz="1600" i="1" dirty="0">
                <a:solidFill>
                  <a:schemeClr val="tx2">
                    <a:lumMod val="60000"/>
                    <a:lumOff val="40000"/>
                  </a:schemeClr>
                </a:solidFill>
                <a:latin typeface="Times New Roman" panose="02020603050405020304" pitchFamily="18" charset="0"/>
                <a:cs typeface="Times New Roman" panose="02020603050405020304" pitchFamily="18" charset="0"/>
              </a:rPr>
              <a:t>http://ag.arizona.edu/SRER/data.html</a:t>
            </a:r>
          </a:p>
        </p:txBody>
      </p:sp>
      <p:sp>
        <p:nvSpPr>
          <p:cNvPr id="6" name="Rectangle 5"/>
          <p:cNvSpPr/>
          <p:nvPr/>
        </p:nvSpPr>
        <p:spPr>
          <a:xfrm>
            <a:off x="205266" y="5399963"/>
            <a:ext cx="8771565" cy="461665"/>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Annual </a:t>
            </a:r>
            <a:r>
              <a:rPr lang="en-US" sz="2400" dirty="0" err="1" smtClean="0">
                <a:cs typeface="Arial" panose="020B0604020202020204" pitchFamily="34" charset="0"/>
              </a:rPr>
              <a:t>precip</a:t>
            </a:r>
            <a:r>
              <a:rPr lang="en-US" sz="2400" dirty="0" smtClean="0">
                <a:cs typeface="Arial" panose="020B0604020202020204" pitchFamily="34" charset="0"/>
              </a:rPr>
              <a:t> decreasing over last 30 years </a:t>
            </a:r>
            <a:endParaRPr lang="en-US" sz="2400" dirty="0">
              <a:cs typeface="Arial" panose="020B0604020202020204" pitchFamily="34" charset="0"/>
            </a:endParaRPr>
          </a:p>
        </p:txBody>
      </p:sp>
    </p:spTree>
    <p:extLst>
      <p:ext uri="{BB962C8B-B14F-4D97-AF65-F5344CB8AC3E}">
        <p14:creationId xmlns:p14="http://schemas.microsoft.com/office/powerpoint/2010/main" val="2453965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314"/>
          <a:stretch/>
        </p:blipFill>
        <p:spPr bwMode="auto">
          <a:xfrm>
            <a:off x="233363" y="280988"/>
            <a:ext cx="8677275" cy="489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5266" y="5399963"/>
            <a:ext cx="8771565" cy="461665"/>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a:t>
            </a:r>
            <a:r>
              <a:rPr lang="en-US" sz="2400" dirty="0" smtClean="0">
                <a:cs typeface="Arial" panose="020B0604020202020204" pitchFamily="34" charset="0"/>
              </a:rPr>
              <a:t>We see the same trend on Mt Lemmon!</a:t>
            </a:r>
            <a:endParaRPr lang="en-US" sz="2400" dirty="0">
              <a:cs typeface="Arial" panose="020B0604020202020204" pitchFamily="34" charset="0"/>
            </a:endParaRPr>
          </a:p>
        </p:txBody>
      </p:sp>
    </p:spTree>
    <p:extLst>
      <p:ext uri="{BB962C8B-B14F-4D97-AF65-F5344CB8AC3E}">
        <p14:creationId xmlns:p14="http://schemas.microsoft.com/office/powerpoint/2010/main" val="3738430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04962" y="176212"/>
            <a:ext cx="5934075" cy="2790825"/>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604962" y="2967037"/>
            <a:ext cx="5934075" cy="2800350"/>
          </a:xfrm>
          <a:prstGeom prst="rect">
            <a:avLst/>
          </a:prstGeom>
          <a:noFill/>
          <a:ln>
            <a:noFill/>
          </a:ln>
        </p:spPr>
      </p:pic>
      <p:sp>
        <p:nvSpPr>
          <p:cNvPr id="9" name="Rectangle 8"/>
          <p:cNvSpPr/>
          <p:nvPr/>
        </p:nvSpPr>
        <p:spPr>
          <a:xfrm>
            <a:off x="4191001" y="3429000"/>
            <a:ext cx="4572000" cy="830997"/>
          </a:xfrm>
          <a:prstGeom prst="rect">
            <a:avLst/>
          </a:prstGeom>
        </p:spPr>
        <p:txBody>
          <a:bodyPr wrap="square">
            <a:spAutoFit/>
          </a:bodyPr>
          <a:lstStyle/>
          <a:p>
            <a:pPr marL="285750" indent="-285750">
              <a:buFont typeface="Wingdings" panose="05000000000000000000" pitchFamily="2" charset="2"/>
              <a:buChar char="q"/>
            </a:pPr>
            <a:r>
              <a:rPr lang="en-US" sz="2400" dirty="0" err="1" smtClean="0">
                <a:cs typeface="Arial" panose="020B0604020202020204" pitchFamily="34" charset="0"/>
              </a:rPr>
              <a:t>Daymet</a:t>
            </a:r>
            <a:r>
              <a:rPr lang="en-US" sz="2400" dirty="0" smtClean="0">
                <a:cs typeface="Arial" panose="020B0604020202020204" pitchFamily="34" charset="0"/>
              </a:rPr>
              <a:t> data suggests storm sizes are different here…</a:t>
            </a:r>
            <a:endParaRPr lang="en-US" sz="2400" dirty="0">
              <a:cs typeface="Arial" panose="020B0604020202020204" pitchFamily="34" charset="0"/>
            </a:endParaRPr>
          </a:p>
        </p:txBody>
      </p:sp>
    </p:spTree>
    <p:extLst>
      <p:ext uri="{BB962C8B-B14F-4D97-AF65-F5344CB8AC3E}">
        <p14:creationId xmlns:p14="http://schemas.microsoft.com/office/powerpoint/2010/main" val="78399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604961" y="19050"/>
            <a:ext cx="5934075" cy="280987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614487" y="2828925"/>
            <a:ext cx="5934075" cy="2819400"/>
          </a:xfrm>
          <a:prstGeom prst="rect">
            <a:avLst/>
          </a:prstGeom>
          <a:noFill/>
          <a:ln>
            <a:noFill/>
          </a:ln>
        </p:spPr>
      </p:pic>
      <p:sp>
        <p:nvSpPr>
          <p:cNvPr id="6" name="Rectangle 5"/>
          <p:cNvSpPr/>
          <p:nvPr/>
        </p:nvSpPr>
        <p:spPr>
          <a:xfrm>
            <a:off x="4191001" y="3429000"/>
            <a:ext cx="4572000" cy="830997"/>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Marshall Gulch data say otherwise?…</a:t>
            </a:r>
            <a:endParaRPr lang="en-US" sz="2400" dirty="0">
              <a:cs typeface="Arial" panose="020B0604020202020204" pitchFamily="34" charset="0"/>
            </a:endParaRPr>
          </a:p>
        </p:txBody>
      </p:sp>
    </p:spTree>
    <p:extLst>
      <p:ext uri="{BB962C8B-B14F-4D97-AF65-F5344CB8AC3E}">
        <p14:creationId xmlns:p14="http://schemas.microsoft.com/office/powerpoint/2010/main" val="3738430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386"/>
            <a:ext cx="9144000" cy="769441"/>
          </a:xfrm>
          <a:prstGeom prst="rect">
            <a:avLst/>
          </a:prstGeom>
          <a:noFill/>
        </p:spPr>
        <p:txBody>
          <a:bodyPr wrap="square" rtlCol="0">
            <a:spAutoFit/>
          </a:bodyPr>
          <a:lstStyle/>
          <a:p>
            <a:pPr algn="ctr"/>
            <a:r>
              <a:rPr lang="en-US" sz="4400" b="1" dirty="0" smtClean="0">
                <a:cs typeface="Arial" panose="020B0604020202020204" pitchFamily="34" charset="0"/>
              </a:rPr>
              <a:t>Rachel - Moving forward</a:t>
            </a:r>
            <a:endParaRPr lang="en-US" sz="4400" b="1" dirty="0">
              <a:cs typeface="Arial" panose="020B0604020202020204" pitchFamily="34" charset="0"/>
            </a:endParaRPr>
          </a:p>
        </p:txBody>
      </p:sp>
      <p:sp>
        <p:nvSpPr>
          <p:cNvPr id="3" name="Rectangle 2"/>
          <p:cNvSpPr/>
          <p:nvPr/>
        </p:nvSpPr>
        <p:spPr>
          <a:xfrm>
            <a:off x="76200" y="1219200"/>
            <a:ext cx="8915400" cy="4154984"/>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Understanding why Marshall Gulch and </a:t>
            </a:r>
            <a:r>
              <a:rPr lang="en-US" sz="2400" dirty="0" err="1" smtClean="0">
                <a:cs typeface="Arial" panose="020B0604020202020204" pitchFamily="34" charset="0"/>
              </a:rPr>
              <a:t>Daymet</a:t>
            </a:r>
            <a:r>
              <a:rPr lang="en-US" sz="2400" dirty="0" smtClean="0">
                <a:cs typeface="Arial" panose="020B0604020202020204" pitchFamily="34" charset="0"/>
              </a:rPr>
              <a:t> are so different – can we get </a:t>
            </a:r>
            <a:r>
              <a:rPr lang="en-US" sz="2400" dirty="0" err="1" smtClean="0">
                <a:cs typeface="Arial" panose="020B0604020202020204" pitchFamily="34" charset="0"/>
              </a:rPr>
              <a:t>precip</a:t>
            </a:r>
            <a:r>
              <a:rPr lang="en-US" sz="2400" dirty="0" smtClean="0">
                <a:cs typeface="Arial" panose="020B0604020202020204" pitchFamily="34" charset="0"/>
              </a:rPr>
              <a:t>/soil moisture  from Mt Bigelow (5 years)?</a:t>
            </a: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Looking for other “lon</a:t>
            </a:r>
            <a:r>
              <a:rPr lang="en-US" sz="2400" dirty="0" smtClean="0">
                <a:cs typeface="Arial" panose="020B0604020202020204" pitchFamily="34" charset="0"/>
              </a:rPr>
              <a:t>g term”</a:t>
            </a:r>
            <a:r>
              <a:rPr lang="en-US" sz="2400" dirty="0" smtClean="0">
                <a:cs typeface="Arial" panose="020B0604020202020204" pitchFamily="34" charset="0"/>
              </a:rPr>
              <a:t> </a:t>
            </a:r>
            <a:r>
              <a:rPr lang="en-US" sz="2400" dirty="0" err="1" smtClean="0">
                <a:cs typeface="Arial" panose="020B0604020202020204" pitchFamily="34" charset="0"/>
              </a:rPr>
              <a:t>precip</a:t>
            </a:r>
            <a:r>
              <a:rPr lang="en-US" sz="2400" dirty="0" smtClean="0">
                <a:cs typeface="Arial" panose="020B0604020202020204" pitchFamily="34" charset="0"/>
              </a:rPr>
              <a:t> data sources </a:t>
            </a:r>
            <a:endParaRPr lang="en-US" sz="2400" dirty="0" smtClean="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Finish making the same plots  (</a:t>
            </a:r>
            <a:r>
              <a:rPr lang="en-US" sz="2400" dirty="0" err="1" smtClean="0">
                <a:cs typeface="Arial" panose="020B0604020202020204" pitchFamily="34" charset="0"/>
              </a:rPr>
              <a:t>Drydown</a:t>
            </a:r>
            <a:r>
              <a:rPr lang="en-US" sz="2400" dirty="0" smtClean="0">
                <a:cs typeface="Arial" panose="020B0604020202020204" pitchFamily="34" charset="0"/>
              </a:rPr>
              <a:t>, summer/winter frequency plots, summer annual verse number of storm size) )</a:t>
            </a:r>
            <a:r>
              <a:rPr lang="en-US" sz="2400" dirty="0" smtClean="0">
                <a:cs typeface="Arial" panose="020B0604020202020204" pitchFamily="34" charset="0"/>
              </a:rPr>
              <a:t>for Mt Lemmon as we have for SRER Creosote</a:t>
            </a:r>
            <a:endParaRPr lang="en-US" sz="2400" dirty="0" smtClean="0">
              <a:cs typeface="Arial" panose="020B0604020202020204" pitchFamily="34" charset="0"/>
            </a:endParaRPr>
          </a:p>
          <a:p>
            <a:pPr marL="285750" indent="-285750">
              <a:buFont typeface="Wingdings" panose="05000000000000000000" pitchFamily="2" charset="2"/>
              <a:buChar char="q"/>
            </a:pPr>
            <a:endParaRPr lang="en-US" sz="1200" dirty="0" smtClean="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 Draft manuscript with implications for plant-water interactions  under shifting precipitation regimes that influence soil moisture dynamics (link to transpiration studies)</a:t>
            </a:r>
            <a:endParaRPr lang="en-US" sz="2400" dirty="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p:txBody>
      </p:sp>
      <p:grpSp>
        <p:nvGrpSpPr>
          <p:cNvPr id="4" name="Group 3"/>
          <p:cNvGrpSpPr/>
          <p:nvPr/>
        </p:nvGrpSpPr>
        <p:grpSpPr>
          <a:xfrm>
            <a:off x="0" y="5964793"/>
            <a:ext cx="9144000" cy="893207"/>
            <a:chOff x="0" y="5964793"/>
            <a:chExt cx="9144000" cy="893207"/>
          </a:xfrm>
        </p:grpSpPr>
        <p:pic>
          <p:nvPicPr>
            <p:cNvPr id="5"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577325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9386"/>
            <a:ext cx="9144000" cy="769441"/>
          </a:xfrm>
          <a:prstGeom prst="rect">
            <a:avLst/>
          </a:prstGeom>
          <a:noFill/>
        </p:spPr>
        <p:txBody>
          <a:bodyPr wrap="square" rtlCol="0">
            <a:spAutoFit/>
          </a:bodyPr>
          <a:lstStyle/>
          <a:p>
            <a:pPr algn="ctr"/>
            <a:r>
              <a:rPr lang="en-US" sz="4400" b="1" dirty="0" smtClean="0">
                <a:cs typeface="Arial" panose="020B0604020202020204" pitchFamily="34" charset="0"/>
              </a:rPr>
              <a:t>More…</a:t>
            </a:r>
            <a:endParaRPr lang="en-US" sz="4400" b="1" dirty="0">
              <a:cs typeface="Arial" panose="020B0604020202020204" pitchFamily="34" charset="0"/>
            </a:endParaRPr>
          </a:p>
        </p:txBody>
      </p:sp>
      <p:sp>
        <p:nvSpPr>
          <p:cNvPr id="3" name="Rectangle 2"/>
          <p:cNvSpPr/>
          <p:nvPr/>
        </p:nvSpPr>
        <p:spPr>
          <a:xfrm>
            <a:off x="76200" y="1219200"/>
            <a:ext cx="8915400" cy="4339650"/>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Finishing final draft of:</a:t>
            </a:r>
          </a:p>
          <a:p>
            <a:pPr lvl="1"/>
            <a:r>
              <a:rPr lang="en-US" sz="2400" dirty="0" err="1" smtClean="0">
                <a:cs typeface="Arial" panose="020B0604020202020204" pitchFamily="34" charset="0"/>
              </a:rPr>
              <a:t>Mitra</a:t>
            </a:r>
            <a:r>
              <a:rPr lang="en-US" sz="2400" dirty="0" smtClean="0">
                <a:cs typeface="Arial" panose="020B0604020202020204" pitchFamily="34" charset="0"/>
              </a:rPr>
              <a:t>, B., Papuga, S.A., and T. </a:t>
            </a:r>
            <a:r>
              <a:rPr lang="en-US" sz="2400" dirty="0" err="1" smtClean="0">
                <a:cs typeface="Arial" panose="020B0604020202020204" pitchFamily="34" charset="0"/>
              </a:rPr>
              <a:t>Swetnam</a:t>
            </a:r>
            <a:r>
              <a:rPr lang="en-US" sz="2400" dirty="0" smtClean="0">
                <a:cs typeface="Arial" panose="020B0604020202020204" pitchFamily="34" charset="0"/>
              </a:rPr>
              <a:t>.  Observations of species-specific shifts from energy-limited to water-limited transpiration in subalpine mixed-conifer: a seasonal analysis, </a:t>
            </a:r>
            <a:r>
              <a:rPr lang="en-US" sz="2400" i="1" dirty="0" smtClean="0">
                <a:cs typeface="Arial" panose="020B0604020202020204" pitchFamily="34" charset="0"/>
              </a:rPr>
              <a:t>in prep for submission to Water Resources Research.</a:t>
            </a:r>
            <a:endParaRPr lang="en-US" sz="2400" dirty="0">
              <a:cs typeface="Arial" panose="020B0604020202020204" pitchFamily="34" charset="0"/>
            </a:endParaRPr>
          </a:p>
          <a:p>
            <a:endParaRPr lang="en-US" sz="1200" dirty="0">
              <a:cs typeface="Arial" panose="020B0604020202020204" pitchFamily="34" charset="0"/>
            </a:endParaRPr>
          </a:p>
          <a:p>
            <a:pPr marL="285750" indent="-285750">
              <a:buFont typeface="Wingdings" panose="05000000000000000000" pitchFamily="2" charset="2"/>
              <a:buChar char="q"/>
            </a:pPr>
            <a:r>
              <a:rPr lang="en-US" sz="2400" dirty="0" smtClean="0">
                <a:cs typeface="Arial" panose="020B0604020202020204" pitchFamily="34" charset="0"/>
              </a:rPr>
              <a:t>Finishing final draft of: </a:t>
            </a:r>
          </a:p>
          <a:p>
            <a:pPr lvl="1"/>
            <a:r>
              <a:rPr lang="en-US" sz="2400" u="sng" dirty="0" err="1" smtClean="0"/>
              <a:t>Swetish</a:t>
            </a:r>
            <a:r>
              <a:rPr lang="en-US" sz="2400" u="sng" dirty="0"/>
              <a:t>, J.B.</a:t>
            </a:r>
            <a:r>
              <a:rPr lang="en-US" sz="2400" u="sng" baseline="30000" dirty="0"/>
              <a:t>BS</a:t>
            </a:r>
            <a:r>
              <a:rPr lang="en-US" sz="2400" dirty="0"/>
              <a:t>,</a:t>
            </a:r>
            <a:r>
              <a:rPr lang="en-US" sz="2400" b="1" dirty="0"/>
              <a:t> </a:t>
            </a:r>
            <a:r>
              <a:rPr lang="en-US" sz="2400" dirty="0"/>
              <a:t>Papuga, S.A</a:t>
            </a:r>
            <a:r>
              <a:rPr lang="en-US" sz="2400" b="1" dirty="0"/>
              <a:t>.</a:t>
            </a:r>
            <a:r>
              <a:rPr lang="en-US" sz="2400" dirty="0"/>
              <a:t>, Litvak, M.E., </a:t>
            </a:r>
            <a:r>
              <a:rPr lang="en-US" sz="2400" dirty="0" err="1"/>
              <a:t>Mitra</a:t>
            </a:r>
            <a:r>
              <a:rPr lang="en-US" sz="2400" dirty="0"/>
              <a:t>, B. and </a:t>
            </a:r>
            <a:r>
              <a:rPr lang="en-US" sz="2400" u="sng" dirty="0"/>
              <a:t>D. </a:t>
            </a:r>
            <a:r>
              <a:rPr lang="en-US" sz="2400" u="sng" dirty="0" err="1"/>
              <a:t>Wilcox</a:t>
            </a:r>
            <a:r>
              <a:rPr lang="en-US" sz="2400" u="sng" baseline="30000" dirty="0" err="1"/>
              <a:t>BS</a:t>
            </a:r>
            <a:r>
              <a:rPr lang="en-US" sz="2400" dirty="0"/>
              <a:t>.  Influence of understory greenness on trace gas and energy exchange in forested ecosystems, </a:t>
            </a:r>
            <a:r>
              <a:rPr lang="en-US" sz="2400" i="1" dirty="0"/>
              <a:t>in prep for submission to Geophysical Research </a:t>
            </a:r>
            <a:r>
              <a:rPr lang="en-US" sz="2400" i="1" dirty="0" smtClean="0"/>
              <a:t>Letters.</a:t>
            </a:r>
            <a:endParaRPr lang="en-US" sz="2400" dirty="0" smtClean="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a:p>
            <a:pPr marL="285750" indent="-285750">
              <a:buFont typeface="Wingdings" panose="05000000000000000000" pitchFamily="2" charset="2"/>
              <a:buChar char="q"/>
            </a:pPr>
            <a:endParaRPr lang="en-US" sz="1200" dirty="0">
              <a:cs typeface="Arial" panose="020B0604020202020204" pitchFamily="34" charset="0"/>
            </a:endParaRPr>
          </a:p>
        </p:txBody>
      </p:sp>
      <p:grpSp>
        <p:nvGrpSpPr>
          <p:cNvPr id="4" name="Group 3"/>
          <p:cNvGrpSpPr/>
          <p:nvPr/>
        </p:nvGrpSpPr>
        <p:grpSpPr>
          <a:xfrm>
            <a:off x="0" y="5964793"/>
            <a:ext cx="9144000" cy="893207"/>
            <a:chOff x="0" y="5964793"/>
            <a:chExt cx="9144000" cy="893207"/>
          </a:xfrm>
        </p:grpSpPr>
        <p:pic>
          <p:nvPicPr>
            <p:cNvPr id="5"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4266574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67" t="17334" r="14667" b="9630"/>
          <a:stretch/>
        </p:blipFill>
        <p:spPr bwMode="auto">
          <a:xfrm>
            <a:off x="990600" y="762000"/>
            <a:ext cx="750570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7800" y="5506045"/>
            <a:ext cx="6096000" cy="369332"/>
          </a:xfrm>
          <a:prstGeom prst="rect">
            <a:avLst/>
          </a:prstGeom>
          <a:noFill/>
        </p:spPr>
        <p:txBody>
          <a:bodyPr wrap="square" rtlCol="0">
            <a:spAutoFit/>
          </a:bodyPr>
          <a:lstStyle/>
          <a:p>
            <a:r>
              <a:rPr lang="en-US" b="1" dirty="0" smtClean="0"/>
              <a:t>http://jornada-dev.nmsu.edu/phenocam</a:t>
            </a:r>
            <a:endParaRPr lang="en-US" b="1" dirty="0"/>
          </a:p>
        </p:txBody>
      </p:sp>
      <p:sp>
        <p:nvSpPr>
          <p:cNvPr id="4" name="TextBox 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nvGrpSpPr>
          <p:cNvPr id="5" name="Group 4"/>
          <p:cNvGrpSpPr/>
          <p:nvPr/>
        </p:nvGrpSpPr>
        <p:grpSpPr>
          <a:xfrm>
            <a:off x="0" y="5964793"/>
            <a:ext cx="9144000" cy="893207"/>
            <a:chOff x="0" y="5964793"/>
            <a:chExt cx="9144000" cy="893207"/>
          </a:xfrm>
        </p:grpSpPr>
        <p:pic>
          <p:nvPicPr>
            <p:cNvPr id="6"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8" name="TextBox 7"/>
          <p:cNvSpPr txBox="1"/>
          <p:nvPr/>
        </p:nvSpPr>
        <p:spPr>
          <a:xfrm>
            <a:off x="4343400" y="1524000"/>
            <a:ext cx="3733800" cy="1477328"/>
          </a:xfrm>
          <a:prstGeom prst="rect">
            <a:avLst/>
          </a:prstGeom>
          <a:noFill/>
        </p:spPr>
        <p:txBody>
          <a:bodyPr wrap="square" rtlCol="0">
            <a:spAutoFit/>
          </a:bodyPr>
          <a:lstStyle/>
          <a:p>
            <a:r>
              <a:rPr lang="en-US" b="1" dirty="0" smtClean="0"/>
              <a:t>They hired a computer science undergrad to do this (incorporating met data)…it would be great to do something like this for our CZO, and potentially put up at </a:t>
            </a:r>
            <a:r>
              <a:rPr lang="en-US" b="1" dirty="0" err="1" smtClean="0"/>
              <a:t>Flandrau</a:t>
            </a:r>
            <a:r>
              <a:rPr lang="en-US" b="1" dirty="0" smtClean="0"/>
              <a:t>…</a:t>
            </a:r>
            <a:endParaRPr lang="en-US" b="1" dirty="0"/>
          </a:p>
        </p:txBody>
      </p:sp>
    </p:spTree>
    <p:extLst>
      <p:ext uri="{BB962C8B-B14F-4D97-AF65-F5344CB8AC3E}">
        <p14:creationId xmlns:p14="http://schemas.microsoft.com/office/powerpoint/2010/main" val="2447044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964793"/>
            <a:ext cx="9144000" cy="893207"/>
            <a:chOff x="0" y="5964793"/>
            <a:chExt cx="9144000" cy="893207"/>
          </a:xfrm>
        </p:grpSpPr>
        <p:pic>
          <p:nvPicPr>
            <p:cNvPr id="5" name="Picture 2" descr="http://criticalzone.org/images/national/banners-footers-ui/banner_jemez_catalina.jpg"/>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
        <p:nvSpPr>
          <p:cNvPr id="7" name="TextBox 6"/>
          <p:cNvSpPr txBox="1"/>
          <p:nvPr/>
        </p:nvSpPr>
        <p:spPr>
          <a:xfrm>
            <a:off x="588962" y="457200"/>
            <a:ext cx="6096000" cy="646331"/>
          </a:xfrm>
          <a:prstGeom prst="rect">
            <a:avLst/>
          </a:prstGeom>
          <a:noFill/>
        </p:spPr>
        <p:txBody>
          <a:bodyPr wrap="square" rtlCol="0">
            <a:spAutoFit/>
          </a:bodyPr>
          <a:lstStyle/>
          <a:p>
            <a:r>
              <a:rPr lang="en-US" sz="3600" b="1" dirty="0" smtClean="0"/>
              <a:t>Twitter?</a:t>
            </a:r>
            <a:endParaRPr lang="en-US" sz="3600" b="1" dirty="0"/>
          </a:p>
        </p:txBody>
      </p:sp>
      <p:sp>
        <p:nvSpPr>
          <p:cNvPr id="8" name="TextBox 7"/>
          <p:cNvSpPr txBox="1"/>
          <p:nvPr/>
        </p:nvSpPr>
        <p:spPr>
          <a:xfrm>
            <a:off x="588962" y="1111687"/>
            <a:ext cx="7848600" cy="4524315"/>
          </a:xfrm>
          <a:prstGeom prst="rect">
            <a:avLst/>
          </a:prstGeom>
          <a:noFill/>
        </p:spPr>
        <p:txBody>
          <a:bodyPr wrap="square" rtlCol="0">
            <a:spAutoFit/>
          </a:bodyPr>
          <a:lstStyle/>
          <a:p>
            <a:r>
              <a:rPr lang="en-US" sz="3600" dirty="0" smtClean="0"/>
              <a:t>At least 4 other CZOs have Twitter accounts:</a:t>
            </a:r>
          </a:p>
          <a:p>
            <a:pPr marL="571500" indent="-571500">
              <a:buFont typeface="Arial" panose="020B0604020202020204" pitchFamily="34" charset="0"/>
              <a:buChar char="•"/>
            </a:pPr>
            <a:r>
              <a:rPr lang="en-US" sz="3600" dirty="0" smtClean="0"/>
              <a:t>Reynold’s Creek</a:t>
            </a:r>
          </a:p>
          <a:p>
            <a:pPr marL="571500" indent="-571500">
              <a:buFont typeface="Arial" panose="020B0604020202020204" pitchFamily="34" charset="0"/>
              <a:buChar char="•"/>
            </a:pPr>
            <a:r>
              <a:rPr lang="en-US" sz="3600" smtClean="0"/>
              <a:t>Luquillo</a:t>
            </a:r>
            <a:endParaRPr lang="en-US" sz="3600" dirty="0" smtClean="0"/>
          </a:p>
          <a:p>
            <a:pPr marL="571500" indent="-571500">
              <a:buFont typeface="Arial" panose="020B0604020202020204" pitchFamily="34" charset="0"/>
              <a:buChar char="•"/>
            </a:pPr>
            <a:r>
              <a:rPr lang="en-US" sz="3600" dirty="0" smtClean="0"/>
              <a:t>IML</a:t>
            </a:r>
          </a:p>
          <a:p>
            <a:pPr marL="571500" indent="-571500">
              <a:buFont typeface="Arial" panose="020B0604020202020204" pitchFamily="34" charset="0"/>
              <a:buChar char="•"/>
            </a:pPr>
            <a:r>
              <a:rPr lang="en-US" sz="3600" dirty="0" smtClean="0"/>
              <a:t>Southern Sierra</a:t>
            </a:r>
          </a:p>
          <a:p>
            <a:r>
              <a:rPr lang="en-US" sz="3600" dirty="0" smtClean="0"/>
              <a:t>Could we have one of our postdocs do this to promote our work?</a:t>
            </a:r>
            <a:endParaRPr lang="en-US" sz="3600" dirty="0"/>
          </a:p>
        </p:txBody>
      </p:sp>
    </p:spTree>
    <p:extLst>
      <p:ext uri="{BB962C8B-B14F-4D97-AF65-F5344CB8AC3E}">
        <p14:creationId xmlns:p14="http://schemas.microsoft.com/office/powerpoint/2010/main" val="3304060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7" y="405314"/>
            <a:ext cx="4169776" cy="361041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Displaying Daniel Burn ZOB LIDAR bas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101" y="579408"/>
            <a:ext cx="4498642" cy="300081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1143000" y="1524000"/>
            <a:ext cx="762000" cy="30480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14406" y="838200"/>
            <a:ext cx="1010213"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Spring 2014</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8"/>
          <p:cNvSpPr txBox="1"/>
          <p:nvPr/>
        </p:nvSpPr>
        <p:spPr>
          <a:xfrm>
            <a:off x="125463" y="4091847"/>
            <a:ext cx="4319638"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latin typeface="+mj-lt"/>
                <a:cs typeface="Arial" panose="020B0604020202020204" pitchFamily="34" charset="0"/>
              </a:rPr>
              <a:t>Two adjacent mixed-conifer watersheds impacted by the 2011 Las </a:t>
            </a:r>
            <a:r>
              <a:rPr lang="en-US" sz="2400" dirty="0" err="1" smtClean="0">
                <a:latin typeface="+mj-lt"/>
                <a:cs typeface="Arial" panose="020B0604020202020204" pitchFamily="34" charset="0"/>
              </a:rPr>
              <a:t>Conchas</a:t>
            </a:r>
            <a:r>
              <a:rPr lang="en-US" sz="2400" dirty="0" smtClean="0">
                <a:latin typeface="+mj-lt"/>
                <a:cs typeface="Arial" panose="020B0604020202020204" pitchFamily="34" charset="0"/>
              </a:rPr>
              <a:t> Fire, Jemez Mountains, NM</a:t>
            </a:r>
          </a:p>
        </p:txBody>
      </p:sp>
      <p:sp>
        <p:nvSpPr>
          <p:cNvPr id="20" name="TextBox 19"/>
          <p:cNvSpPr txBox="1"/>
          <p:nvPr/>
        </p:nvSpPr>
        <p:spPr>
          <a:xfrm>
            <a:off x="4445102" y="4219738"/>
            <a:ext cx="4622698"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latin typeface="+mj-lt"/>
                <a:cs typeface="Arial" panose="020B0604020202020204" pitchFamily="34" charset="0"/>
              </a:rPr>
              <a:t>Elevation: 2664 m – 2934 m</a:t>
            </a:r>
          </a:p>
          <a:p>
            <a:pPr marL="342900" indent="-342900">
              <a:buFont typeface="Wingdings" panose="05000000000000000000" pitchFamily="2" charset="2"/>
              <a:buChar char="q"/>
            </a:pPr>
            <a:r>
              <a:rPr lang="en-US" sz="2400" dirty="0" smtClean="0">
                <a:latin typeface="+mj-lt"/>
                <a:cs typeface="Arial" panose="020B0604020202020204" pitchFamily="34" charset="0"/>
              </a:rPr>
              <a:t>Annual Precipitation: 670 mm </a:t>
            </a:r>
            <a:endParaRPr lang="en-US" sz="2400" dirty="0">
              <a:latin typeface="+mj-lt"/>
              <a:cs typeface="Arial" panose="020B0604020202020204" pitchFamily="34" charset="0"/>
            </a:endParaRPr>
          </a:p>
        </p:txBody>
      </p:sp>
      <p:sp>
        <p:nvSpPr>
          <p:cNvPr id="30" name="TextBox 29"/>
          <p:cNvSpPr txBox="1"/>
          <p:nvPr/>
        </p:nvSpPr>
        <p:spPr>
          <a:xfrm>
            <a:off x="205884" y="3200400"/>
            <a:ext cx="1874231"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Map Credit: Matej Durcik</a:t>
            </a:r>
            <a:endParaRPr lang="en-US"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0" name="Group 9"/>
          <p:cNvGrpSpPr/>
          <p:nvPr/>
        </p:nvGrpSpPr>
        <p:grpSpPr>
          <a:xfrm>
            <a:off x="0" y="5964793"/>
            <a:ext cx="9144000" cy="893207"/>
            <a:chOff x="0" y="5964793"/>
            <a:chExt cx="9144000" cy="893207"/>
          </a:xfrm>
        </p:grpSpPr>
        <p:pic>
          <p:nvPicPr>
            <p:cNvPr id="11" name="Picture 2" descr="http://criticalzone.org/images/national/banners-footers-ui/banner_jemez_catalina.jpg"/>
            <p:cNvPicPr>
              <a:picLocks noChangeAspect="1" noChangeArrowheads="1"/>
            </p:cNvPicPr>
            <p:nvPr/>
          </p:nvPicPr>
          <p:blipFill rotWithShape="1">
            <a:blip r:embed="rId5">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657140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14150" y="480002"/>
            <a:ext cx="4697193" cy="2308324"/>
          </a:xfrm>
          <a:prstGeom prst="rect">
            <a:avLst/>
          </a:prstGeom>
        </p:spPr>
        <p:txBody>
          <a:bodyPr wrap="square">
            <a:spAutoFit/>
          </a:bodyPr>
          <a:lstStyle/>
          <a:p>
            <a:pPr marL="342900" indent="-342900">
              <a:buFont typeface="Wingdings" panose="05000000000000000000" pitchFamily="2" charset="2"/>
              <a:buChar char="q"/>
            </a:pPr>
            <a:r>
              <a:rPr lang="en-US" sz="2400" dirty="0">
                <a:latin typeface="+mj-lt"/>
                <a:cs typeface="Arial" panose="020B0604020202020204" pitchFamily="34" charset="0"/>
              </a:rPr>
              <a:t>M</a:t>
            </a:r>
            <a:r>
              <a:rPr lang="en-US" sz="2400" dirty="0" smtClean="0">
                <a:latin typeface="+mj-lt"/>
                <a:cs typeface="Arial" panose="020B0604020202020204" pitchFamily="34" charset="0"/>
              </a:rPr>
              <a:t>eteorological stations at the top and bottom of the watershed </a:t>
            </a:r>
            <a:r>
              <a:rPr lang="en-US" sz="2400" dirty="0" smtClean="0">
                <a:latin typeface="+mj-lt"/>
                <a:cs typeface="Arial" panose="020B0604020202020204" pitchFamily="34" charset="0"/>
              </a:rPr>
              <a:t>measure “ecohydrological” </a:t>
            </a:r>
            <a:r>
              <a:rPr lang="en-US" sz="2400" dirty="0" smtClean="0">
                <a:latin typeface="+mj-lt"/>
                <a:cs typeface="Arial" panose="020B0604020202020204" pitchFamily="34" charset="0"/>
              </a:rPr>
              <a:t>variables such as precipitation and air temperature every 30 minutes</a:t>
            </a:r>
            <a:endParaRPr lang="en-US" sz="2400" dirty="0">
              <a:latin typeface="+mj-lt"/>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65" y="3146524"/>
            <a:ext cx="3919537" cy="261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214" y="470477"/>
            <a:ext cx="3919537" cy="26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414150" y="2895600"/>
            <a:ext cx="4589919" cy="1938992"/>
          </a:xfrm>
          <a:prstGeom prst="rect">
            <a:avLst/>
          </a:prstGeom>
        </p:spPr>
        <p:txBody>
          <a:bodyPr wrap="square">
            <a:spAutoFit/>
          </a:bodyPr>
          <a:lstStyle/>
          <a:p>
            <a:pPr marL="342900" indent="-342900">
              <a:buFont typeface="Wingdings" panose="05000000000000000000" pitchFamily="2" charset="2"/>
              <a:buChar char="q"/>
            </a:pPr>
            <a:r>
              <a:rPr lang="en-US" sz="2400" dirty="0" smtClean="0">
                <a:latin typeface="+mj-lt"/>
                <a:cs typeface="Arial" panose="020B0604020202020204" pitchFamily="34" charset="0"/>
              </a:rPr>
              <a:t>Sensors in soil pits </a:t>
            </a:r>
            <a:r>
              <a:rPr lang="en-US" sz="2400" dirty="0" smtClean="0">
                <a:latin typeface="+mj-lt"/>
                <a:cs typeface="Arial" panose="020B0604020202020204" pitchFamily="34" charset="0"/>
              </a:rPr>
              <a:t>make </a:t>
            </a:r>
            <a:r>
              <a:rPr lang="en-US" sz="2400" dirty="0" smtClean="0">
                <a:latin typeface="+mj-lt"/>
                <a:cs typeface="Arial" panose="020B0604020202020204" pitchFamily="34" charset="0"/>
              </a:rPr>
              <a:t>measurements of soil temperature and soil moisture at three different depths every 10 minutes</a:t>
            </a:r>
            <a:endParaRPr lang="en-US" sz="2400" dirty="0">
              <a:latin typeface="+mj-lt"/>
              <a:cs typeface="Arial" panose="020B0604020202020204" pitchFamily="34" charset="0"/>
            </a:endParaRPr>
          </a:p>
        </p:txBody>
      </p:sp>
      <p:sp>
        <p:nvSpPr>
          <p:cNvPr id="10" name="Rectangle 9"/>
          <p:cNvSpPr/>
          <p:nvPr/>
        </p:nvSpPr>
        <p:spPr>
          <a:xfrm>
            <a:off x="4518932" y="5004821"/>
            <a:ext cx="4230687" cy="584775"/>
          </a:xfrm>
          <a:prstGeom prst="rect">
            <a:avLst/>
          </a:prstGeom>
        </p:spPr>
        <p:txBody>
          <a:bodyPr wrap="square">
            <a:spAutoFit/>
          </a:bodyPr>
          <a:lstStyle/>
          <a:p>
            <a:r>
              <a:rPr lang="en-US" sz="1600" b="1" dirty="0" smtClean="0">
                <a:latin typeface="+mj-lt"/>
                <a:cs typeface="Arial" panose="020B0604020202020204" pitchFamily="34" charset="0"/>
              </a:rPr>
              <a:t>Jemez Helpers: </a:t>
            </a:r>
            <a:r>
              <a:rPr lang="en-US" sz="1600" b="1" i="1" dirty="0" err="1" smtClean="0">
                <a:latin typeface="+mj-lt"/>
                <a:cs typeface="Arial" panose="020B0604020202020204" pitchFamily="34" charset="0"/>
              </a:rPr>
              <a:t>Bhaskar</a:t>
            </a:r>
            <a:r>
              <a:rPr lang="en-US" sz="1600" b="1" i="1" dirty="0" smtClean="0">
                <a:latin typeface="+mj-lt"/>
                <a:cs typeface="Arial" panose="020B0604020202020204" pitchFamily="34" charset="0"/>
              </a:rPr>
              <a:t> </a:t>
            </a:r>
            <a:r>
              <a:rPr lang="en-US" sz="1600" b="1" i="1" dirty="0" err="1" smtClean="0">
                <a:latin typeface="+mj-lt"/>
                <a:cs typeface="Arial" panose="020B0604020202020204" pitchFamily="34" charset="0"/>
              </a:rPr>
              <a:t>Mitra</a:t>
            </a:r>
            <a:r>
              <a:rPr lang="en-US" sz="1600" b="1" i="1" dirty="0" smtClean="0">
                <a:latin typeface="+mj-lt"/>
                <a:cs typeface="Arial" panose="020B0604020202020204" pitchFamily="34" charset="0"/>
              </a:rPr>
              <a:t>, Scott Compton, Mark </a:t>
            </a:r>
            <a:r>
              <a:rPr lang="en-US" sz="1600" b="1" i="1" dirty="0" err="1" smtClean="0">
                <a:latin typeface="+mj-lt"/>
                <a:cs typeface="Arial" panose="020B0604020202020204" pitchFamily="34" charset="0"/>
              </a:rPr>
              <a:t>Losleben</a:t>
            </a:r>
            <a:r>
              <a:rPr lang="en-US" sz="1600" b="1" i="1" dirty="0" smtClean="0">
                <a:latin typeface="+mj-lt"/>
                <a:cs typeface="Arial" panose="020B0604020202020204" pitchFamily="34" charset="0"/>
              </a:rPr>
              <a:t>, Kate Condon</a:t>
            </a:r>
            <a:endParaRPr lang="en-US" sz="1600" b="1" dirty="0">
              <a:latin typeface="+mj-lt"/>
              <a:cs typeface="Arial" panose="020B0604020202020204" pitchFamily="34" charset="0"/>
            </a:endParaRPr>
          </a:p>
        </p:txBody>
      </p:sp>
      <p:grpSp>
        <p:nvGrpSpPr>
          <p:cNvPr id="11" name="Group 10"/>
          <p:cNvGrpSpPr/>
          <p:nvPr/>
        </p:nvGrpSpPr>
        <p:grpSpPr>
          <a:xfrm>
            <a:off x="0" y="5964793"/>
            <a:ext cx="9144000" cy="893207"/>
            <a:chOff x="0" y="5964793"/>
            <a:chExt cx="9144000" cy="893207"/>
          </a:xfrm>
        </p:grpSpPr>
        <p:pic>
          <p:nvPicPr>
            <p:cNvPr id="12" name="Picture 2" descr="http://criticalzone.org/images/national/banners-footers-ui/banner_jemez_catalina.jpg"/>
            <p:cNvPicPr>
              <a:picLocks noChangeAspect="1" noChangeArrowheads="1"/>
            </p:cNvPicPr>
            <p:nvPr/>
          </p:nvPicPr>
          <p:blipFill rotWithShape="1">
            <a:blip r:embed="rId5">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306099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33800" y="435950"/>
            <a:ext cx="5181600" cy="4524315"/>
          </a:xfrm>
          <a:prstGeom prst="rect">
            <a:avLst/>
          </a:prstGeom>
        </p:spPr>
        <p:txBody>
          <a:bodyPr wrap="square">
            <a:spAutoFit/>
          </a:bodyPr>
          <a:lstStyle/>
          <a:p>
            <a:pPr marL="571500" indent="-571500">
              <a:buFont typeface="Wingdings" panose="05000000000000000000" pitchFamily="2" charset="2"/>
              <a:buChar char="q"/>
            </a:pPr>
            <a:r>
              <a:rPr lang="en-US" sz="2400" dirty="0" smtClean="0">
                <a:cs typeface="Arial" panose="020B0604020202020204" pitchFamily="34" charset="0"/>
              </a:rPr>
              <a:t>10 “</a:t>
            </a:r>
            <a:r>
              <a:rPr lang="en-US" sz="2400" dirty="0" err="1" smtClean="0">
                <a:cs typeface="Arial" panose="020B0604020202020204" pitchFamily="34" charset="0"/>
              </a:rPr>
              <a:t>phenocams</a:t>
            </a:r>
            <a:r>
              <a:rPr lang="en-US" sz="2400" dirty="0" smtClean="0">
                <a:cs typeface="Arial" panose="020B0604020202020204" pitchFamily="34" charset="0"/>
              </a:rPr>
              <a:t>” were installed at different elevations and aspects (slope directions)</a:t>
            </a:r>
          </a:p>
          <a:p>
            <a:pPr marL="571500" indent="-571500">
              <a:buFont typeface="Wingdings" panose="05000000000000000000" pitchFamily="2" charset="2"/>
              <a:buChar char="q"/>
            </a:pPr>
            <a:r>
              <a:rPr lang="en-US" sz="2400" dirty="0">
                <a:cs typeface="Arial" panose="020B0604020202020204" pitchFamily="34" charset="0"/>
              </a:rPr>
              <a:t>c</a:t>
            </a:r>
            <a:r>
              <a:rPr lang="en-US" sz="2400" dirty="0" smtClean="0">
                <a:cs typeface="Arial" panose="020B0604020202020204" pitchFamily="34" charset="0"/>
              </a:rPr>
              <a:t>ameras took hourly images for one year post-fire</a:t>
            </a:r>
          </a:p>
          <a:p>
            <a:endParaRPr lang="en-US" sz="1200" dirty="0" smtClean="0">
              <a:cs typeface="Arial" panose="020B0604020202020204" pitchFamily="34" charset="0"/>
            </a:endParaRPr>
          </a:p>
          <a:p>
            <a:r>
              <a:rPr lang="en-US" sz="2400" dirty="0" smtClean="0">
                <a:cs typeface="Arial" panose="020B0604020202020204" pitchFamily="34" charset="0"/>
              </a:rPr>
              <a:t>Cameras allowed observation of vegetation at any desired time throughout the year</a:t>
            </a:r>
          </a:p>
          <a:p>
            <a:endParaRPr lang="en-US" sz="1200" dirty="0">
              <a:cs typeface="Arial" panose="020B0604020202020204" pitchFamily="34" charset="0"/>
            </a:endParaRPr>
          </a:p>
          <a:p>
            <a:r>
              <a:rPr lang="en-US" sz="2400" dirty="0" smtClean="0">
                <a:cs typeface="Arial" panose="020B0604020202020204" pitchFamily="34" charset="0"/>
              </a:rPr>
              <a:t>From the images, a total </a:t>
            </a:r>
            <a:r>
              <a:rPr lang="en-US" sz="2400" b="1" dirty="0" smtClean="0">
                <a:cs typeface="Arial" panose="020B0604020202020204" pitchFamily="34" charset="0"/>
              </a:rPr>
              <a:t>greenness index </a:t>
            </a:r>
            <a:r>
              <a:rPr lang="en-US" sz="2400" dirty="0" smtClean="0">
                <a:cs typeface="Arial" panose="020B0604020202020204" pitchFamily="34" charset="0"/>
              </a:rPr>
              <a:t>was calculated based on the RGB values of the pixels:</a:t>
            </a:r>
          </a:p>
        </p:txBody>
      </p:sp>
      <mc:AlternateContent xmlns:mc="http://schemas.openxmlformats.org/markup-compatibility/2006">
        <mc:Choice xmlns:a14="http://schemas.microsoft.com/office/drawing/2010/main" Requires="a14">
          <p:sp>
            <p:nvSpPr>
              <p:cNvPr id="10" name="Rectangle 9"/>
              <p:cNvSpPr/>
              <p:nvPr/>
            </p:nvSpPr>
            <p:spPr>
              <a:xfrm>
                <a:off x="3762375" y="4988549"/>
                <a:ext cx="4960017" cy="558230"/>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n-US" sz="2800" b="0" i="1" smtClean="0">
                              <a:latin typeface="Cambria Math"/>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𝑔</m:t>
                          </m:r>
                        </m:sub>
                      </m:sSub>
                      <m:r>
                        <a:rPr lang="en-US" sz="2800" b="0" i="1" smtClean="0">
                          <a:latin typeface="Cambria Math" panose="02040503050406030204" pitchFamily="18" charset="0"/>
                        </a:rPr>
                        <m:t>=2×</m:t>
                      </m:r>
                      <m:r>
                        <a:rPr lang="en-US" sz="2800" b="0" i="1" smtClean="0">
                          <a:latin typeface="Cambria Math" panose="02040503050406030204" pitchFamily="18" charset="0"/>
                        </a:rPr>
                        <m:t>𝑔𝑟𝑒𝑒𝑛</m:t>
                      </m:r>
                      <m:r>
                        <a:rPr lang="en-US" sz="2800" b="0" i="1" smtClean="0">
                          <a:latin typeface="Cambria Math" panose="02040503050406030204" pitchFamily="18" charset="0"/>
                        </a:rPr>
                        <m:t> −</m:t>
                      </m:r>
                      <m:r>
                        <a:rPr lang="en-US" sz="2800" b="0" i="1" smtClean="0">
                          <a:latin typeface="Cambria Math" panose="02040503050406030204" pitchFamily="18" charset="0"/>
                        </a:rPr>
                        <m:t>𝑟𝑒𝑑</m:t>
                      </m:r>
                      <m:r>
                        <a:rPr lang="en-US" sz="2800" b="0" i="1" smtClean="0">
                          <a:latin typeface="Cambria Math" panose="02040503050406030204" pitchFamily="18" charset="0"/>
                        </a:rPr>
                        <m:t>−</m:t>
                      </m:r>
                      <m:r>
                        <a:rPr lang="en-US" sz="2800" b="0" i="1" smtClean="0">
                          <a:latin typeface="Cambria Math" panose="02040503050406030204" pitchFamily="18" charset="0"/>
                        </a:rPr>
                        <m:t>𝑏𝑙𝑢𝑒</m:t>
                      </m:r>
                    </m:oMath>
                  </m:oMathPara>
                </a14:m>
                <a:endParaRPr lang="en-US" sz="2800" dirty="0" smtClean="0">
                  <a:latin typeface="Georgia" panose="02040502050405020303"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762375" y="4988549"/>
                <a:ext cx="4960017" cy="558230"/>
              </a:xfrm>
              <a:prstGeom prst="rect">
                <a:avLst/>
              </a:prstGeom>
              <a:blipFill rotWithShape="1">
                <a:blip r:embed="rId3"/>
                <a:stretch>
                  <a:fillRect/>
                </a:stretch>
              </a:blipFill>
            </p:spPr>
            <p:txBody>
              <a:bodyPr/>
              <a:lstStyle/>
              <a:p>
                <a:r>
                  <a:rPr lang="en-US">
                    <a:noFill/>
                  </a:rPr>
                  <a:t> </a:t>
                </a:r>
              </a:p>
            </p:txBody>
          </p:sp>
        </mc:Fallback>
      </mc:AlternateContent>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943" y="228600"/>
            <a:ext cx="3388429" cy="254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5943" y="2839347"/>
            <a:ext cx="3411538" cy="2560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230086" y="2018904"/>
            <a:ext cx="2274982"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Season (June)</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Box 17"/>
          <p:cNvSpPr txBox="1"/>
          <p:nvPr/>
        </p:nvSpPr>
        <p:spPr>
          <a:xfrm>
            <a:off x="1251725" y="4781198"/>
            <a:ext cx="2056973"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 Season (Oct)</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9" name="Straight Arrow Connector 18"/>
          <p:cNvCxnSpPr/>
          <p:nvPr/>
        </p:nvCxnSpPr>
        <p:spPr>
          <a:xfrm>
            <a:off x="1139712" y="3907449"/>
            <a:ext cx="762000" cy="304800"/>
          </a:xfrm>
          <a:prstGeom prst="straightConnector1">
            <a:avLst/>
          </a:prstGeom>
          <a:ln w="635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1055" y="3722783"/>
            <a:ext cx="970137" cy="400110"/>
          </a:xfrm>
          <a:prstGeom prst="rect">
            <a:avLst/>
          </a:prstGeom>
          <a:noFill/>
        </p:spPr>
        <p:txBody>
          <a:bodyPr wrap="none" rtlCol="0">
            <a:spAutoFit/>
          </a:bodyPr>
          <a:lstStyle/>
          <a:p>
            <a:r>
              <a:rPr lang="en-US" sz="20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Aspen</a:t>
            </a:r>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6553200" y="5526615"/>
            <a:ext cx="177805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(Richardson et al 2007</a:t>
            </a:r>
            <a:r>
              <a:rPr lang="en-US" sz="1200" dirty="0" smtClean="0">
                <a:latin typeface="Arial" panose="020B0604020202020204" pitchFamily="34" charset="0"/>
                <a:cs typeface="Arial" panose="020B0604020202020204" pitchFamily="34" charset="0"/>
              </a:rPr>
              <a:t>)</a:t>
            </a:r>
            <a:endParaRPr lang="en-US" sz="1200" dirty="0"/>
          </a:p>
        </p:txBody>
      </p:sp>
      <p:sp>
        <p:nvSpPr>
          <p:cNvPr id="3" name="TextBox 2"/>
          <p:cNvSpPr txBox="1"/>
          <p:nvPr/>
        </p:nvSpPr>
        <p:spPr>
          <a:xfrm>
            <a:off x="362051" y="5474614"/>
            <a:ext cx="2946645" cy="38100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hlinkClick r:id="rId6"/>
              </a:rPr>
              <a:t>http://youtu.be/iTe5oj8rqHA</a:t>
            </a:r>
            <a:endParaRPr lang="en-US" dirty="0">
              <a:latin typeface="Arial" panose="020B0604020202020204" pitchFamily="34" charset="0"/>
              <a:cs typeface="Arial" panose="020B0604020202020204" pitchFamily="34" charset="0"/>
            </a:endParaRPr>
          </a:p>
        </p:txBody>
      </p:sp>
      <p:grpSp>
        <p:nvGrpSpPr>
          <p:cNvPr id="13" name="Group 12"/>
          <p:cNvGrpSpPr/>
          <p:nvPr/>
        </p:nvGrpSpPr>
        <p:grpSpPr>
          <a:xfrm>
            <a:off x="0" y="5964793"/>
            <a:ext cx="9144000" cy="893207"/>
            <a:chOff x="0" y="5964793"/>
            <a:chExt cx="9144000" cy="893207"/>
          </a:xfrm>
        </p:grpSpPr>
        <p:pic>
          <p:nvPicPr>
            <p:cNvPr id="14" name="Picture 2" descr="http://criticalzone.org/images/national/banners-footers-ui/banner_jemez_catalina.jpg"/>
            <p:cNvPicPr>
              <a:picLocks noChangeAspect="1" noChangeArrowheads="1"/>
            </p:cNvPicPr>
            <p:nvPr/>
          </p:nvPicPr>
          <p:blipFill rotWithShape="1">
            <a:blip r:embed="rId7">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5237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00" y="339315"/>
            <a:ext cx="5054260" cy="5262979"/>
          </a:xfrm>
          <a:prstGeom prst="rect">
            <a:avLst/>
          </a:prstGeom>
        </p:spPr>
        <p:txBody>
          <a:bodyPr wrap="square">
            <a:spAutoFit/>
          </a:bodyPr>
          <a:lstStyle/>
          <a:p>
            <a:pPr marL="571500" indent="-571500">
              <a:buFont typeface="Wingdings" panose="05000000000000000000" pitchFamily="2" charset="2"/>
              <a:buChar char="q"/>
            </a:pPr>
            <a:r>
              <a:rPr lang="en-US" sz="2400" dirty="0" smtClean="0">
                <a:cs typeface="Arial" panose="020B0604020202020204" pitchFamily="34" charset="0"/>
              </a:rPr>
              <a:t>Within the same watershed as the </a:t>
            </a:r>
            <a:r>
              <a:rPr lang="en-US" sz="2400" dirty="0" err="1" smtClean="0">
                <a:cs typeface="Arial" panose="020B0604020202020204" pitchFamily="34" charset="0"/>
              </a:rPr>
              <a:t>phenocams</a:t>
            </a:r>
            <a:r>
              <a:rPr lang="en-US" sz="2400" dirty="0" smtClean="0">
                <a:cs typeface="Arial" panose="020B0604020202020204" pitchFamily="34" charset="0"/>
              </a:rPr>
              <a:t>, Caitli</a:t>
            </a:r>
            <a:r>
              <a:rPr lang="en-US" sz="2400" dirty="0" smtClean="0">
                <a:cs typeface="Arial" panose="020B0604020202020204" pitchFamily="34" charset="0"/>
              </a:rPr>
              <a:t>n Orem and Jon Pelletier performed four post-fire t</a:t>
            </a:r>
            <a:r>
              <a:rPr lang="en-US" sz="2400" dirty="0" smtClean="0">
                <a:cs typeface="Arial" panose="020B0604020202020204" pitchFamily="34" charset="0"/>
              </a:rPr>
              <a:t>errestrial </a:t>
            </a:r>
            <a:r>
              <a:rPr lang="en-US" sz="2400" dirty="0" err="1" smtClean="0">
                <a:cs typeface="Arial" panose="020B0604020202020204" pitchFamily="34" charset="0"/>
              </a:rPr>
              <a:t>LiDAR</a:t>
            </a:r>
            <a:r>
              <a:rPr lang="en-US" sz="2400" dirty="0" smtClean="0">
                <a:cs typeface="Arial" panose="020B0604020202020204" pitchFamily="34" charset="0"/>
              </a:rPr>
              <a:t> </a:t>
            </a:r>
            <a:r>
              <a:rPr lang="en-US" sz="2400" dirty="0" smtClean="0">
                <a:cs typeface="Arial" panose="020B0604020202020204" pitchFamily="34" charset="0"/>
              </a:rPr>
              <a:t>Scans</a:t>
            </a:r>
          </a:p>
          <a:p>
            <a:pPr marL="571500" indent="-571500">
              <a:buFont typeface="Wingdings" panose="05000000000000000000" pitchFamily="2" charset="2"/>
              <a:buChar char="q"/>
            </a:pPr>
            <a:r>
              <a:rPr lang="en-US" sz="2400" dirty="0" err="1" smtClean="0">
                <a:cs typeface="Arial" panose="020B0604020202020204" pitchFamily="34" charset="0"/>
              </a:rPr>
              <a:t>LiDAR</a:t>
            </a:r>
            <a:r>
              <a:rPr lang="en-US" sz="2400" dirty="0" smtClean="0">
                <a:cs typeface="Arial" panose="020B0604020202020204" pitchFamily="34" charset="0"/>
              </a:rPr>
              <a:t>: Sweep a laser over an area to get a 2D mesh of distances[ combining multiple scans gives a 3D point cloud</a:t>
            </a:r>
          </a:p>
          <a:p>
            <a:pPr marL="571500" indent="-571500">
              <a:buFont typeface="Wingdings" panose="05000000000000000000" pitchFamily="2" charset="2"/>
              <a:buChar char="q"/>
            </a:pPr>
            <a:r>
              <a:rPr lang="en-US" sz="2400" dirty="0" smtClean="0">
                <a:cs typeface="Arial" panose="020B0604020202020204" pitchFamily="34" charset="0"/>
              </a:rPr>
              <a:t>Point clouds were visualized and analyzed using </a:t>
            </a:r>
            <a:r>
              <a:rPr lang="en-US" sz="2400" dirty="0" err="1" smtClean="0">
                <a:cs typeface="Arial" panose="020B0604020202020204" pitchFamily="34" charset="0"/>
              </a:rPr>
              <a:t>CloudCompare</a:t>
            </a:r>
            <a:r>
              <a:rPr lang="en-US" sz="2400" dirty="0" smtClean="0">
                <a:cs typeface="Arial" panose="020B0604020202020204" pitchFamily="34" charset="0"/>
              </a:rPr>
              <a:t> software</a:t>
            </a:r>
          </a:p>
          <a:p>
            <a:pPr marL="571500" indent="-571500">
              <a:buFont typeface="Wingdings" panose="05000000000000000000" pitchFamily="2" charset="2"/>
              <a:buChar char="q"/>
            </a:pPr>
            <a:r>
              <a:rPr lang="en-US" sz="2400" dirty="0" smtClean="0">
                <a:cs typeface="Arial" panose="020B0604020202020204" pitchFamily="34" charset="0"/>
              </a:rPr>
              <a:t>Compare scans done at </a:t>
            </a:r>
            <a:r>
              <a:rPr lang="en-US" sz="2400" dirty="0" smtClean="0">
                <a:cs typeface="Arial" panose="020B0604020202020204" pitchFamily="34" charset="0"/>
              </a:rPr>
              <a:t>different </a:t>
            </a:r>
            <a:r>
              <a:rPr lang="en-US" sz="2400" dirty="0" smtClean="0">
                <a:cs typeface="Arial" panose="020B0604020202020204" pitchFamily="34" charset="0"/>
              </a:rPr>
              <a:t>times to visualize changes </a:t>
            </a:r>
            <a:r>
              <a:rPr lang="en-US" sz="2400" dirty="0" smtClean="0">
                <a:cs typeface="Arial" panose="020B0604020202020204" pitchFamily="34" charset="0"/>
              </a:rPr>
              <a:t>in the landscape</a:t>
            </a:r>
          </a:p>
        </p:txBody>
      </p:sp>
      <p:sp>
        <p:nvSpPr>
          <p:cNvPr id="2" name="TextBox 1"/>
          <p:cNvSpPr txBox="1"/>
          <p:nvPr/>
        </p:nvSpPr>
        <p:spPr>
          <a:xfrm>
            <a:off x="1745241" y="6288687"/>
            <a:ext cx="2985187" cy="461665"/>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Data collected </a:t>
            </a:r>
            <a:r>
              <a:rPr lang="en-US" sz="1200" dirty="0">
                <a:latin typeface="Arial" panose="020B0604020202020204" pitchFamily="34" charset="0"/>
                <a:cs typeface="Arial" panose="020B0604020202020204" pitchFamily="34" charset="0"/>
              </a:rPr>
              <a:t>by Caitlin Orem, Jon Pelletier (UA Geology</a:t>
            </a:r>
            <a:r>
              <a:rPr lang="en-US" sz="1200" dirty="0" smtClean="0">
                <a:latin typeface="Arial" panose="020B0604020202020204" pitchFamily="34" charset="0"/>
                <a:cs typeface="Arial" panose="020B0604020202020204" pitchFamily="34" charset="0"/>
              </a:rPr>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5" y="390239"/>
            <a:ext cx="1438476" cy="20481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405" y="390239"/>
            <a:ext cx="1438476" cy="204816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28" t="-1244"/>
          <a:stretch/>
        </p:blipFill>
        <p:spPr>
          <a:xfrm>
            <a:off x="457200" y="2438400"/>
            <a:ext cx="2962681" cy="3163894"/>
          </a:xfrm>
          <a:prstGeom prst="rect">
            <a:avLst/>
          </a:prstGeom>
        </p:spPr>
      </p:pic>
      <p:sp>
        <p:nvSpPr>
          <p:cNvPr id="11" name="TextBox 10"/>
          <p:cNvSpPr txBox="1"/>
          <p:nvPr/>
        </p:nvSpPr>
        <p:spPr>
          <a:xfrm>
            <a:off x="614002" y="2537743"/>
            <a:ext cx="1593636" cy="923330"/>
          </a:xfrm>
          <a:prstGeom prst="rect">
            <a:avLst/>
          </a:prstGeom>
          <a:noFill/>
        </p:spPr>
        <p:txBody>
          <a:bodyPr wrap="square" rtlCol="0">
            <a:spAutoFit/>
          </a:bodyPr>
          <a:lstStyle/>
          <a:p>
            <a:r>
              <a:rPr lang="en-US" dirty="0" smtClean="0">
                <a:solidFill>
                  <a:schemeClr val="bg1"/>
                </a:solidFill>
              </a:rPr>
              <a:t>An </a:t>
            </a:r>
            <a:r>
              <a:rPr lang="en-US" dirty="0" smtClean="0">
                <a:solidFill>
                  <a:schemeClr val="bg1"/>
                </a:solidFill>
              </a:rPr>
              <a:t>aspen seedling in the point cloud</a:t>
            </a:r>
            <a:endParaRPr lang="en-US" dirty="0">
              <a:solidFill>
                <a:schemeClr val="bg1"/>
              </a:solidFill>
            </a:endParaRPr>
          </a:p>
        </p:txBody>
      </p:sp>
      <p:grpSp>
        <p:nvGrpSpPr>
          <p:cNvPr id="12" name="Group 11"/>
          <p:cNvGrpSpPr/>
          <p:nvPr/>
        </p:nvGrpSpPr>
        <p:grpSpPr>
          <a:xfrm>
            <a:off x="0" y="5964793"/>
            <a:ext cx="9144000" cy="893207"/>
            <a:chOff x="0" y="5964793"/>
            <a:chExt cx="9144000" cy="893207"/>
          </a:xfrm>
        </p:grpSpPr>
        <p:pic>
          <p:nvPicPr>
            <p:cNvPr id="13" name="Picture 2" descr="http://criticalzone.org/images/national/banners-footers-ui/banner_jemez_catalina.jpg"/>
            <p:cNvPicPr>
              <a:picLocks noChangeAspect="1" noChangeArrowheads="1"/>
            </p:cNvPicPr>
            <p:nvPr/>
          </p:nvPicPr>
          <p:blipFill rotWithShape="1">
            <a:blip r:embed="rId6">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20502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110" y="304800"/>
            <a:ext cx="8878890" cy="3863555"/>
            <a:chOff x="265110" y="1219200"/>
            <a:chExt cx="8878890" cy="386355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219200"/>
              <a:ext cx="8878887" cy="3863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65110" y="4452551"/>
              <a:ext cx="85411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336114" y="3962400"/>
            <a:ext cx="8399129" cy="1569660"/>
          </a:xfrm>
          <a:prstGeom prst="rect">
            <a:avLst/>
          </a:prstGeom>
        </p:spPr>
        <p:txBody>
          <a:bodyPr wrap="square">
            <a:spAutoFit/>
          </a:bodyPr>
          <a:lstStyle/>
          <a:p>
            <a:pPr marL="285750" indent="-285750">
              <a:buFont typeface="Wingdings" panose="05000000000000000000" pitchFamily="2" charset="2"/>
              <a:buChar char="q"/>
            </a:pPr>
            <a:r>
              <a:rPr lang="en-US" sz="2400" dirty="0" smtClean="0">
                <a:cs typeface="Arial" panose="020B0604020202020204" pitchFamily="34" charset="0"/>
              </a:rPr>
              <a:t> </a:t>
            </a:r>
            <a:r>
              <a:rPr lang="en-US" sz="2400" dirty="0">
                <a:cs typeface="Arial" panose="020B0604020202020204" pitchFamily="34" charset="0"/>
              </a:rPr>
              <a:t>T</a:t>
            </a:r>
            <a:r>
              <a:rPr lang="en-US" sz="2400" dirty="0" smtClean="0">
                <a:cs typeface="Arial" panose="020B0604020202020204" pitchFamily="34" charset="0"/>
              </a:rPr>
              <a:t>he cameras show that vegetation understory growth was not uniform</a:t>
            </a:r>
            <a:r>
              <a:rPr lang="en-US" sz="2400" dirty="0">
                <a:cs typeface="Arial" panose="020B0604020202020204" pitchFamily="34" charset="0"/>
              </a:rPr>
              <a:t> </a:t>
            </a:r>
            <a:r>
              <a:rPr lang="en-US" sz="2400" dirty="0" smtClean="0">
                <a:cs typeface="Arial" panose="020B0604020202020204" pitchFamily="34" charset="0"/>
              </a:rPr>
              <a:t>across the watershed.</a:t>
            </a:r>
          </a:p>
          <a:p>
            <a:pPr marL="285750" indent="-285750">
              <a:buFont typeface="Wingdings" panose="05000000000000000000" pitchFamily="2" charset="2"/>
              <a:buChar char="q"/>
            </a:pPr>
            <a:r>
              <a:rPr lang="en-US" sz="2400" dirty="0" smtClean="0">
                <a:cs typeface="Arial" panose="020B0604020202020204" pitchFamily="34" charset="0"/>
              </a:rPr>
              <a:t>Aspens were seen in all sites except the two higher-elevation east-facing ones.  </a:t>
            </a:r>
          </a:p>
        </p:txBody>
      </p:sp>
      <p:grpSp>
        <p:nvGrpSpPr>
          <p:cNvPr id="8" name="Group 7"/>
          <p:cNvGrpSpPr/>
          <p:nvPr/>
        </p:nvGrpSpPr>
        <p:grpSpPr>
          <a:xfrm>
            <a:off x="0" y="5964793"/>
            <a:ext cx="9144000" cy="893207"/>
            <a:chOff x="0" y="5964793"/>
            <a:chExt cx="9144000" cy="893207"/>
          </a:xfrm>
        </p:grpSpPr>
        <p:pic>
          <p:nvPicPr>
            <p:cNvPr id="10" name="Picture 2" descr="http://criticalzone.org/images/national/banners-footers-ui/banner_jemez_catalina.jpg"/>
            <p:cNvPicPr>
              <a:picLocks noChangeAspect="1" noChangeArrowheads="1"/>
            </p:cNvPicPr>
            <p:nvPr/>
          </p:nvPicPr>
          <p:blipFill rotWithShape="1">
            <a:blip r:embed="rId4">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1947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5964793"/>
            <a:ext cx="9144000" cy="893207"/>
            <a:chOff x="0" y="5964793"/>
            <a:chExt cx="9144000" cy="893207"/>
          </a:xfrm>
        </p:grpSpPr>
        <p:pic>
          <p:nvPicPr>
            <p:cNvPr id="37" name="Picture 2" descr="http://criticalzone.org/images/national/banners-footers-ui/banner_jemez_catalina.jpg"/>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b="14750"/>
            <a:stretch/>
          </p:blipFill>
          <p:spPr bwMode="auto">
            <a:xfrm>
              <a:off x="0" y="5964793"/>
              <a:ext cx="9144000" cy="89320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179637" y="6119336"/>
              <a:ext cx="6931706" cy="738664"/>
            </a:xfrm>
            <a:prstGeom prst="rect">
              <a:avLst/>
            </a:prstGeom>
            <a:noFill/>
          </p:spPr>
          <p:txBody>
            <a:bodyPr wrap="none" rtlCol="0">
              <a:spAutoFit/>
            </a:bodyPr>
            <a:lstStyle/>
            <a:p>
              <a:r>
                <a:rPr lang="en-US" sz="2400" dirty="0" smtClean="0">
                  <a:latin typeface="Aharoni" panose="02010803020104030203" pitchFamily="2" charset="-79"/>
                  <a:cs typeface="Aharoni" panose="02010803020104030203" pitchFamily="2" charset="-79"/>
                </a:rPr>
                <a:t>Santa Catalina Mountains &amp; Jemez River Basin</a:t>
              </a:r>
            </a:p>
            <a:p>
              <a:r>
                <a:rPr lang="en-US" i="1" dirty="0" smtClean="0">
                  <a:latin typeface="Aharoni" panose="02010803020104030203" pitchFamily="2" charset="-79"/>
                  <a:cs typeface="Aharoni" panose="02010803020104030203" pitchFamily="2" charset="-79"/>
                </a:rPr>
                <a:t>Critical Zone Observatory</a:t>
              </a:r>
              <a:endParaRPr lang="en-US" i="1" dirty="0">
                <a:latin typeface="Aharoni" panose="02010803020104030203" pitchFamily="2" charset="-79"/>
                <a:cs typeface="Aharoni" panose="02010803020104030203" pitchFamily="2" charset="-79"/>
              </a:endParaRPr>
            </a:p>
          </p:txBody>
        </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188735"/>
            <a:ext cx="3243262" cy="271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099" y="189214"/>
            <a:ext cx="3237790" cy="271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3063628"/>
            <a:ext cx="3231276" cy="271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399" y="3050928"/>
            <a:ext cx="3231276" cy="271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9599" y="22145"/>
            <a:ext cx="2629246"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High Elevation</a:t>
            </a:r>
            <a:endParaRPr lang="en-US" sz="1400" b="1" dirty="0">
              <a:latin typeface="Arial" panose="020B0604020202020204" pitchFamily="34" charset="0"/>
              <a:cs typeface="Arial" panose="020B0604020202020204" pitchFamily="34" charset="0"/>
            </a:endParaRPr>
          </a:p>
        </p:txBody>
      </p:sp>
      <p:sp>
        <p:nvSpPr>
          <p:cNvPr id="14" name="TextBox 13"/>
          <p:cNvSpPr txBox="1"/>
          <p:nvPr/>
        </p:nvSpPr>
        <p:spPr>
          <a:xfrm>
            <a:off x="4038599" y="22146"/>
            <a:ext cx="2675669"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High Elevation</a:t>
            </a:r>
            <a:endParaRPr lang="en-US" sz="1400" b="1" dirty="0">
              <a:latin typeface="Arial" panose="020B0604020202020204" pitchFamily="34" charset="0"/>
              <a:cs typeface="Arial" panose="020B0604020202020204" pitchFamily="34" charset="0"/>
            </a:endParaRPr>
          </a:p>
        </p:txBody>
      </p:sp>
      <p:sp>
        <p:nvSpPr>
          <p:cNvPr id="15" name="TextBox 14"/>
          <p:cNvSpPr txBox="1"/>
          <p:nvPr/>
        </p:nvSpPr>
        <p:spPr>
          <a:xfrm>
            <a:off x="634999" y="2897039"/>
            <a:ext cx="2589170"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East Facing – Low Elevation</a:t>
            </a:r>
            <a:endParaRPr lang="en-US" sz="1400" b="1" dirty="0">
              <a:latin typeface="Arial" panose="020B0604020202020204" pitchFamily="34" charset="0"/>
              <a:cs typeface="Arial" panose="020B0604020202020204" pitchFamily="34" charset="0"/>
            </a:endParaRPr>
          </a:p>
        </p:txBody>
      </p:sp>
      <p:sp>
        <p:nvSpPr>
          <p:cNvPr id="16" name="TextBox 15"/>
          <p:cNvSpPr txBox="1"/>
          <p:nvPr/>
        </p:nvSpPr>
        <p:spPr>
          <a:xfrm>
            <a:off x="4008822" y="2897039"/>
            <a:ext cx="2635593"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West Facing – Low Elevation</a:t>
            </a:r>
            <a:endParaRPr lang="en-US" sz="1400" b="1" dirty="0">
              <a:latin typeface="Arial" panose="020B0604020202020204" pitchFamily="34" charset="0"/>
              <a:cs typeface="Arial" panose="020B0604020202020204" pitchFamily="34" charset="0"/>
            </a:endParaRPr>
          </a:p>
        </p:txBody>
      </p:sp>
      <p:sp>
        <p:nvSpPr>
          <p:cNvPr id="17" name="TextBox 16"/>
          <p:cNvSpPr txBox="1"/>
          <p:nvPr/>
        </p:nvSpPr>
        <p:spPr>
          <a:xfrm>
            <a:off x="1345538" y="5741472"/>
            <a:ext cx="1157368"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Day of Year</a:t>
            </a:r>
            <a:endParaRPr lang="en-US" sz="1400" b="1" dirty="0">
              <a:latin typeface="Arial" panose="020B0604020202020204" pitchFamily="34" charset="0"/>
              <a:cs typeface="Arial" panose="020B0604020202020204" pitchFamily="34" charset="0"/>
            </a:endParaRPr>
          </a:p>
        </p:txBody>
      </p:sp>
      <p:sp>
        <p:nvSpPr>
          <p:cNvPr id="19" name="TextBox 18"/>
          <p:cNvSpPr txBox="1"/>
          <p:nvPr/>
        </p:nvSpPr>
        <p:spPr>
          <a:xfrm>
            <a:off x="4634310" y="5749364"/>
            <a:ext cx="1157368" cy="307777"/>
          </a:xfrm>
          <a:prstGeom prst="rect">
            <a:avLst/>
          </a:prstGeom>
          <a:solidFill>
            <a:schemeClr val="bg1"/>
          </a:solidFill>
        </p:spPr>
        <p:txBody>
          <a:bodyPr wrap="none" rtlCol="0">
            <a:spAutoFit/>
          </a:bodyPr>
          <a:lstStyle/>
          <a:p>
            <a:r>
              <a:rPr lang="en-US" sz="1400" b="1" dirty="0" smtClean="0">
                <a:latin typeface="Arial" panose="020B0604020202020204" pitchFamily="34" charset="0"/>
                <a:cs typeface="Arial" panose="020B0604020202020204" pitchFamily="34" charset="0"/>
              </a:rPr>
              <a:t>Day of Year</a:t>
            </a:r>
            <a:endParaRPr lang="en-US" sz="1400" b="1" dirty="0">
              <a:latin typeface="Arial" panose="020B0604020202020204" pitchFamily="34" charset="0"/>
              <a:cs typeface="Arial" panose="020B0604020202020204" pitchFamily="34" charset="0"/>
            </a:endParaRPr>
          </a:p>
        </p:txBody>
      </p:sp>
      <p:sp>
        <p:nvSpPr>
          <p:cNvPr id="20" name="TextBox 19"/>
          <p:cNvSpPr txBox="1"/>
          <p:nvPr/>
        </p:nvSpPr>
        <p:spPr>
          <a:xfrm>
            <a:off x="455877" y="606143"/>
            <a:ext cx="1059906" cy="307777"/>
          </a:xfrm>
          <a:prstGeom prst="rect">
            <a:avLst/>
          </a:prstGeom>
          <a:noFill/>
        </p:spPr>
        <p:txBody>
          <a:bodyPr wrap="none" rtlCol="0">
            <a:spAutoFit/>
          </a:bodyPr>
          <a:lstStyle/>
          <a:p>
            <a:r>
              <a:rPr lang="en-US" sz="1400" i="1" dirty="0" smtClean="0">
                <a:latin typeface="Arial" panose="020B0604020202020204" pitchFamily="34" charset="0"/>
                <a:cs typeface="Arial" panose="020B0604020202020204" pitchFamily="34" charset="0"/>
              </a:rPr>
              <a:t>Greenness</a:t>
            </a:r>
            <a:endParaRPr lang="en-US" sz="1400" i="1" dirty="0">
              <a:latin typeface="Arial" panose="020B0604020202020204" pitchFamily="34" charset="0"/>
              <a:cs typeface="Arial" panose="020B0604020202020204" pitchFamily="34" charset="0"/>
            </a:endParaRPr>
          </a:p>
        </p:txBody>
      </p:sp>
      <p:sp>
        <p:nvSpPr>
          <p:cNvPr id="21" name="TextBox 20"/>
          <p:cNvSpPr txBox="1"/>
          <p:nvPr/>
        </p:nvSpPr>
        <p:spPr>
          <a:xfrm>
            <a:off x="455877" y="1233453"/>
            <a:ext cx="1220206" cy="307777"/>
          </a:xfrm>
          <a:prstGeom prst="rect">
            <a:avLst/>
          </a:prstGeom>
          <a:noFill/>
        </p:spPr>
        <p:txBody>
          <a:bodyPr wrap="none" rtlCol="0">
            <a:spAutoFit/>
          </a:bodyPr>
          <a:lstStyle/>
          <a:p>
            <a:r>
              <a:rPr lang="en-US" sz="1400" i="1" dirty="0" smtClean="0">
                <a:latin typeface="Arial" panose="020B0604020202020204" pitchFamily="34" charset="0"/>
                <a:cs typeface="Arial" panose="020B0604020202020204" pitchFamily="34" charset="0"/>
              </a:rPr>
              <a:t>Soil Moisture</a:t>
            </a:r>
            <a:endParaRPr lang="en-US" sz="1400" i="1" dirty="0">
              <a:latin typeface="Arial" panose="020B0604020202020204" pitchFamily="34" charset="0"/>
              <a:cs typeface="Arial" panose="020B0604020202020204" pitchFamily="34" charset="0"/>
            </a:endParaRPr>
          </a:p>
        </p:txBody>
      </p:sp>
      <p:sp>
        <p:nvSpPr>
          <p:cNvPr id="22" name="TextBox 21"/>
          <p:cNvSpPr txBox="1"/>
          <p:nvPr/>
        </p:nvSpPr>
        <p:spPr>
          <a:xfrm>
            <a:off x="455877" y="1872780"/>
            <a:ext cx="1540358" cy="307777"/>
          </a:xfrm>
          <a:prstGeom prst="rect">
            <a:avLst/>
          </a:prstGeom>
          <a:noFill/>
        </p:spPr>
        <p:txBody>
          <a:bodyPr wrap="none" rtlCol="0">
            <a:spAutoFit/>
          </a:bodyPr>
          <a:lstStyle/>
          <a:p>
            <a:r>
              <a:rPr lang="en-US" sz="1400" i="1" dirty="0" smtClean="0">
                <a:latin typeface="Arial" panose="020B0604020202020204" pitchFamily="34" charset="0"/>
                <a:cs typeface="Arial" panose="020B0604020202020204" pitchFamily="34" charset="0"/>
              </a:rPr>
              <a:t>Soil Temperature</a:t>
            </a:r>
            <a:endParaRPr lang="en-US" sz="1400" i="1" dirty="0">
              <a:latin typeface="Arial" panose="020B0604020202020204" pitchFamily="34" charset="0"/>
              <a:cs typeface="Arial" panose="020B0604020202020204" pitchFamily="34" charset="0"/>
            </a:endParaRPr>
          </a:p>
        </p:txBody>
      </p:sp>
      <p:sp>
        <p:nvSpPr>
          <p:cNvPr id="23" name="TextBox 22"/>
          <p:cNvSpPr txBox="1"/>
          <p:nvPr/>
        </p:nvSpPr>
        <p:spPr>
          <a:xfrm>
            <a:off x="455877" y="2482380"/>
            <a:ext cx="1170513" cy="307777"/>
          </a:xfrm>
          <a:prstGeom prst="rect">
            <a:avLst/>
          </a:prstGeom>
          <a:noFill/>
        </p:spPr>
        <p:txBody>
          <a:bodyPr wrap="none" rtlCol="0">
            <a:spAutoFit/>
          </a:bodyPr>
          <a:lstStyle/>
          <a:p>
            <a:r>
              <a:rPr lang="en-US" sz="1400" i="1" dirty="0" smtClean="0">
                <a:latin typeface="Arial" panose="020B0604020202020204" pitchFamily="34" charset="0"/>
                <a:cs typeface="Arial" panose="020B0604020202020204" pitchFamily="34" charset="0"/>
              </a:rPr>
              <a:t>Precipitation</a:t>
            </a:r>
            <a:endParaRPr lang="en-US" sz="1400" i="1" dirty="0">
              <a:latin typeface="Arial" panose="020B0604020202020204" pitchFamily="34" charset="0"/>
              <a:cs typeface="Arial" panose="020B0604020202020204" pitchFamily="34" charset="0"/>
            </a:endParaRPr>
          </a:p>
        </p:txBody>
      </p:sp>
      <p:cxnSp>
        <p:nvCxnSpPr>
          <p:cNvPr id="24" name="Straight Arrow Connector 23"/>
          <p:cNvCxnSpPr/>
          <p:nvPr/>
        </p:nvCxnSpPr>
        <p:spPr>
          <a:xfrm flipH="1">
            <a:off x="1469096" y="682367"/>
            <a:ext cx="460488" cy="4205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367875" y="3549180"/>
            <a:ext cx="460488" cy="4205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634310" y="682367"/>
            <a:ext cx="460488" cy="4205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633874" y="3523780"/>
            <a:ext cx="460488" cy="4205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46799" y="2072176"/>
            <a:ext cx="460488" cy="4205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907099" y="2508154"/>
            <a:ext cx="2133600" cy="1200329"/>
          </a:xfrm>
          <a:prstGeom prst="rect">
            <a:avLst/>
          </a:prstGeom>
        </p:spPr>
        <p:txBody>
          <a:bodyPr wrap="square">
            <a:spAutoFit/>
          </a:bodyPr>
          <a:lstStyle/>
          <a:p>
            <a:r>
              <a:rPr lang="en-US" sz="2400" dirty="0" smtClean="0">
                <a:cs typeface="Arial" panose="020B0604020202020204" pitchFamily="34" charset="0"/>
              </a:rPr>
              <a:t>All sites got moisture from snowmelt</a:t>
            </a:r>
          </a:p>
        </p:txBody>
      </p:sp>
      <p:cxnSp>
        <p:nvCxnSpPr>
          <p:cNvPr id="31" name="Straight Arrow Connector 30"/>
          <p:cNvCxnSpPr/>
          <p:nvPr/>
        </p:nvCxnSpPr>
        <p:spPr>
          <a:xfrm flipH="1">
            <a:off x="2101207" y="3549180"/>
            <a:ext cx="460488" cy="42056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61434" y="3594362"/>
            <a:ext cx="460488" cy="42056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101039" y="3718974"/>
            <a:ext cx="460488" cy="42056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939643" y="4179704"/>
            <a:ext cx="2133600" cy="1569660"/>
          </a:xfrm>
          <a:prstGeom prst="rect">
            <a:avLst/>
          </a:prstGeom>
        </p:spPr>
        <p:txBody>
          <a:bodyPr wrap="square">
            <a:spAutoFit/>
          </a:bodyPr>
          <a:lstStyle/>
          <a:p>
            <a:r>
              <a:rPr lang="en-US" sz="2400" dirty="0" smtClean="0">
                <a:cs typeface="Arial" panose="020B0604020202020204" pitchFamily="34" charset="0"/>
              </a:rPr>
              <a:t>Only lower sites got moisture from monsoon</a:t>
            </a:r>
          </a:p>
        </p:txBody>
      </p:sp>
      <p:sp>
        <p:nvSpPr>
          <p:cNvPr id="35" name="Rectangle 34"/>
          <p:cNvSpPr/>
          <p:nvPr/>
        </p:nvSpPr>
        <p:spPr>
          <a:xfrm>
            <a:off x="6939643" y="188735"/>
            <a:ext cx="2133600" cy="1569660"/>
          </a:xfrm>
          <a:prstGeom prst="rect">
            <a:avLst/>
          </a:prstGeom>
        </p:spPr>
        <p:txBody>
          <a:bodyPr wrap="square">
            <a:spAutoFit/>
          </a:bodyPr>
          <a:lstStyle/>
          <a:p>
            <a:r>
              <a:rPr lang="en-US" sz="2400" dirty="0" smtClean="0">
                <a:cs typeface="Arial" panose="020B0604020202020204" pitchFamily="34" charset="0"/>
              </a:rPr>
              <a:t>Greenness appears to peak earlier at lower sites</a:t>
            </a:r>
          </a:p>
        </p:txBody>
      </p:sp>
    </p:spTree>
    <p:extLst>
      <p:ext uri="{BB962C8B-B14F-4D97-AF65-F5344CB8AC3E}">
        <p14:creationId xmlns:p14="http://schemas.microsoft.com/office/powerpoint/2010/main" val="16448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P spid="30" grpId="0"/>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1990</Words>
  <Application>Microsoft Office PowerPoint</Application>
  <PresentationFormat>On-screen Show (4:3)</PresentationFormat>
  <Paragraphs>309</Paragraphs>
  <Slides>37</Slides>
  <Notes>11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EFH</vt:lpstr>
      <vt:lpstr>EFM</vt:lpstr>
      <vt:lpstr>EFL</vt:lpstr>
      <vt:lpstr>WFH</vt:lpstr>
      <vt:lpstr>WFM</vt:lpstr>
      <vt:lpstr>WFL</vt:lpstr>
      <vt:lpstr>PowerPoint Presentation</vt:lpstr>
      <vt:lpstr>PowerPoint Presentation</vt:lpstr>
      <vt:lpstr>PowerPoint Presentation</vt:lpstr>
      <vt:lpstr>PowerPoint Presentation</vt:lpstr>
      <vt:lpstr>WFM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dc:creator>
  <cp:lastModifiedBy>shirley</cp:lastModifiedBy>
  <cp:revision>26</cp:revision>
  <dcterms:created xsi:type="dcterms:W3CDTF">2014-11-05T05:00:42Z</dcterms:created>
  <dcterms:modified xsi:type="dcterms:W3CDTF">2014-11-05T19:14:57Z</dcterms:modified>
</cp:coreProperties>
</file>