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30" r:id="rId12"/>
    <p:sldId id="331" r:id="rId13"/>
    <p:sldId id="33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3"/>
  </p:normalViewPr>
  <p:slideViewPr>
    <p:cSldViewPr snapToGrid="0" snapToObjects="1">
      <p:cViewPr varScale="1">
        <p:scale>
          <a:sx n="82" d="100"/>
          <a:sy n="82" d="100"/>
        </p:scale>
        <p:origin x="1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d55@cornell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partyshop.co.nz/zen/images/helium%2520balloons.jpg" TargetMode="Externa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partyshop.co.nz/zen/images/helium%2520balloons.jpg" TargetMode="Externa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a.gov/tools/faqs/faq.php?id=23&amp;t=1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Fire-and-brimstone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ornl.gov/site/gallery/detail.cfm?id=445&amp;topic=&amp;citation=&amp;general=carbon&amp;restsection=BERPubli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rl.noaa.gov/gmd/education/carbon_toolkit/" TargetMode="External"/><Relationship Id="rId2" Type="http://schemas.openxmlformats.org/officeDocument/2006/relationships/hyperlink" Target="https://www.sciencelearn.org.nz/image_maps/3-carbon-cycle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droppedImage.png" descr="dropped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87"/>
          <a:stretch>
            <a:fillRect/>
          </a:stretch>
        </p:blipFill>
        <p:spPr>
          <a:xfrm>
            <a:off x="1137244" y="1248491"/>
            <a:ext cx="3937691" cy="6504935"/>
          </a:xfrm>
          <a:prstGeom prst="rect">
            <a:avLst/>
          </a:prstGeom>
        </p:spPr>
      </p:pic>
      <p:sp>
        <p:nvSpPr>
          <p:cNvPr id="138" name="Where Does  Gasoline Go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Where Does </a:t>
            </a:r>
          </a:p>
          <a:p>
            <a:r>
              <a:t>Gasoline Go?</a:t>
            </a:r>
          </a:p>
        </p:txBody>
      </p:sp>
      <p:sp>
        <p:nvSpPr>
          <p:cNvPr id="139" name="Don Haas, Ph.D.…"/>
          <p:cNvSpPr txBox="1">
            <a:spLocks noGrp="1"/>
          </p:cNvSpPr>
          <p:nvPr>
            <p:ph type="body" sz="half" idx="1"/>
          </p:nvPr>
        </p:nvSpPr>
        <p:spPr>
          <a:xfrm>
            <a:off x="6900333" y="2650066"/>
            <a:ext cx="5702301" cy="57150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/>
            </a:pPr>
            <a:r>
              <a:t>Don Haas, Ph.D.</a:t>
            </a:r>
          </a:p>
          <a:p>
            <a:pPr marL="0" indent="0">
              <a:buSzTx/>
              <a:buNone/>
              <a:defRPr sz="3600"/>
            </a:pPr>
            <a:r>
              <a:t>The Paleontological Research Institution &amp; its Museum of the Earth</a:t>
            </a:r>
          </a:p>
        </p:txBody>
      </p:sp>
      <p:sp>
        <p:nvSpPr>
          <p:cNvPr id="140" name="dad55@cornell.edu"/>
          <p:cNvSpPr txBox="1"/>
          <p:nvPr/>
        </p:nvSpPr>
        <p:spPr>
          <a:xfrm>
            <a:off x="7069666" y="6866466"/>
            <a:ext cx="467503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>
              <a:spcBef>
                <a:spcPts val="3800"/>
              </a:spcBef>
              <a:defRPr sz="3600"/>
            </a:pPr>
            <a:r>
              <a:rPr u="sng">
                <a:hlinkClick r:id="rId3"/>
              </a:rPr>
              <a:t>dad55@cornell.edu</a:t>
            </a:r>
          </a:p>
        </p:txBody>
      </p:sp>
      <p:pic>
        <p:nvPicPr>
          <p:cNvPr id="141" name="PRI-LOGO.png" descr="PRI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205" y="8115680"/>
            <a:ext cx="3541595" cy="1439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czo-tree-color-nsf.png" descr="czo-tree-color-nsf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159" y="8036385"/>
            <a:ext cx="7262458" cy="15981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droppedImage.png" descr="dropped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87"/>
          <a:stretch>
            <a:fillRect/>
          </a:stretch>
        </p:blipFill>
        <p:spPr>
          <a:xfrm>
            <a:off x="7416800" y="2540000"/>
            <a:ext cx="4102100" cy="6776536"/>
          </a:xfrm>
          <a:prstGeom prst="rect">
            <a:avLst/>
          </a:prstGeom>
        </p:spPr>
      </p:pic>
      <p:sp>
        <p:nvSpPr>
          <p:cNvPr id="185" name="And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And?</a:t>
            </a:r>
          </a:p>
        </p:txBody>
      </p:sp>
      <p:sp>
        <p:nvSpPr>
          <p:cNvPr id="186" name="What do you get when you burn C8H18?…"/>
          <p:cNvSpPr txBox="1">
            <a:spLocks noGrp="1"/>
          </p:cNvSpPr>
          <p:nvPr>
            <p:ph type="body" sz="half" idx="1"/>
          </p:nvPr>
        </p:nvSpPr>
        <p:spPr>
          <a:xfrm>
            <a:off x="1104900" y="2768600"/>
            <a:ext cx="5372100" cy="5715000"/>
          </a:xfrm>
          <a:prstGeom prst="rect">
            <a:avLst/>
          </a:prstGeom>
        </p:spPr>
        <p:txBody>
          <a:bodyPr/>
          <a:lstStyle/>
          <a:p>
            <a:pPr marL="1318448" indent="-556448">
              <a:defRPr sz="3600"/>
            </a:pPr>
            <a:r>
              <a:t>What do you get when you burn C</a:t>
            </a:r>
            <a:r>
              <a:rPr baseline="-5999"/>
              <a:t>8</a:t>
            </a:r>
            <a:r>
              <a:t>H</a:t>
            </a:r>
            <a:r>
              <a:rPr baseline="-5999"/>
              <a:t>18</a:t>
            </a:r>
            <a:r>
              <a:t>?</a:t>
            </a:r>
          </a:p>
          <a:p>
            <a:pPr marL="1318448" indent="-556448">
              <a:defRPr sz="3600"/>
            </a:pPr>
            <a:r>
              <a:t>Carbon dioxide (CO</a:t>
            </a:r>
            <a:r>
              <a:rPr baseline="-5999"/>
              <a:t>2</a:t>
            </a:r>
            <a:r>
              <a:t>), and water (H</a:t>
            </a:r>
            <a:r>
              <a:rPr baseline="-5999"/>
              <a:t>2</a:t>
            </a:r>
            <a:r>
              <a:t>O).</a:t>
            </a:r>
          </a:p>
          <a:p>
            <a:pPr marL="1318448" indent="-556448">
              <a:defRPr sz="3600"/>
            </a:pPr>
            <a:r>
              <a:t>And energy, of course.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42D185-E03B-D044-8D71-FDDCB0B38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4" y="154983"/>
            <a:ext cx="12594956" cy="944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6058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CC703-433D-6240-B55F-3FEE1CB60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9" y="151108"/>
            <a:ext cx="12383146" cy="928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5742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E8F3F-29A9-4044-B53A-71DFF0374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3" y="116239"/>
            <a:ext cx="12646617" cy="948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7524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droppedImage.png" descr="dropped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87"/>
          <a:stretch>
            <a:fillRect/>
          </a:stretch>
        </p:blipFill>
        <p:spPr>
          <a:xfrm>
            <a:off x="7416800" y="2540000"/>
            <a:ext cx="4102100" cy="6776536"/>
          </a:xfrm>
          <a:prstGeom prst="rect">
            <a:avLst/>
          </a:prstGeom>
        </p:spPr>
      </p:pic>
      <p:sp>
        <p:nvSpPr>
          <p:cNvPr id="622" name="So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So?</a:t>
            </a:r>
          </a:p>
        </p:txBody>
      </p:sp>
      <p:sp>
        <p:nvSpPr>
          <p:cNvPr id="623" name="The resulting carbon dioxide (CO2) and water (H2O)...…"/>
          <p:cNvSpPr txBox="1">
            <a:spLocks noGrp="1"/>
          </p:cNvSpPr>
          <p:nvPr>
            <p:ph type="body" sz="half" idx="1"/>
          </p:nvPr>
        </p:nvSpPr>
        <p:spPr>
          <a:xfrm>
            <a:off x="1003300" y="2667000"/>
            <a:ext cx="6092079" cy="5905500"/>
          </a:xfrm>
          <a:prstGeom prst="rect">
            <a:avLst/>
          </a:prstGeom>
        </p:spPr>
        <p:txBody>
          <a:bodyPr/>
          <a:lstStyle/>
          <a:p>
            <a:pPr marL="1318448" indent="-556448">
              <a:defRPr sz="3600"/>
            </a:pPr>
            <a:r>
              <a:t>The resulting carbon dioxide (CO</a:t>
            </a:r>
            <a:r>
              <a:rPr baseline="-5999"/>
              <a:t>2</a:t>
            </a:r>
            <a:r>
              <a:t>) and water (H</a:t>
            </a:r>
            <a:r>
              <a:rPr baseline="-5999"/>
              <a:t>2</a:t>
            </a:r>
            <a:r>
              <a:t>O)...</a:t>
            </a:r>
          </a:p>
          <a:p>
            <a:pPr marL="1318448" indent="-556448">
              <a:defRPr sz="3600"/>
            </a:pPr>
            <a:r>
              <a:t>... weighs more than the gasoline we started with!</a:t>
            </a:r>
          </a:p>
          <a:p>
            <a:pPr marL="1318448" indent="-556448">
              <a:defRPr sz="3600"/>
            </a:pPr>
            <a:r>
              <a:t>(Because the reaction used oxygen from the air, not just the gasoline)!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" grpId="1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droppedImage.png" descr="dropped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87"/>
          <a:stretch>
            <a:fillRect/>
          </a:stretch>
        </p:blipFill>
        <p:spPr>
          <a:xfrm>
            <a:off x="7416800" y="2540000"/>
            <a:ext cx="4102100" cy="6776536"/>
          </a:xfrm>
          <a:prstGeom prst="rect">
            <a:avLst/>
          </a:prstGeom>
        </p:spPr>
      </p:pic>
      <p:sp>
        <p:nvSpPr>
          <p:cNvPr id="626" name="So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So?</a:t>
            </a:r>
          </a:p>
        </p:txBody>
      </p:sp>
      <p:sp>
        <p:nvSpPr>
          <p:cNvPr id="627" name="Burning this six pound gallon of gasoline yields 19 pounds of CO2!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1318448" indent="-556448">
              <a:defRPr sz="3600"/>
            </a:pPr>
            <a:r>
              <a:t>Burning this six pound gallon of gasoline yields 19 pounds of CO</a:t>
            </a:r>
            <a:r>
              <a:rPr baseline="-5999"/>
              <a:t>2</a:t>
            </a:r>
            <a:r>
              <a:t>!</a:t>
            </a:r>
          </a:p>
          <a:p>
            <a:pPr marL="1318448" indent="-556448">
              <a:defRPr sz="3600"/>
            </a:pPr>
            <a:r>
              <a:t>Um, wow.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droppedImage.png" descr="droppedImage.png">
            <a:hlinkClick r:id="rId2"/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7188200" y="2882900"/>
            <a:ext cx="4563524" cy="5473700"/>
          </a:xfrm>
          <a:prstGeom prst="rect">
            <a:avLst/>
          </a:prstGeom>
        </p:spPr>
      </p:pic>
      <p:sp>
        <p:nvSpPr>
          <p:cNvPr id="630" name="How many balloons is tha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many balloons is that?</a:t>
            </a:r>
          </a:p>
        </p:txBody>
      </p:sp>
      <p:sp>
        <p:nvSpPr>
          <p:cNvPr id="631" name="A gallon of gas is pretty easy to picture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1256620" indent="-494620"/>
            <a:r>
              <a:t>A gallon of gas is pretty easy to picture.</a:t>
            </a:r>
          </a:p>
          <a:p>
            <a:pPr marL="1256620" indent="-494620"/>
            <a:r>
              <a:t> And it doesn’t seem weird to think that it weighs six pounds.</a:t>
            </a:r>
          </a:p>
          <a:p>
            <a:pPr marL="1256620" indent="-494620"/>
            <a:r>
              <a:t>But nineteen pounds of an invisible gas, like carbon dioxide, is a bit harder to understand.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droppedImage.png" descr="droppedImage.png">
            <a:hlinkClick r:id="rId2"/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7188200" y="2882900"/>
            <a:ext cx="4563524" cy="5473700"/>
          </a:xfrm>
          <a:prstGeom prst="rect">
            <a:avLst/>
          </a:prstGeom>
        </p:spPr>
      </p:pic>
      <p:sp>
        <p:nvSpPr>
          <p:cNvPr id="634" name="How many balloons is tha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many balloons is that?</a:t>
            </a:r>
          </a:p>
        </p:txBody>
      </p:sp>
      <p:sp>
        <p:nvSpPr>
          <p:cNvPr id="635" name="An inflated balloon weighs more than an empty one, because the air (or other gas) inside it does weigh something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1256620" indent="-494620"/>
            <a:r>
              <a:t>An inflated balloon weighs more than an empty one, because the air (or other gas) inside it does weigh something.</a:t>
            </a:r>
          </a:p>
          <a:p>
            <a:pPr marL="1256620" indent="-494620"/>
            <a:r>
              <a:t>So, how many gallon-sized balloons would it take to hold 19 pounds of carbon dioxide?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helium balloons_2.jpg" descr="helium balloons_2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152" r="3489"/>
          <a:stretch>
            <a:fillRect/>
          </a:stretch>
        </p:blipFill>
        <p:spPr>
          <a:xfrm>
            <a:off x="7073900" y="2882900"/>
            <a:ext cx="4203700" cy="5473700"/>
          </a:xfrm>
          <a:prstGeom prst="rect">
            <a:avLst/>
          </a:prstGeom>
        </p:spPr>
      </p:pic>
      <p:sp>
        <p:nvSpPr>
          <p:cNvPr id="638" name="What do you think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do you think?</a:t>
            </a:r>
          </a:p>
        </p:txBody>
      </p:sp>
      <p:sp>
        <p:nvSpPr>
          <p:cNvPr id="639" name="How many gallon-sized balloons would it take to hold 19 pounds of carbon-dioxide?…"/>
          <p:cNvSpPr txBox="1">
            <a:spLocks noGrp="1"/>
          </p:cNvSpPr>
          <p:nvPr>
            <p:ph type="body" sz="half" idx="1"/>
          </p:nvPr>
        </p:nvSpPr>
        <p:spPr>
          <a:xfrm>
            <a:off x="901700" y="2743200"/>
            <a:ext cx="5791200" cy="6323122"/>
          </a:xfrm>
          <a:prstGeom prst="rect">
            <a:avLst/>
          </a:prstGeom>
        </p:spPr>
        <p:txBody>
          <a:bodyPr/>
          <a:lstStyle/>
          <a:p>
            <a:pPr marL="1256620" indent="-494620"/>
            <a:r>
              <a:t>How many gallon-sized balloons would it take to hold 19 pounds of carbon-dioxide?</a:t>
            </a:r>
          </a:p>
          <a:p>
            <a:pPr marL="1256620" indent="-494620"/>
            <a:r>
              <a:t>If you can, get a balloon. If not, use your imagination.</a:t>
            </a:r>
          </a:p>
          <a:p>
            <a:pPr marL="1256620" indent="-494620"/>
            <a:r>
              <a:t>Hold it empty and think about how much it weighs.</a:t>
            </a:r>
          </a:p>
          <a:p>
            <a:pPr marL="1256620" indent="-494620"/>
            <a:r>
              <a:t>Fill it up.  Think about how much it weighs now.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6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9" grpId="1" build="p" bldLvl="5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helium balloons_2.jpg" descr="helium balloons_2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152" r="3489"/>
          <a:stretch>
            <a:fillRect/>
          </a:stretch>
        </p:blipFill>
        <p:spPr>
          <a:xfrm>
            <a:off x="7073900" y="2882900"/>
            <a:ext cx="4203700" cy="5473700"/>
          </a:xfrm>
          <a:prstGeom prst="rect">
            <a:avLst/>
          </a:prstGeom>
        </p:spPr>
      </p:pic>
      <p:sp>
        <p:nvSpPr>
          <p:cNvPr id="642" name="How man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many?</a:t>
            </a:r>
          </a:p>
        </p:txBody>
      </p:sp>
      <p:sp>
        <p:nvSpPr>
          <p:cNvPr id="643" name="It doesn’t weigh very much, does it?…"/>
          <p:cNvSpPr txBox="1">
            <a:spLocks noGrp="1"/>
          </p:cNvSpPr>
          <p:nvPr>
            <p:ph type="body" sz="half" idx="1"/>
          </p:nvPr>
        </p:nvSpPr>
        <p:spPr>
          <a:xfrm>
            <a:off x="901700" y="2743200"/>
            <a:ext cx="5791200" cy="6083300"/>
          </a:xfrm>
          <a:prstGeom prst="rect">
            <a:avLst/>
          </a:prstGeom>
        </p:spPr>
        <p:txBody>
          <a:bodyPr/>
          <a:lstStyle/>
          <a:p>
            <a:pPr marL="1256620" indent="-494620"/>
            <a:r>
              <a:t>It doesn’t weigh very much, does it?</a:t>
            </a:r>
          </a:p>
          <a:p>
            <a:pPr marL="1256620" indent="-494620"/>
            <a:r>
              <a:t>What are some things that weigh about 19 pounds?</a:t>
            </a:r>
          </a:p>
          <a:p>
            <a:pPr marL="1256620" indent="-494620"/>
            <a:r>
              <a:t>Here comes the answer in balloons...</a:t>
            </a:r>
          </a:p>
          <a:p>
            <a:pPr marL="1256620" indent="-494620"/>
            <a:r>
              <a:t>About 1100.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" grpId="1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droppedImage.png" descr="dropped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87"/>
          <a:stretch>
            <a:fillRect/>
          </a:stretch>
        </p:blipFill>
        <p:spPr>
          <a:xfrm>
            <a:off x="7416800" y="2540000"/>
            <a:ext cx="4102100" cy="6776536"/>
          </a:xfrm>
          <a:prstGeom prst="rect">
            <a:avLst/>
          </a:prstGeom>
        </p:spPr>
      </p:pic>
      <p:sp>
        <p:nvSpPr>
          <p:cNvPr id="145" name="A quick look at one kind of CO2 source..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quick look at one kind of CO</a:t>
            </a:r>
            <a:r>
              <a:rPr baseline="-5999"/>
              <a:t>2</a:t>
            </a:r>
            <a:r>
              <a:t> source...</a:t>
            </a:r>
          </a:p>
        </p:txBody>
      </p:sp>
      <p:sp>
        <p:nvSpPr>
          <p:cNvPr id="146" name="Americans burn 391 million gallons of gasoline on the average day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1318448" indent="-556448">
              <a:defRPr sz="3600"/>
            </a:pPr>
            <a:r>
              <a:t>Americans burn 391 million gallons of gasoline on the average day.  </a:t>
            </a:r>
          </a:p>
          <a:p>
            <a:pPr marL="1318448" indent="-556448">
              <a:defRPr sz="3600"/>
            </a:pPr>
            <a:r>
              <a:t>That’s a more than a gallon per person per day.  </a:t>
            </a:r>
          </a:p>
          <a:p>
            <a:pPr marL="1318448" indent="-556448">
              <a:defRPr sz="3600"/>
            </a:pPr>
            <a:r>
              <a:t>Um, wow.</a:t>
            </a:r>
          </a:p>
        </p:txBody>
      </p:sp>
      <p:sp>
        <p:nvSpPr>
          <p:cNvPr id="147" name="* https://www.eia.gov/tools/faqs/faq.php?id=23&amp;t=10"/>
          <p:cNvSpPr txBox="1"/>
          <p:nvPr/>
        </p:nvSpPr>
        <p:spPr>
          <a:xfrm>
            <a:off x="2379104" y="9136428"/>
            <a:ext cx="446087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/>
            </a:pPr>
            <a:r>
              <a:t>* </a:t>
            </a:r>
            <a:r>
              <a:rPr u="sng">
                <a:hlinkClick r:id="rId3"/>
              </a:rPr>
              <a:t>https://www.eia.gov/tools/faqs/faq.php?id=23&amp;t=10</a:t>
            </a:r>
            <a: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1" build="p" bldLvl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helium balloons_2.jpg" descr="helium balloons_2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152" r="3489"/>
          <a:stretch>
            <a:fillRect/>
          </a:stretch>
        </p:blipFill>
        <p:spPr>
          <a:xfrm>
            <a:off x="7073900" y="2882900"/>
            <a:ext cx="4203700" cy="5473700"/>
          </a:xfrm>
          <a:prstGeom prst="rect">
            <a:avLst/>
          </a:prstGeom>
        </p:spPr>
      </p:pic>
      <p:sp>
        <p:nvSpPr>
          <p:cNvPr id="646" name="How man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many?</a:t>
            </a:r>
          </a:p>
        </p:txBody>
      </p:sp>
      <p:graphicFrame>
        <p:nvGraphicFramePr>
          <p:cNvPr id="647" name="Table"/>
          <p:cNvGraphicFramePr/>
          <p:nvPr/>
        </p:nvGraphicFramePr>
        <p:xfrm>
          <a:off x="1282700" y="2844800"/>
          <a:ext cx="5702300" cy="51181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79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4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0603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# of balloons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1100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03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# of people here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603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Balloons/person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48" name="There were 90 students and 20 educators at the 2017 Buffalo Youth Climate Summit."/>
          <p:cNvSpPr/>
          <p:nvPr/>
        </p:nvSpPr>
        <p:spPr>
          <a:xfrm>
            <a:off x="6743700" y="6692900"/>
            <a:ext cx="5969000" cy="2768600"/>
          </a:xfrm>
          <a:prstGeom prst="ellipse">
            <a:avLst/>
          </a:prstGeom>
          <a:solidFill>
            <a:srgbClr val="76D6FF">
              <a:alpha val="76000"/>
            </a:srgb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4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There were 90 students and 20 educators at the 2017 Buffalo Youth Climate Summit.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9122" y="222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572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4129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755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597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149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24552" y="204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2502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2819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2705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7718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291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657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2565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72352" y="-126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99452" y="673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231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5376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56752" y="406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045652" y="135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94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146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17252" y="21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2959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2057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318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3378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3200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7563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3530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3416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98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080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4985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542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952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394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3264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327852" y="262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2857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3175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441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3060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0131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704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0070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2921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452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13652" y="22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2844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77252" y="50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9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98052" y="762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86952" y="1714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28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6585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363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2171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301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331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2413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354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130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4609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3733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3556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1384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38863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3772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80478" y="6318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52" y="62358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93752" y="723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826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88948" y="8928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5526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52" y="915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06952" y="8991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261052" y="7264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689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712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7442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732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715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9750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022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4007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12052" y="7455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08852" y="906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264352" y="6413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940752" y="8763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998152" y="7099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916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80652" y="8128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608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055052" y="8344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141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758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7810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8001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782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5973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8153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8039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93748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228648" y="8255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22452" y="6337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158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656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788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16852" y="8077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779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744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17852" y="7785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6321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40352" y="8483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7543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5404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8636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7467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1665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5994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664652" y="7963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776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93452" y="8890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842452" y="8940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66352" y="885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52252" y="6845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6794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47852" y="909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7937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7035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816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895552" y="7874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67252" y="7404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8356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839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55" name="That’s 100, so let’s do that 10 more times..."/>
          <p:cNvSpPr txBox="1"/>
          <p:nvPr/>
        </p:nvSpPr>
        <p:spPr>
          <a:xfrm>
            <a:off x="1584089" y="2730500"/>
            <a:ext cx="9394367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That’s 100, so let’s do that 10 more times...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9122" y="222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572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4129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755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597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149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24552" y="204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2502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2819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2705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7718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291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657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2565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72352" y="-126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99452" y="673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231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5376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56752" y="406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045652" y="135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94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146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17252" y="21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2959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2057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318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3378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3200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7563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3530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3416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98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080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4985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542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952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394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3264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327852" y="262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2857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3175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441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3060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0131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704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0070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2921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452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13652" y="22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2844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77252" y="50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9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98052" y="762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86952" y="1714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28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6585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363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2171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301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331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2413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354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130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4609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3733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3556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1384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38863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3772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80478" y="6318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52" y="62358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93752" y="723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826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88948" y="8928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5526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52" y="915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06952" y="8991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261052" y="7264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689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712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7442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732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715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9750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022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4007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12052" y="7455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08852" y="906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264352" y="6413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940752" y="8763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998152" y="7099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916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80652" y="8128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608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055052" y="8344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141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758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7810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8001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782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5973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8153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8039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93748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228648" y="8255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22452" y="6337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158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656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788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16852" y="8077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779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744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17852" y="7785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6321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40352" y="8483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7543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5404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8636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7467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1665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5994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664652" y="7963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776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93452" y="8890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842452" y="8940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66352" y="885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52252" y="6845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6794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47852" y="909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7937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7035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816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895552" y="7874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67252" y="7404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8356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839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62" name="200"/>
          <p:cNvSpPr txBox="1"/>
          <p:nvPr/>
        </p:nvSpPr>
        <p:spPr>
          <a:xfrm>
            <a:off x="5214472" y="2273300"/>
            <a:ext cx="2133601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/>
            </a:lvl1pPr>
          </a:lstStyle>
          <a:p>
            <a:r>
              <a:t>200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9122" y="222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572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4129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755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597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149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24552" y="204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2502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2819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2705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7718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291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657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2565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72352" y="-126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99452" y="673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231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5376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56752" y="406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045652" y="135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94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146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17252" y="21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2959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2057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318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3378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3200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7563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3530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3416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98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080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4985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542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952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394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3264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327852" y="262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2857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3175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441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3060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0131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704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0070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2921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452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13652" y="22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2844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77252" y="50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9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98052" y="762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86952" y="1714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28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6585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363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2171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301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331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2413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354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130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4609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3733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3556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1384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38863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3772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80478" y="6318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52" y="62358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93752" y="723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826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88948" y="8928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5526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52" y="915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06952" y="8991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261052" y="7264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689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712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7442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732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715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9750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022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4007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12052" y="7455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08852" y="906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264352" y="6413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940752" y="8763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998152" y="7099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916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80652" y="8128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608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055052" y="8344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141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758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7810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8001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782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5973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8153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8039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93748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228648" y="8255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22452" y="6337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158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656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788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16852" y="8077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779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744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17852" y="7785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6321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40352" y="8483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7543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5404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8636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7467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1665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5994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664652" y="7963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776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93452" y="8890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842452" y="8940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66352" y="885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52252" y="6845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6794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47852" y="909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7937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7035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816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895552" y="7874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67252" y="7404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8356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839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69" name="300"/>
          <p:cNvSpPr txBox="1"/>
          <p:nvPr/>
        </p:nvSpPr>
        <p:spPr>
          <a:xfrm>
            <a:off x="5214472" y="2273300"/>
            <a:ext cx="2133601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/>
            </a:lvl1pPr>
          </a:lstStyle>
          <a:p>
            <a:r>
              <a:t>300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9122" y="222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572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4129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755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597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149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24552" y="204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2502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2819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2705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7718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291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657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2565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72352" y="-126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99452" y="673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231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5376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56752" y="406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045652" y="135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94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146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17252" y="21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2959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2057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318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3378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3200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7563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3530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3416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98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080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4985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542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952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394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3264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327852" y="262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2857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3175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441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3060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0131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704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0070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2921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452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13652" y="22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2844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77252" y="50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9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98052" y="762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86952" y="1714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28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6585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363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2171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301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331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2413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354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130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4609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3733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3556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1384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38863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3772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80478" y="6318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52" y="62358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93752" y="723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826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88948" y="8928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5526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52" y="915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06952" y="8991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261052" y="7264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689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712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7442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732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715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9750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022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4007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12052" y="7455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08852" y="906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264352" y="6413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940752" y="8763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998152" y="7099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916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80652" y="8128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608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055052" y="8344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141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758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7810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8001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782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5973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8153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8039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93748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228648" y="8255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22452" y="6337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158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656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788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16852" y="8077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779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744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17852" y="7785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6321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40352" y="8483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7543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5404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8636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7467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1665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5994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664652" y="7963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776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93452" y="8890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842452" y="8940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66352" y="885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52252" y="6845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6794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47852" y="909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7937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7035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816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895552" y="7874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67252" y="7404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8356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839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76" name="400"/>
          <p:cNvSpPr txBox="1"/>
          <p:nvPr/>
        </p:nvSpPr>
        <p:spPr>
          <a:xfrm>
            <a:off x="5214472" y="2273300"/>
            <a:ext cx="2133601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/>
            </a:lvl1pPr>
          </a:lstStyle>
          <a:p>
            <a:r>
              <a:t>400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9122" y="222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572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4129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755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597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149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24552" y="204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2502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2819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2705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7718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291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657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2565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72352" y="-126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99452" y="673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231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5376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56752" y="406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045652" y="135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94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146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17252" y="21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2959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2057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318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3378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3200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7563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3530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3416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98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080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4985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542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952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394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3264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327852" y="262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2857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3175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441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3060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0131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704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0070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2921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452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13652" y="22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2844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77252" y="50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9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98052" y="762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86952" y="1714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28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6585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363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2171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301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331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2413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354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130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4609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3733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3556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1384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38863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3772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I’m going to throw around some big numbers…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3764690"/>
          </a:xfrm>
          <a:prstGeom prst="rect">
            <a:avLst/>
          </a:prstGeom>
        </p:spPr>
        <p:txBody>
          <a:bodyPr/>
          <a:lstStyle/>
          <a:p>
            <a:r>
              <a:t>I’m going to throw around some big numbers…</a:t>
            </a:r>
          </a:p>
        </p:txBody>
      </p:sp>
      <p:sp>
        <p:nvSpPr>
          <p:cNvPr id="150" name="So…"/>
          <p:cNvSpPr txBox="1">
            <a:spLocks noGrp="1"/>
          </p:cNvSpPr>
          <p:nvPr>
            <p:ph type="body" sz="half" idx="1"/>
          </p:nvPr>
        </p:nvSpPr>
        <p:spPr>
          <a:xfrm>
            <a:off x="1270000" y="4999368"/>
            <a:ext cx="10464800" cy="3484232"/>
          </a:xfrm>
          <a:prstGeom prst="rect">
            <a:avLst/>
          </a:prstGeom>
        </p:spPr>
        <p:txBody>
          <a:bodyPr/>
          <a:lstStyle>
            <a:lvl1pPr>
              <a:defRPr sz="10200"/>
            </a:lvl1pPr>
          </a:lstStyle>
          <a:p>
            <a:r>
              <a:t>So…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80478" y="6318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52" y="62358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93752" y="723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826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88948" y="8928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5526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52" y="915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06952" y="8991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261052" y="7264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689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712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7442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732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715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9750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022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4007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12052" y="7455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08852" y="906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264352" y="6413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940752" y="8763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998152" y="7099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916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80652" y="8128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608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055052" y="8344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141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758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7810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8001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782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5973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8153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8039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93748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228648" y="8255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22452" y="6337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158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656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788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16852" y="8077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779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744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17852" y="7785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6321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40352" y="8483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7543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5404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8636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7467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1665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5994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664652" y="7963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776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93452" y="8890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842452" y="8940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66352" y="885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52252" y="6845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6794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47852" y="909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7937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7035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816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895552" y="7874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67252" y="7404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8356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839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83" name="500"/>
          <p:cNvSpPr txBox="1"/>
          <p:nvPr/>
        </p:nvSpPr>
        <p:spPr>
          <a:xfrm>
            <a:off x="5214472" y="2273300"/>
            <a:ext cx="2133601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/>
            </a:lvl1pPr>
          </a:lstStyle>
          <a:p>
            <a:r>
              <a:t>500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9122" y="222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572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4129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755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597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149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24552" y="204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2502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2819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2705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7718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291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657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2565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72352" y="-126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99452" y="673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231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5376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56752" y="406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045652" y="135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94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146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17252" y="21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2959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2057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318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3378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3200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7563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3530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3416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98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080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4985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542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952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394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3264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327852" y="262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2857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3175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441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3060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0131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704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0070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2921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452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13652" y="22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2844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77252" y="50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9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98052" y="762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86952" y="1714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28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6585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363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2171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301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331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2413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354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130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4609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3733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3556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1384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38863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3772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80478" y="6318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52" y="62358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93752" y="723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826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88948" y="8928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5526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52" y="915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06952" y="8991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261052" y="7264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689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712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7442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732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715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9750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022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4007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12052" y="7455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08852" y="906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264352" y="6413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940752" y="8763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998152" y="7099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916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80652" y="8128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608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055052" y="8344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141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758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7810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8001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782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5973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8153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8039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93748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228648" y="8255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22452" y="6337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158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656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788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16852" y="8077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779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744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17852" y="7785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6321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40352" y="8483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7543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5404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8636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7467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1665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5994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664652" y="7963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776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93452" y="8890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842452" y="8940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66352" y="885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52252" y="6845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6794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47852" y="909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7937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7035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816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895552" y="7874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67252" y="7404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8356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839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90" name="600"/>
          <p:cNvSpPr txBox="1"/>
          <p:nvPr/>
        </p:nvSpPr>
        <p:spPr>
          <a:xfrm>
            <a:off x="5214472" y="2273300"/>
            <a:ext cx="2133601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/>
            </a:lvl1pPr>
          </a:lstStyle>
          <a:p>
            <a:r>
              <a:t>600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9122" y="222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572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4129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755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597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149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24552" y="204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2502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2819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2705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7718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291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657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2565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72352" y="-126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99452" y="673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231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5376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56752" y="406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045652" y="135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94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146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17252" y="21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2959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2057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318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3378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3200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7563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3530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3416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98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080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4985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542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952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394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3264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327852" y="262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2857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3175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441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3060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0131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704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0070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2921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452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13652" y="22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2844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77252" y="50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9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98052" y="762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86952" y="1714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28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6585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363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2171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301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331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2413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354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130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4609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3733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3556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1384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38863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3772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80478" y="6318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52" y="62358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93752" y="723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826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88948" y="8928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5526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52" y="915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06952" y="8991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261052" y="7264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689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712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7442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732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715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9750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022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4007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12052" y="7455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08852" y="906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264352" y="6413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940752" y="8763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998152" y="7099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916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80652" y="8128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608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055052" y="8344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141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758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7810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8001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782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5973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8153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8039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93748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228648" y="8255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22452" y="6337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158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656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788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16852" y="8077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779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744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17852" y="7785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6321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40352" y="8483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7543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5404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8636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7467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1665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5994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664652" y="7963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776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93452" y="8890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842452" y="8940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66352" y="885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52252" y="6845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6794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47852" y="909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7937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7035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816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895552" y="7874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67252" y="7404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8356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839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97" name="700"/>
          <p:cNvSpPr txBox="1"/>
          <p:nvPr/>
        </p:nvSpPr>
        <p:spPr>
          <a:xfrm>
            <a:off x="5214472" y="2273300"/>
            <a:ext cx="2133601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/>
            </a:lvl1pPr>
          </a:lstStyle>
          <a:p>
            <a:r>
              <a:t>700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9122" y="222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572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4129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755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597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149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24552" y="204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2502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2819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2705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7718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291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657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2565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72352" y="-126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99452" y="673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231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5376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56752" y="406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045652" y="135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94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146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17252" y="21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2959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2057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318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3378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3200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7563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3530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3416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98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080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4985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542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952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394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3264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327852" y="262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2857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3175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441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3060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0131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704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0070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2921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452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13652" y="22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2844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77252" y="50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9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98052" y="762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86952" y="1714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28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6585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363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2171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301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331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2413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354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130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4609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3733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3556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1384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38863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3772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80478" y="6318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52" y="62358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93752" y="723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826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88948" y="8928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5526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52" y="915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06952" y="8991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261052" y="7264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689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712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7442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732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715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9750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022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4007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12052" y="7455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08852" y="906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264352" y="6413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940752" y="8763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998152" y="7099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916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80652" y="8128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608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055052" y="8344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141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758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7810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8001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782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5973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8153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8039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93748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228648" y="8255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22452" y="6337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158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656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788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16852" y="8077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779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744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17852" y="7785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6321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40352" y="8483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7543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5404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8636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7467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1665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5994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664652" y="7963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776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93452" y="8890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842452" y="8940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66352" y="885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52252" y="6845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6794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47852" y="909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7937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7035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816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895552" y="7874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67252" y="7404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8356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839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04" name="800"/>
          <p:cNvSpPr txBox="1"/>
          <p:nvPr/>
        </p:nvSpPr>
        <p:spPr>
          <a:xfrm>
            <a:off x="5214472" y="2273300"/>
            <a:ext cx="2133601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/>
            </a:lvl1pPr>
          </a:lstStyle>
          <a:p>
            <a:r>
              <a:t>800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9122" y="222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572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4129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755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597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149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24552" y="204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2502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2819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2705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7718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291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657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2565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72352" y="-126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99452" y="673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231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5376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56752" y="406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045652" y="135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94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146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17252" y="21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2959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2057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318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3378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3200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7563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3530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3416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98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080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4985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542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952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394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3264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327852" y="262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2857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3175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441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3060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0131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704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0070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2921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452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13652" y="22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2844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77252" y="50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9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98052" y="762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86952" y="1714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28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6585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363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2171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301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331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2413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354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130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4609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3733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3556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1384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38863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3772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80478" y="6318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52" y="62358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93752" y="723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826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88948" y="8928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5526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52" y="915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06952" y="8991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261052" y="7264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689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712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7442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732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715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9750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022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4007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12052" y="7455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08852" y="906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264352" y="6413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940752" y="8763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998152" y="7099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916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80652" y="8128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608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055052" y="8344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141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758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7810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8001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782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5973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8153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8039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93748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228648" y="8255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22452" y="6337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158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656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788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16852" y="8077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779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744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17852" y="7785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6321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40352" y="8483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7543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5404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8636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7467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1665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5994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664652" y="7963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776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93452" y="8890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842452" y="8940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66352" y="885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52252" y="6845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6794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47852" y="909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7937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7035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816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895552" y="7874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67252" y="7404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8356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839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11" name="900"/>
          <p:cNvSpPr txBox="1"/>
          <p:nvPr/>
        </p:nvSpPr>
        <p:spPr>
          <a:xfrm>
            <a:off x="5214472" y="2273300"/>
            <a:ext cx="2133601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/>
            </a:lvl1pPr>
          </a:lstStyle>
          <a:p>
            <a:r>
              <a:t>900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9122" y="222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572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4129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755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597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149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24552" y="204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2502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2819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2705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7718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291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657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2565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72352" y="-126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99452" y="673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231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5376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56752" y="406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045652" y="135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94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146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17252" y="21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2959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2057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318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3378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3200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7563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3530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3416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98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080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4985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542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952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394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3264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327852" y="262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2857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3175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441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3060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0131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704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0070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2921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452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13652" y="22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2844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77252" y="50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9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98052" y="762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86952" y="1714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28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6585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363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2171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301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331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2413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354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130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4609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3733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3556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1384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38863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3772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(a brief interruption to talk about scale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(a brief interruption to talk about scale) </a:t>
            </a:r>
          </a:p>
        </p:txBody>
      </p:sp>
      <p:sp>
        <p:nvSpPr>
          <p:cNvPr id="153" name="Place zero, 1 thousand, 1 million, and 1 billion on the line below."/>
          <p:cNvSpPr txBox="1">
            <a:spLocks noGrp="1"/>
          </p:cNvSpPr>
          <p:nvPr>
            <p:ph type="body" sz="quarter" idx="1"/>
          </p:nvPr>
        </p:nvSpPr>
        <p:spPr>
          <a:xfrm>
            <a:off x="1270000" y="3335973"/>
            <a:ext cx="10464800" cy="13462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Place zero, 1 thousand, 1 million, and 1 billion on the line below. </a:t>
            </a:r>
          </a:p>
        </p:txBody>
      </p:sp>
      <p:sp>
        <p:nvSpPr>
          <p:cNvPr id="154" name="Line"/>
          <p:cNvSpPr/>
          <p:nvPr/>
        </p:nvSpPr>
        <p:spPr>
          <a:xfrm>
            <a:off x="1162753" y="6085470"/>
            <a:ext cx="104648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57" name="Group"/>
          <p:cNvGrpSpPr/>
          <p:nvPr/>
        </p:nvGrpSpPr>
        <p:grpSpPr>
          <a:xfrm>
            <a:off x="584956" y="6138661"/>
            <a:ext cx="1206625" cy="1439460"/>
            <a:chOff x="0" y="0"/>
            <a:chExt cx="1206624" cy="1439459"/>
          </a:xfrm>
        </p:grpSpPr>
        <p:sp>
          <p:nvSpPr>
            <p:cNvPr id="155" name="Zero"/>
            <p:cNvSpPr txBox="1"/>
            <p:nvPr/>
          </p:nvSpPr>
          <p:spPr>
            <a:xfrm>
              <a:off x="-1" y="715559"/>
              <a:ext cx="1206626" cy="723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Zero</a:t>
              </a:r>
            </a:p>
          </p:txBody>
        </p:sp>
        <p:sp>
          <p:nvSpPr>
            <p:cNvPr id="156" name="Line"/>
            <p:cNvSpPr/>
            <p:nvPr/>
          </p:nvSpPr>
          <p:spPr>
            <a:xfrm flipV="1">
              <a:off x="603312" y="-1"/>
              <a:ext cx="1" cy="68777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60" name="Group"/>
          <p:cNvGrpSpPr/>
          <p:nvPr/>
        </p:nvGrpSpPr>
        <p:grpSpPr>
          <a:xfrm>
            <a:off x="10545319" y="6138661"/>
            <a:ext cx="2129532" cy="2187295"/>
            <a:chOff x="0" y="0"/>
            <a:chExt cx="2129531" cy="2187293"/>
          </a:xfrm>
        </p:grpSpPr>
        <p:sp>
          <p:nvSpPr>
            <p:cNvPr id="158" name="One trillion"/>
            <p:cNvSpPr txBox="1"/>
            <p:nvPr/>
          </p:nvSpPr>
          <p:spPr>
            <a:xfrm>
              <a:off x="0" y="841093"/>
              <a:ext cx="2129532" cy="1346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r>
                <a:t>One trillion</a:t>
              </a:r>
            </a:p>
          </p:txBody>
        </p:sp>
        <p:sp>
          <p:nvSpPr>
            <p:cNvPr id="159" name="Line"/>
            <p:cNvSpPr/>
            <p:nvPr/>
          </p:nvSpPr>
          <p:spPr>
            <a:xfrm flipV="1">
              <a:off x="1064765" y="-1"/>
              <a:ext cx="1" cy="68777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63" name="Group"/>
          <p:cNvGrpSpPr/>
          <p:nvPr/>
        </p:nvGrpSpPr>
        <p:grpSpPr>
          <a:xfrm>
            <a:off x="1200023" y="6074652"/>
            <a:ext cx="6626844" cy="3268315"/>
            <a:chOff x="0" y="0"/>
            <a:chExt cx="6626842" cy="3268314"/>
          </a:xfrm>
        </p:grpSpPr>
        <p:sp>
          <p:nvSpPr>
            <p:cNvPr id="161" name="Line"/>
            <p:cNvSpPr/>
            <p:nvPr/>
          </p:nvSpPr>
          <p:spPr>
            <a:xfrm flipH="1" flipV="1">
              <a:off x="-1" y="-1"/>
              <a:ext cx="1531557" cy="1531557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" name="Everything goes in the first 1/1000 of the length of the line!"/>
            <p:cNvSpPr txBox="1"/>
            <p:nvPr/>
          </p:nvSpPr>
          <p:spPr>
            <a:xfrm>
              <a:off x="1431600" y="1414114"/>
              <a:ext cx="5195243" cy="185420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lvl1pPr>
            </a:lstStyle>
            <a:p>
              <a:r>
                <a:t>Everything goes in the first 1/1000 of the length of the line!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  <p:bldP spid="160" grpId="2" animBg="1" advAuto="0"/>
      <p:bldP spid="163" grpId="3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80478" y="6318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52" y="62358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93752" y="723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826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88948" y="8928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5526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52" y="915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06952" y="8991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261052" y="7264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689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712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7442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732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715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9750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022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4007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12052" y="7455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08852" y="906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264352" y="6413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940752" y="8763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998152" y="7099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916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80652" y="8128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608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055052" y="8344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141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758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7810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8001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782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5973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8153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8039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93748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228648" y="8255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22452" y="6337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158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656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788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16852" y="8077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779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744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17852" y="7785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6321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40352" y="8483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7543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5404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8636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7467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1665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5994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664652" y="7963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776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93452" y="8890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842452" y="8940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66352" y="885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52252" y="6845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6794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47852" y="909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7937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7035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816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895552" y="7874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67252" y="7404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8356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839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18" name="1000"/>
          <p:cNvSpPr txBox="1"/>
          <p:nvPr/>
        </p:nvSpPr>
        <p:spPr>
          <a:xfrm>
            <a:off x="4877922" y="2273300"/>
            <a:ext cx="2806701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/>
            </a:lvl1pPr>
          </a:lstStyle>
          <a:p>
            <a:r>
              <a:t>1000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9122" y="222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572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4129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755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597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149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24552" y="204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2502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2819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2705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7718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29152" y="114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657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2565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72352" y="-126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99452" y="673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231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5376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56752" y="406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045652" y="135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94952" y="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146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17252" y="21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1016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2959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2057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318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1917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2133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3378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32005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7563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2730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3530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3416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98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080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4985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542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952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394152" y="1600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3264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327852" y="26290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2857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3175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7441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3060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0131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70452" y="470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0070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2921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452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13652" y="22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3975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2844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77252" y="50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952" y="355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98052" y="762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86952" y="17146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28152" y="3619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181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658552" y="571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36352" y="1371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2171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30152" y="12447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33148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24131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354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13052" y="2273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24893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460952" y="19559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37339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3556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13844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3086201"/>
            <a:ext cx="1095272" cy="120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38863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3772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80478" y="6318229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60352" y="62358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2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93752" y="723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2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826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2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88948" y="8928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2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5526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2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7852" y="915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3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06952" y="8991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3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261052" y="7264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3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86552" y="689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3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712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3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610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3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185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3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994852" y="7442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3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028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3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353752" y="732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3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3715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4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9750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4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022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4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666952" y="7188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4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400752" y="8585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4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12052" y="7455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4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8242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4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593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4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9628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4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708852" y="906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4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264352" y="6413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5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940752" y="8763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5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998152" y="7099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5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7916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5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80652" y="8128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5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048952" y="6083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5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055052" y="8344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5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141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5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15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5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89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5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5452" y="758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6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144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6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777952" y="7810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6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71752" y="65406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6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940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6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241752" y="6756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6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6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2196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6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79952" y="8001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6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895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6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880052" y="782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7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597352" y="6680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7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9468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7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857952" y="81535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7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848552" y="8039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7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393748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7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-228648" y="8255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7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22452" y="63374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7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158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7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97152" y="62231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7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251152" y="6566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8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152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8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322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8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3452" y="7886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8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16852" y="8077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8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7480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8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851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8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3598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8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236152" y="7797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8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874452" y="838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8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595052" y="7683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517852" y="7785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6321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740352" y="8483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908252" y="7543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540452" y="6629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8636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92452" y="8598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600652" y="7467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204152" y="65787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1665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0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64452" y="59945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0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664652" y="7963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0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77652" y="7353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0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493452" y="8890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0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842452" y="8940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0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1290252" y="64390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0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566352" y="8852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0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2052252" y="68454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0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42852" y="6794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0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247852" y="90933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1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066752" y="79376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1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1955752" y="7035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1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019252" y="8166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1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2895552" y="7874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1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38353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15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483052" y="7112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16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46735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17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067252" y="74042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18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321252" y="83567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19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59308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20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6121352" y="81789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21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9131252" y="6007200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22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188152" y="77090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23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7099252" y="85091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24" name="helium balloons_2.jpg" descr="helium balloons_2.jpg"/>
          <p:cNvPicPr>
            <a:picLocks noChangeAspect="1"/>
          </p:cNvPicPr>
          <p:nvPr/>
        </p:nvPicPr>
        <p:blipFill>
          <a:blip r:embed="rId2"/>
          <a:srcRect l="1910" t="8866" r="4388" b="8019"/>
          <a:stretch>
            <a:fillRect/>
          </a:stretch>
        </p:blipFill>
        <p:spPr>
          <a:xfrm>
            <a:off x="8089852" y="8394801"/>
            <a:ext cx="1095272" cy="12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337" extrusionOk="0">
                <a:moveTo>
                  <a:pt x="10756" y="19"/>
                </a:moveTo>
                <a:cubicBezTo>
                  <a:pt x="8094" y="-120"/>
                  <a:pt x="6030" y="480"/>
                  <a:pt x="3584" y="2118"/>
                </a:cubicBezTo>
                <a:cubicBezTo>
                  <a:pt x="1734" y="3357"/>
                  <a:pt x="384" y="5799"/>
                  <a:pt x="44" y="8520"/>
                </a:cubicBezTo>
                <a:cubicBezTo>
                  <a:pt x="-425" y="12275"/>
                  <a:pt x="2939" y="17093"/>
                  <a:pt x="7338" y="18980"/>
                </a:cubicBezTo>
                <a:cubicBezTo>
                  <a:pt x="8915" y="19655"/>
                  <a:pt x="9662" y="19948"/>
                  <a:pt x="9801" y="19948"/>
                </a:cubicBezTo>
                <a:cubicBezTo>
                  <a:pt x="9873" y="19948"/>
                  <a:pt x="10194" y="20060"/>
                  <a:pt x="10519" y="20194"/>
                </a:cubicBezTo>
                <a:cubicBezTo>
                  <a:pt x="10845" y="20328"/>
                  <a:pt x="11364" y="20471"/>
                  <a:pt x="11674" y="20517"/>
                </a:cubicBezTo>
                <a:cubicBezTo>
                  <a:pt x="11984" y="20563"/>
                  <a:pt x="12774" y="20690"/>
                  <a:pt x="13432" y="20798"/>
                </a:cubicBezTo>
                <a:cubicBezTo>
                  <a:pt x="14659" y="20999"/>
                  <a:pt x="15960" y="20927"/>
                  <a:pt x="16889" y="20601"/>
                </a:cubicBezTo>
                <a:cubicBezTo>
                  <a:pt x="17601" y="20351"/>
                  <a:pt x="18492" y="20685"/>
                  <a:pt x="18142" y="21071"/>
                </a:cubicBezTo>
                <a:cubicBezTo>
                  <a:pt x="17773" y="21480"/>
                  <a:pt x="18434" y="21398"/>
                  <a:pt x="19091" y="20952"/>
                </a:cubicBezTo>
                <a:cubicBezTo>
                  <a:pt x="19736" y="20514"/>
                  <a:pt x="19802" y="20292"/>
                  <a:pt x="19282" y="20292"/>
                </a:cubicBezTo>
                <a:cubicBezTo>
                  <a:pt x="19079" y="20292"/>
                  <a:pt x="18828" y="20142"/>
                  <a:pt x="18724" y="19962"/>
                </a:cubicBezTo>
                <a:cubicBezTo>
                  <a:pt x="18570" y="19698"/>
                  <a:pt x="18619" y="19585"/>
                  <a:pt x="18984" y="19366"/>
                </a:cubicBezTo>
                <a:cubicBezTo>
                  <a:pt x="19699" y="18935"/>
                  <a:pt x="20545" y="17123"/>
                  <a:pt x="20887" y="15294"/>
                </a:cubicBezTo>
                <a:cubicBezTo>
                  <a:pt x="21175" y="13758"/>
                  <a:pt x="21174" y="10994"/>
                  <a:pt x="20880" y="8752"/>
                </a:cubicBezTo>
                <a:cubicBezTo>
                  <a:pt x="20713" y="7480"/>
                  <a:pt x="19905" y="5659"/>
                  <a:pt x="18953" y="4399"/>
                </a:cubicBezTo>
                <a:cubicBezTo>
                  <a:pt x="18613" y="3949"/>
                  <a:pt x="18313" y="3487"/>
                  <a:pt x="18288" y="3374"/>
                </a:cubicBezTo>
                <a:cubicBezTo>
                  <a:pt x="18246" y="3192"/>
                  <a:pt x="16749" y="1957"/>
                  <a:pt x="16200" y="1655"/>
                </a:cubicBezTo>
                <a:cubicBezTo>
                  <a:pt x="13869" y="367"/>
                  <a:pt x="13109" y="142"/>
                  <a:pt x="10756" y="1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25" name="1100…"/>
          <p:cNvSpPr txBox="1"/>
          <p:nvPr/>
        </p:nvSpPr>
        <p:spPr>
          <a:xfrm>
            <a:off x="1122" y="1517650"/>
            <a:ext cx="12560301" cy="314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600"/>
            </a:pPr>
            <a:r>
              <a:t>1100</a:t>
            </a:r>
          </a:p>
          <a:p>
            <a:pPr>
              <a:defRPr sz="10300"/>
            </a:pPr>
            <a:r>
              <a:t>That’s a lot of balloons!</a:t>
            </a:r>
          </a:p>
        </p:txBody>
      </p:sp>
      <p:grpSp>
        <p:nvGrpSpPr>
          <p:cNvPr id="2928" name="Group"/>
          <p:cNvGrpSpPr/>
          <p:nvPr/>
        </p:nvGrpSpPr>
        <p:grpSpPr>
          <a:xfrm>
            <a:off x="2019326" y="4031043"/>
            <a:ext cx="2501798" cy="2756416"/>
            <a:chOff x="51165" y="293727"/>
            <a:chExt cx="2501796" cy="2756415"/>
          </a:xfrm>
        </p:grpSpPr>
        <p:pic>
          <p:nvPicPr>
            <p:cNvPr id="2926" name="helium balloons_2.jpg" descr="helium balloons_2.jpg"/>
            <p:cNvPicPr>
              <a:picLocks noChangeAspect="1"/>
            </p:cNvPicPr>
            <p:nvPr/>
          </p:nvPicPr>
          <p:blipFill>
            <a:blip r:embed="rId2"/>
            <a:srcRect l="1916" t="8858" r="4398" b="8011"/>
            <a:stretch>
              <a:fillRect/>
            </a:stretch>
          </p:blipFill>
          <p:spPr>
            <a:xfrm>
              <a:off x="51165" y="293727"/>
              <a:ext cx="2501798" cy="2756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0" h="21449" extrusionOk="0">
                  <a:moveTo>
                    <a:pt x="9781" y="2"/>
                  </a:moveTo>
                  <a:cubicBezTo>
                    <a:pt x="7570" y="47"/>
                    <a:pt x="5726" y="690"/>
                    <a:pt x="3586" y="2130"/>
                  </a:cubicBezTo>
                  <a:cubicBezTo>
                    <a:pt x="1735" y="3376"/>
                    <a:pt x="384" y="5829"/>
                    <a:pt x="44" y="8563"/>
                  </a:cubicBezTo>
                  <a:cubicBezTo>
                    <a:pt x="-425" y="12337"/>
                    <a:pt x="2935" y="17183"/>
                    <a:pt x="7334" y="19079"/>
                  </a:cubicBezTo>
                  <a:cubicBezTo>
                    <a:pt x="8911" y="19758"/>
                    <a:pt x="9659" y="20052"/>
                    <a:pt x="9798" y="20052"/>
                  </a:cubicBezTo>
                  <a:cubicBezTo>
                    <a:pt x="9870" y="20052"/>
                    <a:pt x="10192" y="20161"/>
                    <a:pt x="10518" y="20296"/>
                  </a:cubicBezTo>
                  <a:cubicBezTo>
                    <a:pt x="10843" y="20431"/>
                    <a:pt x="11366" y="20580"/>
                    <a:pt x="11676" y="20626"/>
                  </a:cubicBezTo>
                  <a:cubicBezTo>
                    <a:pt x="11985" y="20673"/>
                    <a:pt x="12775" y="20799"/>
                    <a:pt x="13433" y="20907"/>
                  </a:cubicBezTo>
                  <a:cubicBezTo>
                    <a:pt x="14660" y="21110"/>
                    <a:pt x="15959" y="21034"/>
                    <a:pt x="16887" y="20707"/>
                  </a:cubicBezTo>
                  <a:cubicBezTo>
                    <a:pt x="17600" y="20456"/>
                    <a:pt x="18492" y="20797"/>
                    <a:pt x="18143" y="21185"/>
                  </a:cubicBezTo>
                  <a:cubicBezTo>
                    <a:pt x="17773" y="21596"/>
                    <a:pt x="18437" y="21507"/>
                    <a:pt x="19093" y="21059"/>
                  </a:cubicBezTo>
                  <a:cubicBezTo>
                    <a:pt x="19738" y="20619"/>
                    <a:pt x="19801" y="20398"/>
                    <a:pt x="19281" y="20398"/>
                  </a:cubicBezTo>
                  <a:cubicBezTo>
                    <a:pt x="19078" y="20398"/>
                    <a:pt x="18830" y="20251"/>
                    <a:pt x="18725" y="20070"/>
                  </a:cubicBezTo>
                  <a:cubicBezTo>
                    <a:pt x="18571" y="19805"/>
                    <a:pt x="18618" y="19689"/>
                    <a:pt x="18983" y="19468"/>
                  </a:cubicBezTo>
                  <a:cubicBezTo>
                    <a:pt x="19698" y="19036"/>
                    <a:pt x="20545" y="17214"/>
                    <a:pt x="20887" y="15376"/>
                  </a:cubicBezTo>
                  <a:cubicBezTo>
                    <a:pt x="21175" y="13832"/>
                    <a:pt x="21171" y="11052"/>
                    <a:pt x="20877" y="8798"/>
                  </a:cubicBezTo>
                  <a:cubicBezTo>
                    <a:pt x="20711" y="7519"/>
                    <a:pt x="19904" y="5691"/>
                    <a:pt x="18953" y="4425"/>
                  </a:cubicBezTo>
                  <a:cubicBezTo>
                    <a:pt x="18612" y="3972"/>
                    <a:pt x="18316" y="3510"/>
                    <a:pt x="18290" y="3396"/>
                  </a:cubicBezTo>
                  <a:cubicBezTo>
                    <a:pt x="18249" y="3213"/>
                    <a:pt x="16750" y="1968"/>
                    <a:pt x="16201" y="1664"/>
                  </a:cubicBezTo>
                  <a:cubicBezTo>
                    <a:pt x="13870" y="370"/>
                    <a:pt x="13108" y="141"/>
                    <a:pt x="10755" y="18"/>
                  </a:cubicBezTo>
                  <a:cubicBezTo>
                    <a:pt x="10422" y="0"/>
                    <a:pt x="10097" y="-4"/>
                    <a:pt x="9781" y="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927" name="from one gallon of gas..."/>
            <p:cNvSpPr txBox="1"/>
            <p:nvPr/>
          </p:nvSpPr>
          <p:spPr>
            <a:xfrm>
              <a:off x="113523" y="656883"/>
              <a:ext cx="2374901" cy="1968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from one gallon of gas...</a:t>
              </a:r>
            </a:p>
          </p:txBody>
        </p:sp>
      </p:grpSp>
      <p:grpSp>
        <p:nvGrpSpPr>
          <p:cNvPr id="2931" name="Group"/>
          <p:cNvGrpSpPr/>
          <p:nvPr/>
        </p:nvGrpSpPr>
        <p:grpSpPr>
          <a:xfrm>
            <a:off x="7010426" y="4165572"/>
            <a:ext cx="2501798" cy="2756416"/>
            <a:chOff x="51165" y="293727"/>
            <a:chExt cx="2501796" cy="2756415"/>
          </a:xfrm>
        </p:grpSpPr>
        <p:pic>
          <p:nvPicPr>
            <p:cNvPr id="2929" name="helium balloons_2.jpg" descr="helium balloons_2.jpg"/>
            <p:cNvPicPr>
              <a:picLocks noChangeAspect="1"/>
            </p:cNvPicPr>
            <p:nvPr/>
          </p:nvPicPr>
          <p:blipFill>
            <a:blip r:embed="rId2"/>
            <a:srcRect l="1916" t="8858" r="4398" b="8011"/>
            <a:stretch>
              <a:fillRect/>
            </a:stretch>
          </p:blipFill>
          <p:spPr>
            <a:xfrm>
              <a:off x="51165" y="293727"/>
              <a:ext cx="2501798" cy="2756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0" h="21449" extrusionOk="0">
                  <a:moveTo>
                    <a:pt x="9781" y="2"/>
                  </a:moveTo>
                  <a:cubicBezTo>
                    <a:pt x="7570" y="47"/>
                    <a:pt x="5726" y="690"/>
                    <a:pt x="3586" y="2130"/>
                  </a:cubicBezTo>
                  <a:cubicBezTo>
                    <a:pt x="1735" y="3376"/>
                    <a:pt x="384" y="5829"/>
                    <a:pt x="44" y="8563"/>
                  </a:cubicBezTo>
                  <a:cubicBezTo>
                    <a:pt x="-425" y="12337"/>
                    <a:pt x="2935" y="17183"/>
                    <a:pt x="7334" y="19079"/>
                  </a:cubicBezTo>
                  <a:cubicBezTo>
                    <a:pt x="8911" y="19758"/>
                    <a:pt x="9659" y="20052"/>
                    <a:pt x="9798" y="20052"/>
                  </a:cubicBezTo>
                  <a:cubicBezTo>
                    <a:pt x="9870" y="20052"/>
                    <a:pt x="10192" y="20161"/>
                    <a:pt x="10518" y="20296"/>
                  </a:cubicBezTo>
                  <a:cubicBezTo>
                    <a:pt x="10843" y="20431"/>
                    <a:pt x="11366" y="20580"/>
                    <a:pt x="11676" y="20626"/>
                  </a:cubicBezTo>
                  <a:cubicBezTo>
                    <a:pt x="11985" y="20673"/>
                    <a:pt x="12775" y="20799"/>
                    <a:pt x="13433" y="20907"/>
                  </a:cubicBezTo>
                  <a:cubicBezTo>
                    <a:pt x="14660" y="21110"/>
                    <a:pt x="15959" y="21034"/>
                    <a:pt x="16887" y="20707"/>
                  </a:cubicBezTo>
                  <a:cubicBezTo>
                    <a:pt x="17600" y="20456"/>
                    <a:pt x="18492" y="20797"/>
                    <a:pt x="18143" y="21185"/>
                  </a:cubicBezTo>
                  <a:cubicBezTo>
                    <a:pt x="17773" y="21596"/>
                    <a:pt x="18437" y="21507"/>
                    <a:pt x="19093" y="21059"/>
                  </a:cubicBezTo>
                  <a:cubicBezTo>
                    <a:pt x="19738" y="20619"/>
                    <a:pt x="19801" y="20398"/>
                    <a:pt x="19281" y="20398"/>
                  </a:cubicBezTo>
                  <a:cubicBezTo>
                    <a:pt x="19078" y="20398"/>
                    <a:pt x="18830" y="20251"/>
                    <a:pt x="18725" y="20070"/>
                  </a:cubicBezTo>
                  <a:cubicBezTo>
                    <a:pt x="18571" y="19805"/>
                    <a:pt x="18618" y="19689"/>
                    <a:pt x="18983" y="19468"/>
                  </a:cubicBezTo>
                  <a:cubicBezTo>
                    <a:pt x="19698" y="19036"/>
                    <a:pt x="20545" y="17214"/>
                    <a:pt x="20887" y="15376"/>
                  </a:cubicBezTo>
                  <a:cubicBezTo>
                    <a:pt x="21175" y="13832"/>
                    <a:pt x="21171" y="11052"/>
                    <a:pt x="20877" y="8798"/>
                  </a:cubicBezTo>
                  <a:cubicBezTo>
                    <a:pt x="20711" y="7519"/>
                    <a:pt x="19904" y="5691"/>
                    <a:pt x="18953" y="4425"/>
                  </a:cubicBezTo>
                  <a:cubicBezTo>
                    <a:pt x="18612" y="3972"/>
                    <a:pt x="18316" y="3510"/>
                    <a:pt x="18290" y="3396"/>
                  </a:cubicBezTo>
                  <a:cubicBezTo>
                    <a:pt x="18249" y="3213"/>
                    <a:pt x="16750" y="1968"/>
                    <a:pt x="16201" y="1664"/>
                  </a:cubicBezTo>
                  <a:cubicBezTo>
                    <a:pt x="13870" y="370"/>
                    <a:pt x="13108" y="141"/>
                    <a:pt x="10755" y="18"/>
                  </a:cubicBezTo>
                  <a:cubicBezTo>
                    <a:pt x="10422" y="0"/>
                    <a:pt x="10097" y="-4"/>
                    <a:pt x="9781" y="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930" name="How many balloons’ worth of O2 did that take?"/>
            <p:cNvSpPr txBox="1"/>
            <p:nvPr/>
          </p:nvSpPr>
          <p:spPr>
            <a:xfrm>
              <a:off x="113523" y="777533"/>
              <a:ext cx="2374901" cy="172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800">
                  <a:solidFill>
                    <a:srgbClr val="FFFFFF"/>
                  </a:solidFill>
                </a:defRPr>
              </a:pPr>
              <a:r>
                <a:t>How many balloons’ worth of O</a:t>
              </a:r>
              <a:r>
                <a:rPr baseline="-5999"/>
                <a:t>2 </a:t>
              </a:r>
              <a:r>
                <a:t>did that take?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" grpId="1" animBg="1" advAuto="0"/>
      <p:bldP spid="2931" grpId="2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3" name="droppedImage.png" descr="dropped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87"/>
          <a:stretch>
            <a:fillRect/>
          </a:stretch>
        </p:blipFill>
        <p:spPr>
          <a:xfrm>
            <a:off x="7416800" y="2540000"/>
            <a:ext cx="4102100" cy="6776536"/>
          </a:xfrm>
          <a:prstGeom prst="rect">
            <a:avLst/>
          </a:prstGeom>
        </p:spPr>
      </p:pic>
      <p:sp>
        <p:nvSpPr>
          <p:cNvPr id="2934" name="So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So?</a:t>
            </a:r>
          </a:p>
        </p:txBody>
      </p:sp>
      <p:sp>
        <p:nvSpPr>
          <p:cNvPr id="2935" name="Burning this six pound gallon of gasoline yields 19 pounds of CO2!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1318448" indent="-556448">
              <a:defRPr sz="3600"/>
            </a:pPr>
            <a:r>
              <a:t>Burning this six pound gallon of gasoline yields 19 pounds of CO</a:t>
            </a:r>
            <a:r>
              <a:rPr baseline="-5999"/>
              <a:t>2</a:t>
            </a:r>
            <a:r>
              <a:t>!</a:t>
            </a:r>
          </a:p>
          <a:p>
            <a:pPr marL="1318448" indent="-556448">
              <a:defRPr sz="3600"/>
            </a:pPr>
            <a:r>
              <a:t>Um, wow.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5" grpId="1" build="p" bldLvl="5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7" name="droppedImage.png" descr="dropped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87"/>
          <a:stretch>
            <a:fillRect/>
          </a:stretch>
        </p:blipFill>
        <p:spPr>
          <a:xfrm>
            <a:off x="7416800" y="2540000"/>
            <a:ext cx="4102100" cy="6776536"/>
          </a:xfrm>
          <a:prstGeom prst="rect">
            <a:avLst/>
          </a:prstGeom>
        </p:spPr>
      </p:pic>
      <p:sp>
        <p:nvSpPr>
          <p:cNvPr id="2938" name="So?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828800"/>
          </a:xfrm>
          <a:prstGeom prst="rect">
            <a:avLst/>
          </a:prstGeom>
        </p:spPr>
        <p:txBody>
          <a:bodyPr/>
          <a:lstStyle/>
          <a:p>
            <a:r>
              <a:t>So?</a:t>
            </a:r>
          </a:p>
        </p:txBody>
      </p:sp>
      <p:sp>
        <p:nvSpPr>
          <p:cNvPr id="2939" name="Remember that Americans burn 391 million gallons of gasoline a day.…"/>
          <p:cNvSpPr txBox="1">
            <a:spLocks noGrp="1"/>
          </p:cNvSpPr>
          <p:nvPr>
            <p:ph type="body" sz="half" idx="1"/>
          </p:nvPr>
        </p:nvSpPr>
        <p:spPr>
          <a:xfrm>
            <a:off x="482600" y="1485900"/>
            <a:ext cx="6083300" cy="7620000"/>
          </a:xfrm>
          <a:prstGeom prst="rect">
            <a:avLst/>
          </a:prstGeom>
        </p:spPr>
        <p:txBody>
          <a:bodyPr/>
          <a:lstStyle/>
          <a:p>
            <a:pPr marL="1318448" indent="-556448">
              <a:defRPr sz="3600"/>
            </a:pPr>
            <a:r>
              <a:t>Remember that Americans burn 391 million gallons of gasoline a day.  </a:t>
            </a:r>
          </a:p>
          <a:p>
            <a:pPr marL="1318448" indent="-556448">
              <a:defRPr sz="3600"/>
            </a:pPr>
            <a:r>
              <a:t>That’s over 7 billion pounds of CO</a:t>
            </a:r>
            <a:r>
              <a:rPr baseline="-5999"/>
              <a:t>2</a:t>
            </a:r>
            <a:r>
              <a:t> produced every day </a:t>
            </a:r>
            <a:r>
              <a:rPr i="1"/>
              <a:t>just from burning gasoline</a:t>
            </a:r>
            <a:r>
              <a:t>.</a:t>
            </a:r>
          </a:p>
          <a:p>
            <a:pPr marL="1318448" indent="-556448">
              <a:defRPr sz="3600"/>
            </a:pPr>
            <a:r>
              <a:t>Um, wow.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9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" grpId="1" build="p" bldLvl="5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1" name="droppedImage.png" descr="dropped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87"/>
          <a:stretch>
            <a:fillRect/>
          </a:stretch>
        </p:blipFill>
        <p:spPr>
          <a:xfrm>
            <a:off x="7416800" y="2540000"/>
            <a:ext cx="4102100" cy="6776536"/>
          </a:xfrm>
          <a:prstGeom prst="rect">
            <a:avLst/>
          </a:prstGeom>
        </p:spPr>
      </p:pic>
      <p:sp>
        <p:nvSpPr>
          <p:cNvPr id="2942" name="And…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828800"/>
          </a:xfrm>
          <a:prstGeom prst="rect">
            <a:avLst/>
          </a:prstGeom>
        </p:spPr>
        <p:txBody>
          <a:bodyPr/>
          <a:lstStyle/>
          <a:p>
            <a:r>
              <a:t>And…</a:t>
            </a:r>
          </a:p>
        </p:txBody>
      </p:sp>
      <p:sp>
        <p:nvSpPr>
          <p:cNvPr id="2943" name="A gallon of gasoline is about 87% carbon by weight.…"/>
          <p:cNvSpPr txBox="1">
            <a:spLocks noGrp="1"/>
          </p:cNvSpPr>
          <p:nvPr>
            <p:ph type="body" sz="half" idx="1"/>
          </p:nvPr>
        </p:nvSpPr>
        <p:spPr>
          <a:xfrm>
            <a:off x="482600" y="1485900"/>
            <a:ext cx="6083300" cy="7620000"/>
          </a:xfrm>
          <a:prstGeom prst="rect">
            <a:avLst/>
          </a:prstGeom>
        </p:spPr>
        <p:txBody>
          <a:bodyPr/>
          <a:lstStyle/>
          <a:p>
            <a:pPr marL="1318448" indent="-556448">
              <a:defRPr sz="3600"/>
            </a:pPr>
            <a:r>
              <a:t>A gallon of gasoline is about 87% carbon by weight. </a:t>
            </a:r>
          </a:p>
          <a:p>
            <a:pPr marL="1318448" indent="-556448">
              <a:defRPr sz="3600"/>
            </a:pPr>
            <a:r>
              <a:t>That means there’s about 5.5 pounds of carbon in a gallon of gas. </a:t>
            </a:r>
          </a:p>
          <a:p>
            <a:pPr marL="1318448" indent="-556448">
              <a:defRPr sz="3600"/>
            </a:pPr>
            <a:r>
              <a:t>Um, wow.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9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9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9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3" grpId="1" build="p" bldLvl="5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5" name="Here’s what that looks like:"/>
          <p:cNvSpPr txBox="1">
            <a:spLocks noGrp="1"/>
          </p:cNvSpPr>
          <p:nvPr>
            <p:ph type="title"/>
          </p:nvPr>
        </p:nvSpPr>
        <p:spPr>
          <a:xfrm>
            <a:off x="-14057" y="59898"/>
            <a:ext cx="12798277" cy="1828801"/>
          </a:xfrm>
          <a:prstGeom prst="rect">
            <a:avLst/>
          </a:prstGeom>
        </p:spPr>
        <p:txBody>
          <a:bodyPr/>
          <a:lstStyle/>
          <a:p>
            <a:r>
              <a:t>Here’s what that looks like: </a:t>
            </a:r>
          </a:p>
        </p:txBody>
      </p:sp>
      <p:sp>
        <p:nvSpPr>
          <p:cNvPr id="2946" name="A gallon of gasoline is about 87% carbon by weight.…"/>
          <p:cNvSpPr txBox="1">
            <a:spLocks noGrp="1"/>
          </p:cNvSpPr>
          <p:nvPr>
            <p:ph type="body" sz="half" idx="1"/>
          </p:nvPr>
        </p:nvSpPr>
        <p:spPr>
          <a:xfrm>
            <a:off x="482600" y="1485900"/>
            <a:ext cx="6083300" cy="7620000"/>
          </a:xfrm>
          <a:prstGeom prst="rect">
            <a:avLst/>
          </a:prstGeom>
        </p:spPr>
        <p:txBody>
          <a:bodyPr/>
          <a:lstStyle/>
          <a:p>
            <a:pPr marL="1318448" indent="-556448">
              <a:defRPr sz="3600"/>
            </a:pPr>
            <a:r>
              <a:t>A gallon of gasoline is about 87% carbon by weight. </a:t>
            </a:r>
          </a:p>
          <a:p>
            <a:pPr marL="1318448" indent="-556448">
              <a:defRPr sz="3600"/>
            </a:pPr>
            <a:r>
              <a:t>That means there’s about 5.5 pounds of carbon in a gallon of gas. </a:t>
            </a:r>
          </a:p>
          <a:p>
            <a:pPr marL="1318448" indent="-556448">
              <a:defRPr sz="3600"/>
            </a:pPr>
            <a:r>
              <a:t>Pure graphite is pure carbon. </a:t>
            </a:r>
          </a:p>
          <a:p>
            <a:pPr marL="1318448" indent="-556448">
              <a:defRPr sz="3600"/>
            </a:pPr>
            <a:r>
              <a:t>The quarter is intended to show scale. This block is 2” x 2” x 6”.</a:t>
            </a:r>
          </a:p>
        </p:txBody>
      </p:sp>
      <p:pic>
        <p:nvPicPr>
          <p:cNvPr id="2947" name="graphite2quarter.png" descr="graphite2quar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529" y="2880500"/>
            <a:ext cx="4285074" cy="4446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9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2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6" grpId="1" build="p" bldLvl="5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" name="Here’s what that looks like:"/>
          <p:cNvSpPr txBox="1">
            <a:spLocks noGrp="1"/>
          </p:cNvSpPr>
          <p:nvPr>
            <p:ph type="title"/>
          </p:nvPr>
        </p:nvSpPr>
        <p:spPr>
          <a:xfrm>
            <a:off x="-14057" y="59898"/>
            <a:ext cx="12798277" cy="1828801"/>
          </a:xfrm>
          <a:prstGeom prst="rect">
            <a:avLst/>
          </a:prstGeom>
        </p:spPr>
        <p:txBody>
          <a:bodyPr/>
          <a:lstStyle/>
          <a:p>
            <a:r>
              <a:t>Here’s what that looks like: </a:t>
            </a:r>
          </a:p>
        </p:txBody>
      </p:sp>
      <p:sp>
        <p:nvSpPr>
          <p:cNvPr id="2950" name="The quarter is intended to show scale. This block is 2” x 2” x 6”.…"/>
          <p:cNvSpPr txBox="1">
            <a:spLocks noGrp="1"/>
          </p:cNvSpPr>
          <p:nvPr>
            <p:ph type="body" sz="half" idx="1"/>
          </p:nvPr>
        </p:nvSpPr>
        <p:spPr>
          <a:xfrm>
            <a:off x="168526" y="1485900"/>
            <a:ext cx="6397374" cy="7620000"/>
          </a:xfrm>
          <a:prstGeom prst="rect">
            <a:avLst/>
          </a:prstGeom>
        </p:spPr>
        <p:txBody>
          <a:bodyPr/>
          <a:lstStyle/>
          <a:p>
            <a:pPr marL="1318448" indent="-556448">
              <a:defRPr sz="3600"/>
            </a:pPr>
            <a:r>
              <a:t>The quarter is intended to show scale. This block is 2” x 2” x 6”.</a:t>
            </a:r>
          </a:p>
          <a:p>
            <a:pPr marL="1318448" indent="-556448">
              <a:defRPr sz="3600"/>
            </a:pPr>
            <a:r>
              <a:t>This block isn’t big enough. </a:t>
            </a:r>
          </a:p>
          <a:p>
            <a:pPr marL="1318448" indent="-556448">
              <a:defRPr sz="3600"/>
            </a:pPr>
            <a:r>
              <a:t>I meant to order a         6” x 6” x 2” block. </a:t>
            </a:r>
          </a:p>
          <a:p>
            <a:pPr marL="1318448" indent="-556448">
              <a:defRPr sz="3600"/>
            </a:pPr>
            <a:r>
              <a:t>Oops. </a:t>
            </a:r>
          </a:p>
          <a:p>
            <a:pPr marL="1318448" indent="-556448">
              <a:defRPr sz="3600"/>
            </a:pPr>
            <a:r>
              <a:t>This is what 5.5 pounds of solid carbon looks like. </a:t>
            </a:r>
          </a:p>
        </p:txBody>
      </p:sp>
      <p:pic>
        <p:nvPicPr>
          <p:cNvPr id="2951" name="graphite2quarter.png" descr="graphite2quar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718" y="5149995"/>
            <a:ext cx="4285073" cy="4446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2" name="graphite1.png" descr="graphit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253" y="3393314"/>
            <a:ext cx="3899436" cy="4165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3" name="graphite1.png" descr="graphit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171" y="1743539"/>
            <a:ext cx="3899436" cy="41654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9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9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9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9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9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0" grpId="1" build="p" bldLvl="5" animBg="1" advAuto="0"/>
      <p:bldP spid="2952" grpId="2" animBg="1" advAuto="0"/>
      <p:bldP spid="2953" grpId="3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Here’s what that looks like:"/>
          <p:cNvSpPr txBox="1">
            <a:spLocks noGrp="1"/>
          </p:cNvSpPr>
          <p:nvPr>
            <p:ph type="title"/>
          </p:nvPr>
        </p:nvSpPr>
        <p:spPr>
          <a:xfrm>
            <a:off x="103262" y="-164065"/>
            <a:ext cx="12798276" cy="1828801"/>
          </a:xfrm>
          <a:prstGeom prst="rect">
            <a:avLst/>
          </a:prstGeom>
        </p:spPr>
        <p:txBody>
          <a:bodyPr/>
          <a:lstStyle/>
          <a:p>
            <a:r>
              <a:t>Here’s what that looks like: </a:t>
            </a:r>
          </a:p>
        </p:txBody>
      </p:sp>
      <p:pic>
        <p:nvPicPr>
          <p:cNvPr id="2956" name="graphite2quarter.png" descr="graphite2quar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371" y="4841475"/>
            <a:ext cx="2525014" cy="2619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7" name="graphite1.png" descr="graphit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539" y="3806338"/>
            <a:ext cx="2297773" cy="2454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8" name="graphite1.png" descr="graphit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611" y="2834195"/>
            <a:ext cx="2297773" cy="2454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9" name="droppedImage.png" descr="droppedImage.png"/>
          <p:cNvPicPr>
            <a:picLocks noChangeAspect="1"/>
          </p:cNvPicPr>
          <p:nvPr/>
        </p:nvPicPr>
        <p:blipFill>
          <a:blip r:embed="rId4"/>
          <a:srcRect t="187"/>
          <a:stretch>
            <a:fillRect/>
          </a:stretch>
        </p:blipFill>
        <p:spPr>
          <a:xfrm>
            <a:off x="1101546" y="1161800"/>
            <a:ext cx="4283144" cy="7075612"/>
          </a:xfrm>
          <a:prstGeom prst="rect">
            <a:avLst/>
          </a:prstGeom>
          <a:ln w="12700">
            <a:miter lim="400000"/>
          </a:ln>
        </p:spPr>
      </p:pic>
      <p:sp>
        <p:nvSpPr>
          <p:cNvPr id="2960" name="1 gallon weighs ~ 6 pounds"/>
          <p:cNvSpPr txBox="1"/>
          <p:nvPr/>
        </p:nvSpPr>
        <p:spPr>
          <a:xfrm>
            <a:off x="139567" y="8531257"/>
            <a:ext cx="596633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 gallon weighs ~ 6 pounds</a:t>
            </a:r>
          </a:p>
        </p:txBody>
      </p:sp>
      <p:sp>
        <p:nvSpPr>
          <p:cNvPr id="2961" name="About 5.5 pounds of that is carbon."/>
          <p:cNvSpPr txBox="1"/>
          <p:nvPr/>
        </p:nvSpPr>
        <p:spPr>
          <a:xfrm>
            <a:off x="7257473" y="8050321"/>
            <a:ext cx="4546748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About 5.5 pounds of that is carbon.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0" grpId="1" animBg="1" advAuto="0"/>
      <p:bldP spid="2961" grpId="2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How much do you have to plant or grow to take that carbon back out of the air?"/>
          <p:cNvSpPr txBox="1">
            <a:spLocks noGrp="1"/>
          </p:cNvSpPr>
          <p:nvPr>
            <p:ph type="title"/>
          </p:nvPr>
        </p:nvSpPr>
        <p:spPr>
          <a:xfrm>
            <a:off x="135369" y="-59549"/>
            <a:ext cx="12446292" cy="2438401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How much do you have to plant or grow to take that carbon back out of the air?</a:t>
            </a:r>
          </a:p>
        </p:txBody>
      </p:sp>
      <p:sp>
        <p:nvSpPr>
          <p:cNvPr id="2964" name="Wood is 45% - 50% carbon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Wood is 45% - 50% carbon. </a:t>
            </a:r>
          </a:p>
          <a:p>
            <a:r>
              <a:t>So…</a:t>
            </a:r>
          </a:p>
          <a:p>
            <a:r>
              <a:t>11 pounds of wood needs to be grown to sequester each gallon of gasoline we burn. </a:t>
            </a:r>
          </a:p>
          <a:p>
            <a:r>
              <a:t>Um, wow.</a:t>
            </a:r>
          </a:p>
        </p:txBody>
      </p:sp>
      <p:pic>
        <p:nvPicPr>
          <p:cNvPr id="2965" name="graphite2quarter.png" descr="graphite2quar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371" y="4985169"/>
            <a:ext cx="2322354" cy="240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6" name="graphite1.png" descr="graphit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180" y="4033113"/>
            <a:ext cx="2113352" cy="2257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7" name="graphite1.png" descr="graphit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105" y="3138995"/>
            <a:ext cx="2113352" cy="2257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4" grpId="1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Most of us don’t have a good understanding of scale…"/>
          <p:cNvSpPr txBox="1">
            <a:spLocks noGrp="1"/>
          </p:cNvSpPr>
          <p:nvPr>
            <p:ph type="title"/>
          </p:nvPr>
        </p:nvSpPr>
        <p:spPr>
          <a:xfrm>
            <a:off x="1270000" y="419100"/>
            <a:ext cx="10464800" cy="3338563"/>
          </a:xfrm>
          <a:prstGeom prst="rect">
            <a:avLst/>
          </a:prstGeom>
        </p:spPr>
        <p:txBody>
          <a:bodyPr/>
          <a:lstStyle/>
          <a:p>
            <a:pPr>
              <a:defRPr sz="5900"/>
            </a:pPr>
            <a:r>
              <a:t>Most of us don’t have a good understanding of scale </a:t>
            </a:r>
          </a:p>
          <a:p>
            <a:pPr>
              <a:defRPr sz="5900"/>
            </a:pPr>
            <a:r>
              <a:rPr sz="3600"/>
              <a:t>(because it’s hard to understand)</a:t>
            </a:r>
          </a:p>
        </p:txBody>
      </p:sp>
      <p:sp>
        <p:nvSpPr>
          <p:cNvPr id="166" name="A thousand seconds is about 17 minutes.…"/>
          <p:cNvSpPr txBox="1">
            <a:spLocks noGrp="1"/>
          </p:cNvSpPr>
          <p:nvPr>
            <p:ph type="body" idx="1"/>
          </p:nvPr>
        </p:nvSpPr>
        <p:spPr>
          <a:xfrm>
            <a:off x="1270000" y="3402009"/>
            <a:ext cx="10464800" cy="6015108"/>
          </a:xfrm>
          <a:prstGeom prst="rect">
            <a:avLst/>
          </a:prstGeom>
        </p:spPr>
        <p:txBody>
          <a:bodyPr/>
          <a:lstStyle/>
          <a:p>
            <a:r>
              <a:t>A thousand seconds is about 17 minutes.</a:t>
            </a:r>
          </a:p>
          <a:p>
            <a:r>
              <a:t>A million seconds is about 12 days. </a:t>
            </a:r>
          </a:p>
          <a:p>
            <a:r>
              <a:t>A billion seconds is about 32 years. </a:t>
            </a:r>
          </a:p>
          <a:p>
            <a:r>
              <a:t>A trillion seconds is about 32,000 years. </a:t>
            </a:r>
          </a:p>
          <a:p>
            <a:r>
              <a:rPr i="1"/>
              <a:t>Homo sapiens</a:t>
            </a:r>
            <a:r>
              <a:t> (us!) have been around for about 10 trillion seconds (and maybe not quite that long).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build="p" bldLvl="5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" name="How much do you have to plant or grow to take that carbon back out of the air?"/>
          <p:cNvSpPr txBox="1">
            <a:spLocks noGrp="1"/>
          </p:cNvSpPr>
          <p:nvPr>
            <p:ph type="title"/>
          </p:nvPr>
        </p:nvSpPr>
        <p:spPr>
          <a:xfrm>
            <a:off x="135369" y="-59549"/>
            <a:ext cx="12446292" cy="2438401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How much do you have to plant or grow to take that carbon back out of the air?</a:t>
            </a:r>
          </a:p>
        </p:txBody>
      </p:sp>
      <p:sp>
        <p:nvSpPr>
          <p:cNvPr id="2970" name="11 pounds of wood needs to be grown to sequester each gallon of gasoline we burn.…"/>
          <p:cNvSpPr txBox="1">
            <a:spLocks noGrp="1"/>
          </p:cNvSpPr>
          <p:nvPr>
            <p:ph type="body" sz="half" idx="1"/>
          </p:nvPr>
        </p:nvSpPr>
        <p:spPr>
          <a:xfrm>
            <a:off x="581138" y="2768600"/>
            <a:ext cx="5922822" cy="5715000"/>
          </a:xfrm>
          <a:prstGeom prst="rect">
            <a:avLst/>
          </a:prstGeom>
        </p:spPr>
        <p:txBody>
          <a:bodyPr/>
          <a:lstStyle/>
          <a:p>
            <a:r>
              <a:t>11 pounds of wood needs to be grown to sequester each gallon of gasoline we burn. </a:t>
            </a:r>
          </a:p>
          <a:p>
            <a:r>
              <a:t>And it can’t be allowed to burn or decay. </a:t>
            </a:r>
          </a:p>
          <a:p>
            <a:r>
              <a:t>A standard 8 foot 2x4 weighs 11 pounds. </a:t>
            </a:r>
          </a:p>
        </p:txBody>
      </p:sp>
      <p:pic>
        <p:nvPicPr>
          <p:cNvPr id="2971" name="graphite2quarter.png" descr="graphite2quar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371" y="4985169"/>
            <a:ext cx="2322354" cy="240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2" name="graphite1.png" descr="graphit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180" y="4033113"/>
            <a:ext cx="2113352" cy="2257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3" name="graphite1.png" descr="graphit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105" y="3138995"/>
            <a:ext cx="2113352" cy="2257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29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0"/>
                                        <p:tgtEl>
                                          <p:spTgt spid="2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0"/>
                                        <p:tgtEl>
                                          <p:spTgt spid="2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0"/>
                                        <p:tgtEl>
                                          <p:spTgt spid="2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" grpId="1" build="p" bldLvl="5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5" name="How much do you have to plant or grow to take that carbon back out of the air?"/>
          <p:cNvSpPr txBox="1">
            <a:spLocks noGrp="1"/>
          </p:cNvSpPr>
          <p:nvPr>
            <p:ph type="title"/>
          </p:nvPr>
        </p:nvSpPr>
        <p:spPr>
          <a:xfrm>
            <a:off x="300547" y="-14756"/>
            <a:ext cx="5076617" cy="3729397"/>
          </a:xfrm>
          <a:prstGeom prst="rect">
            <a:avLst/>
          </a:prstGeom>
        </p:spPr>
        <p:txBody>
          <a:bodyPr/>
          <a:lstStyle>
            <a:lvl1pPr>
              <a:defRPr sz="4900"/>
            </a:lvl1pPr>
          </a:lstStyle>
          <a:p>
            <a:r>
              <a:t>How much do you have to plant or grow to take that carbon back out of the air?</a:t>
            </a:r>
          </a:p>
        </p:txBody>
      </p:sp>
      <p:pic>
        <p:nvPicPr>
          <p:cNvPr id="2976" name="graphite2quarter.png" descr="graphite2quar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52" y="4848146"/>
            <a:ext cx="1120551" cy="1162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7" name="graphite1.png" descr="graphit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352" y="4388772"/>
            <a:ext cx="1019706" cy="1089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8" name="graphite1.png" descr="graphit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153" y="3957355"/>
            <a:ext cx="1019706" cy="1089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9" name="60547593_10217155942784416_1935570893623263232_n.jpg" descr="60547593_10217155942784416_1935570893623263232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713" y="68728"/>
            <a:ext cx="7212109" cy="9616144"/>
          </a:xfrm>
          <a:prstGeom prst="rect">
            <a:avLst/>
          </a:prstGeom>
          <a:ln w="12700">
            <a:miter lim="400000"/>
          </a:ln>
        </p:spPr>
      </p:pic>
      <p:sp>
        <p:nvSpPr>
          <p:cNvPr id="2980" name="11 pounds of wood needs to be grown to sequester each gallon of gasoline we burn.…"/>
          <p:cNvSpPr txBox="1"/>
          <p:nvPr/>
        </p:nvSpPr>
        <p:spPr>
          <a:xfrm>
            <a:off x="271409" y="5957029"/>
            <a:ext cx="4706846" cy="332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12120" indent="-494620" algn="l">
              <a:spcBef>
                <a:spcPts val="3800"/>
              </a:spcBef>
              <a:buSzPct val="171000"/>
              <a:buChar char="•"/>
              <a:defRPr sz="3200"/>
            </a:pPr>
            <a:r>
              <a:t>11 pounds of wood needs to be grown to sequester each gallon of gasoline we burn. </a:t>
            </a:r>
          </a:p>
          <a:p>
            <a:pPr marL="812120" indent="-494620" algn="l">
              <a:spcBef>
                <a:spcPts val="3800"/>
              </a:spcBef>
              <a:buSzPct val="171000"/>
              <a:buChar char="•"/>
              <a:defRPr sz="3200"/>
            </a:pPr>
            <a:r>
              <a:t>A standard 8 foot 2x4 weighs 11 pounds.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How much do you have to plant or grow to take that carbon back out of the air?"/>
          <p:cNvSpPr txBox="1">
            <a:spLocks noGrp="1"/>
          </p:cNvSpPr>
          <p:nvPr>
            <p:ph type="title"/>
          </p:nvPr>
        </p:nvSpPr>
        <p:spPr>
          <a:xfrm>
            <a:off x="135369" y="-59549"/>
            <a:ext cx="12446292" cy="2438401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How much do you have to plant or grow to take that carbon back out of the air?</a:t>
            </a:r>
          </a:p>
        </p:txBody>
      </p:sp>
      <p:sp>
        <p:nvSpPr>
          <p:cNvPr id="2983" name="We need to grow a 2x4’s worth of wood for each of the 390 million gallons of gas we burn everyday.…"/>
          <p:cNvSpPr txBox="1">
            <a:spLocks noGrp="1"/>
          </p:cNvSpPr>
          <p:nvPr>
            <p:ph type="body" sz="half" idx="1"/>
          </p:nvPr>
        </p:nvSpPr>
        <p:spPr>
          <a:xfrm>
            <a:off x="581138" y="2768600"/>
            <a:ext cx="5922822" cy="6295147"/>
          </a:xfrm>
          <a:prstGeom prst="rect">
            <a:avLst/>
          </a:prstGeom>
        </p:spPr>
        <p:txBody>
          <a:bodyPr/>
          <a:lstStyle/>
          <a:p>
            <a:r>
              <a:t>We need to grow a 2x4’s worth of wood for each of the 390 million gallons of gas we burn everyday. </a:t>
            </a:r>
          </a:p>
          <a:p>
            <a:r>
              <a:t>390 million 2x4s a day.</a:t>
            </a:r>
          </a:p>
          <a:p>
            <a:r>
              <a:t>11 pounds x 390 million = 4,290,000,000 pounds of wood, every day. </a:t>
            </a:r>
          </a:p>
          <a:p>
            <a:r>
              <a:t>That’s more than 1.5 trillion pounds a year. </a:t>
            </a:r>
          </a:p>
        </p:txBody>
      </p:sp>
      <p:pic>
        <p:nvPicPr>
          <p:cNvPr id="2984" name="60547593_10217155942784416_1935570893623263232_n.jpg" descr="60547593_10217155942784416_193557089362326323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618" y="2286815"/>
            <a:ext cx="5444037" cy="7258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00"/>
                                        <p:tgtEl>
                                          <p:spTgt spid="29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00"/>
                                        <p:tgtEl>
                                          <p:spTgt spid="2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800"/>
                                        <p:tgtEl>
                                          <p:spTgt spid="2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800"/>
                                        <p:tgtEl>
                                          <p:spTgt spid="2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00"/>
                                        <p:tgtEl>
                                          <p:spTgt spid="2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3" grpId="1" build="p" bldLvl="5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So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So?</a:t>
            </a:r>
          </a:p>
        </p:txBody>
      </p:sp>
      <p:sp>
        <p:nvSpPr>
          <p:cNvPr id="2987" name="And, we burn about 2 million tons of coal a day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12120" indent="-494620">
              <a:spcBef>
                <a:spcPts val="3800"/>
              </a:spcBef>
              <a:defRPr sz="3600"/>
            </a:pPr>
            <a:r>
              <a:t>And, we burn about 2 million </a:t>
            </a:r>
            <a:r>
              <a:rPr b="1"/>
              <a:t>tons</a:t>
            </a:r>
            <a:r>
              <a:t> of coal a day.</a:t>
            </a:r>
          </a:p>
          <a:p>
            <a:pPr marL="812120" indent="-494620">
              <a:spcBef>
                <a:spcPts val="3800"/>
              </a:spcBef>
              <a:defRPr sz="3600"/>
            </a:pPr>
            <a:r>
              <a:t>The chemistry and mathematics are similar.   </a:t>
            </a:r>
          </a:p>
        </p:txBody>
      </p:sp>
      <p:grpSp>
        <p:nvGrpSpPr>
          <p:cNvPr id="2991" name="Group"/>
          <p:cNvGrpSpPr/>
          <p:nvPr/>
        </p:nvGrpSpPr>
        <p:grpSpPr>
          <a:xfrm>
            <a:off x="5785709" y="1301820"/>
            <a:ext cx="6564418" cy="4545671"/>
            <a:chOff x="0" y="0"/>
            <a:chExt cx="6564416" cy="4545669"/>
          </a:xfrm>
        </p:grpSpPr>
        <p:sp>
          <p:nvSpPr>
            <p:cNvPr id="2988" name="Oval"/>
            <p:cNvSpPr/>
            <p:nvPr/>
          </p:nvSpPr>
          <p:spPr>
            <a:xfrm>
              <a:off x="0" y="3110569"/>
              <a:ext cx="4267200" cy="1435101"/>
            </a:xfrm>
            <a:prstGeom prst="ellipse">
              <a:avLst/>
            </a:prstGeom>
            <a:solidFill>
              <a:srgbClr val="FF2600">
                <a:alpha val="55000"/>
              </a:srgbClr>
            </a:solidFill>
            <a:ln w="25400" cap="flat">
              <a:solidFill>
                <a:srgbClr val="000000">
                  <a:alpha val="55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989" name="Line"/>
            <p:cNvSpPr/>
            <p:nvPr/>
          </p:nvSpPr>
          <p:spPr>
            <a:xfrm flipV="1">
              <a:off x="2501900" y="811870"/>
              <a:ext cx="1308101" cy="2298700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90" name="Hey!  That’s 4 billion pounds!"/>
            <p:cNvSpPr/>
            <p:nvPr/>
          </p:nvSpPr>
          <p:spPr>
            <a:xfrm>
              <a:off x="2490683" y="0"/>
              <a:ext cx="4073734" cy="2004740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7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lvl1pPr>
            </a:lstStyle>
            <a:p>
              <a:r>
                <a:t>Hey!  That’s 4 billion pounds!</a:t>
              </a:r>
            </a:p>
          </p:txBody>
        </p:sp>
      </p:grpSp>
      <p:grpSp>
        <p:nvGrpSpPr>
          <p:cNvPr id="2994" name="Group"/>
          <p:cNvGrpSpPr/>
          <p:nvPr/>
        </p:nvGrpSpPr>
        <p:grpSpPr>
          <a:xfrm>
            <a:off x="5257800" y="3124200"/>
            <a:ext cx="7289801" cy="6311904"/>
            <a:chOff x="0" y="0"/>
            <a:chExt cx="7289800" cy="6311902"/>
          </a:xfrm>
        </p:grpSpPr>
        <p:sp>
          <p:nvSpPr>
            <p:cNvPr id="2992" name="Line"/>
            <p:cNvSpPr/>
            <p:nvPr/>
          </p:nvSpPr>
          <p:spPr>
            <a:xfrm flipH="1" flipV="1">
              <a:off x="6184900" y="0"/>
              <a:ext cx="74820" cy="4178302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93" name="That yields close to 6 million tons (or 12 billion pounds) of CO2!"/>
            <p:cNvSpPr/>
            <p:nvPr/>
          </p:nvSpPr>
          <p:spPr>
            <a:xfrm>
              <a:off x="0" y="3797301"/>
              <a:ext cx="7289801" cy="2514602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t>That yields close to 6 million tons (or 12 billion pounds) of CO</a:t>
              </a:r>
              <a:r>
                <a:rPr baseline="-5999"/>
                <a:t>2</a:t>
              </a:r>
              <a:r>
                <a:t>!</a:t>
              </a:r>
            </a:p>
          </p:txBody>
        </p:sp>
      </p:grpSp>
      <p:sp>
        <p:nvSpPr>
          <p:cNvPr id="2995" name="Um.  Wow."/>
          <p:cNvSpPr/>
          <p:nvPr/>
        </p:nvSpPr>
        <p:spPr>
          <a:xfrm>
            <a:off x="10744200" y="8394700"/>
            <a:ext cx="2235200" cy="1143000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Um.  Wow.</a:t>
            </a:r>
          </a:p>
        </p:txBody>
      </p:sp>
      <p:sp>
        <p:nvSpPr>
          <p:cNvPr id="2996" name="I updated this slide in 2017.  I cut the numbers by a third. That’s good news."/>
          <p:cNvSpPr/>
          <p:nvPr/>
        </p:nvSpPr>
        <p:spPr>
          <a:xfrm>
            <a:off x="46275" y="6558569"/>
            <a:ext cx="4660569" cy="3151411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I updated this slide in 2017.  I cut the numbers by a third. That’s good news.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1" grpId="1" animBg="1" advAuto="0"/>
      <p:bldP spid="2994" grpId="2" animBg="1" advAuto="0"/>
      <p:bldP spid="2995" grpId="3" animBg="1" advAuto="0"/>
      <p:bldP spid="2996" grpId="4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And..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And...</a:t>
            </a:r>
          </a:p>
        </p:txBody>
      </p:sp>
      <p:sp>
        <p:nvSpPr>
          <p:cNvPr id="2999" name="We burn about 75,000 million cubic feet (mcf) of natural gas on the average day.…"/>
          <p:cNvSpPr txBox="1">
            <a:spLocks noGrp="1"/>
          </p:cNvSpPr>
          <p:nvPr>
            <p:ph type="body" idx="1"/>
          </p:nvPr>
        </p:nvSpPr>
        <p:spPr>
          <a:xfrm>
            <a:off x="1254554" y="2177884"/>
            <a:ext cx="10883901" cy="7234385"/>
          </a:xfrm>
          <a:prstGeom prst="rect">
            <a:avLst/>
          </a:prstGeom>
        </p:spPr>
        <p:txBody>
          <a:bodyPr/>
          <a:lstStyle/>
          <a:p>
            <a:pPr marL="1333500"/>
            <a:r>
              <a:t>We burn about 75,000 million cubic feet (mcf) of natural gas on the average day.</a:t>
            </a:r>
          </a:p>
          <a:p>
            <a:pPr marL="1333500"/>
            <a:r>
              <a:t>While natural gas produces less </a:t>
            </a:r>
            <a:r>
              <a:rPr sz="3600"/>
              <a:t>CO</a:t>
            </a:r>
            <a:r>
              <a:rPr sz="3600" baseline="-5999"/>
              <a:t>2 </a:t>
            </a:r>
            <a:r>
              <a:t>per unit of energy when compared to other fossil fuels, that still yields about 4,000 tons (8 million pounds of </a:t>
            </a:r>
            <a:r>
              <a:rPr sz="3600"/>
              <a:t>CO</a:t>
            </a:r>
            <a:r>
              <a:rPr sz="3600" baseline="-5999"/>
              <a:t>2</a:t>
            </a:r>
            <a:r>
              <a:t>) for the typical day.</a:t>
            </a:r>
          </a:p>
          <a:p>
            <a:pPr marL="1333500"/>
            <a:r>
              <a:t>And natural gas’s primary component, methane, is a powerful greenhouse gas that leaks to the atmosphere along the pipeline.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So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So?</a:t>
            </a:r>
          </a:p>
        </p:txBody>
      </p:sp>
      <p:sp>
        <p:nvSpPr>
          <p:cNvPr id="3002" name="Is it realistic to assume that changing atmospheric chemistry to this extent can be done without consequences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333500"/>
            <a:r>
              <a:t>Is it realistic to assume that changing atmospheric chemistry to this extent can be done without consequences?</a:t>
            </a:r>
          </a:p>
          <a:p>
            <a:pPr marL="1333500"/>
            <a:r>
              <a:t>What do we do?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4" name="Use less energy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 less energy.</a:t>
            </a:r>
          </a:p>
        </p:txBody>
      </p:sp>
      <p:sp>
        <p:nvSpPr>
          <p:cNvPr id="3005" name="A lot less..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1333500"/>
          </a:lstStyle>
          <a:p>
            <a:r>
              <a:t>A lot less...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7" name="This isn’t a good place to stop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isn’t a good place to stop. </a:t>
            </a:r>
          </a:p>
        </p:txBody>
      </p:sp>
      <p:sp>
        <p:nvSpPr>
          <p:cNvPr id="3008" name="The content of the presentation, so far, has been astonishing. That’s intentional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content of the presentation, so far, has been astonishing. That’s intentional.</a:t>
            </a:r>
          </a:p>
          <a:p>
            <a:r>
              <a:t>It’s the start of an intentional sequence:</a:t>
            </a:r>
          </a:p>
          <a:p>
            <a:pPr lvl="1"/>
            <a:r>
              <a:t>Astonish</a:t>
            </a:r>
          </a:p>
          <a:p>
            <a:pPr lvl="1"/>
            <a:r>
              <a:t>Alarm</a:t>
            </a:r>
          </a:p>
          <a:p>
            <a:pPr lvl="1"/>
            <a:r>
              <a:t>Nurture courage and hope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8" grpId="1" build="p" bldLvl="5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" name="Directions you might go from here…"/>
          <p:cNvSpPr txBox="1">
            <a:spLocks noGrp="1"/>
          </p:cNvSpPr>
          <p:nvPr>
            <p:ph type="title"/>
          </p:nvPr>
        </p:nvSpPr>
        <p:spPr>
          <a:xfrm>
            <a:off x="1270000" y="121079"/>
            <a:ext cx="10464800" cy="2704242"/>
          </a:xfrm>
          <a:prstGeom prst="rect">
            <a:avLst/>
          </a:prstGeom>
        </p:spPr>
        <p:txBody>
          <a:bodyPr/>
          <a:lstStyle/>
          <a:p>
            <a:r>
              <a:t>Directions you might go from here…</a:t>
            </a:r>
          </a:p>
        </p:txBody>
      </p:sp>
      <p:sp>
        <p:nvSpPr>
          <p:cNvPr id="3011" name="Work on hope and courage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Work on hope and courage: </a:t>
            </a:r>
          </a:p>
          <a:p>
            <a:pPr lvl="1"/>
            <a:r>
              <a:rPr u="sng">
                <a:hlinkClick r:id="rId2"/>
              </a:rPr>
              <a:t>http://bit.ly/Fire-and-brimstone</a:t>
            </a:r>
            <a:r>
              <a:t> </a:t>
            </a:r>
          </a:p>
          <a:p>
            <a:r>
              <a:t>Continue on in this presentation to learn more about the carbon cycle. </a:t>
            </a:r>
          </a:p>
          <a:p>
            <a:pPr lvl="1"/>
            <a:r>
              <a:t>(Then work on hope and courage).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1" grpId="1" build="p" bldLvl="5" animBg="1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We’ve been talking about the carbon cyc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We’ve been talking about the carbon cycle</a:t>
            </a:r>
          </a:p>
        </p:txBody>
      </p:sp>
      <p:sp>
        <p:nvSpPr>
          <p:cNvPr id="3014" name="Or a piece of it, anyway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 a piece of it, anyway.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droppedImage.png" descr="dropped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87"/>
          <a:stretch>
            <a:fillRect/>
          </a:stretch>
        </p:blipFill>
        <p:spPr>
          <a:xfrm>
            <a:off x="7416800" y="2540000"/>
            <a:ext cx="4102100" cy="6776536"/>
          </a:xfrm>
          <a:prstGeom prst="rect">
            <a:avLst/>
          </a:prstGeom>
        </p:spPr>
      </p:pic>
      <p:sp>
        <p:nvSpPr>
          <p:cNvPr id="169" name="Where’s it go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Where’s it go?</a:t>
            </a:r>
          </a:p>
        </p:txBody>
      </p:sp>
      <p:sp>
        <p:nvSpPr>
          <p:cNvPr id="170" name="Americans burn 391 million gallons of gasoline on the average day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1318448" indent="-556448">
              <a:defRPr sz="3600"/>
            </a:pPr>
            <a:r>
              <a:t>Americans burn 391 million gallons of gasoline on the average day.  </a:t>
            </a:r>
          </a:p>
          <a:p>
            <a:pPr marL="1318448" indent="-556448">
              <a:defRPr sz="3600"/>
            </a:pPr>
            <a:r>
              <a:t>That’s a more than a gallon per person per day.  </a:t>
            </a:r>
          </a:p>
          <a:p>
            <a:pPr marL="1318448" indent="-556448">
              <a:defRPr sz="3600"/>
            </a:pPr>
            <a:r>
              <a:t>Um, wow.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6" name="We’ve been talking about the carbon cyc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We’ve been talking about the carbon cycle</a:t>
            </a:r>
          </a:p>
        </p:txBody>
      </p:sp>
      <p:pic>
        <p:nvPicPr>
          <p:cNvPr id="3017" name="BioComponents_Carbon.jpg" descr="BioComponents_Carb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193" y="0"/>
            <a:ext cx="11569052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8" name="US DOE. Climate Placemat: Energy-Climate Nexus, US Department of Energy Office of Science. (p. 1)…"/>
          <p:cNvSpPr txBox="1"/>
          <p:nvPr/>
        </p:nvSpPr>
        <p:spPr>
          <a:xfrm rot="16201241">
            <a:off x="7509384" y="4463405"/>
            <a:ext cx="955258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300"/>
              </a:lnSpc>
              <a:spcBef>
                <a:spcPts val="1200"/>
              </a:spcBef>
              <a:defRPr sz="1600">
                <a:latin typeface="Times"/>
                <a:ea typeface="Times"/>
                <a:cs typeface="Times"/>
                <a:sym typeface="Times"/>
              </a:defRPr>
            </a:pPr>
            <a:r>
              <a:t>US DOE. </a:t>
            </a:r>
            <a:r>
              <a:rPr i="1"/>
              <a:t>Climate Placemat: Energy-Climate Nexus</a:t>
            </a:r>
            <a:r>
              <a:t>, US Department of Energy Office of Science. (p. 1) </a:t>
            </a:r>
          </a:p>
          <a:p>
            <a:pPr algn="l" defTabSz="457200">
              <a:lnSpc>
                <a:spcPts val="3300"/>
              </a:lnSpc>
              <a:spcBef>
                <a:spcPts val="1200"/>
              </a:spcBef>
              <a:defRPr sz="1600">
                <a:latin typeface="Times"/>
                <a:ea typeface="Times"/>
                <a:cs typeface="Times"/>
                <a:sym typeface="Times"/>
              </a:defRPr>
            </a:pPr>
            <a:r>
              <a:rPr u="sng">
                <a:hlinkClick r:id="rId3"/>
              </a:rPr>
              <a:t>https://public.ornl.gov/site/gallery/detail.cfm?id=445&amp;topic=&amp;citation=&amp;general=carbon&amp;restsection=BERPublic</a:t>
            </a:r>
            <a:r>
              <a:t>c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" name="The carbon cycle is an important area of study for CZ scientists.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923191"/>
          </a:xfrm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r>
              <a:t>The carbon cycle is an important area of study for CZ scientists. </a:t>
            </a:r>
          </a:p>
        </p:txBody>
      </p:sp>
      <p:pic>
        <p:nvPicPr>
          <p:cNvPr id="3021" name="Screen Shot 2019-05-31 at 11.57.53 AM.png" descr="Screen Shot 2019-05-31 at 11.57.5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759" y="2211924"/>
            <a:ext cx="10043282" cy="7353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3" name="The carbon cycle is an important area of study for CZ scientists.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923191"/>
          </a:xfrm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r>
              <a:t>The carbon cycle is an important area of study for CZ scientists. </a:t>
            </a:r>
          </a:p>
        </p:txBody>
      </p:sp>
      <p:pic>
        <p:nvPicPr>
          <p:cNvPr id="3024" name="Screen Shot 2019-05-31 at 11.57.53 AM.png" descr="Screen Shot 2019-05-31 at 11.57.5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" y="-1042788"/>
            <a:ext cx="16170193" cy="11839176"/>
          </a:xfrm>
          <a:prstGeom prst="rect">
            <a:avLst/>
          </a:prstGeom>
          <a:ln w="12700">
            <a:miter lim="400000"/>
          </a:ln>
        </p:spPr>
      </p:pic>
      <p:sp>
        <p:nvSpPr>
          <p:cNvPr id="3025" name="Oval"/>
          <p:cNvSpPr/>
          <p:nvPr/>
        </p:nvSpPr>
        <p:spPr>
          <a:xfrm>
            <a:off x="-908977" y="1771914"/>
            <a:ext cx="4940632" cy="2226337"/>
          </a:xfrm>
          <a:prstGeom prst="ellipse">
            <a:avLst/>
          </a:prstGeom>
          <a:ln w="63500">
            <a:solidFill>
              <a:schemeClr val="accent4">
                <a:hueOff val="46120"/>
                <a:satOff val="4178"/>
                <a:lumOff val="-16732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7" name="The carbon cycle is an important area of study for CZ scientists.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923191"/>
          </a:xfrm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r>
              <a:t>The carbon cycle is an important area of study for CZ scientists. </a:t>
            </a:r>
          </a:p>
        </p:txBody>
      </p:sp>
      <p:pic>
        <p:nvPicPr>
          <p:cNvPr id="3028" name="Screen Shot 2019-05-31 at 12.01.18 PM.png" descr="Screen Shot 2019-05-31 at 12.01.1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670" y="2179907"/>
            <a:ext cx="10289460" cy="7511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0" name="The carbon cycle is an important area of study for CZ scientists.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923191"/>
          </a:xfrm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r>
              <a:t>The carbon cycle is an important area of study for CZ scientists. </a:t>
            </a:r>
          </a:p>
        </p:txBody>
      </p:sp>
      <p:pic>
        <p:nvPicPr>
          <p:cNvPr id="3031" name="Screen Shot 2019-05-31 at 12.01.18 PM.png" descr="Screen Shot 2019-05-31 at 12.01.1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49" y="-1252780"/>
            <a:ext cx="17841401" cy="13024570"/>
          </a:xfrm>
          <a:prstGeom prst="rect">
            <a:avLst/>
          </a:prstGeom>
          <a:ln w="12700">
            <a:miter lim="400000"/>
          </a:ln>
        </p:spPr>
      </p:pic>
      <p:sp>
        <p:nvSpPr>
          <p:cNvPr id="3032" name="Oval"/>
          <p:cNvSpPr/>
          <p:nvPr/>
        </p:nvSpPr>
        <p:spPr>
          <a:xfrm>
            <a:off x="46698" y="2344340"/>
            <a:ext cx="9373527" cy="4369264"/>
          </a:xfrm>
          <a:prstGeom prst="ellipse">
            <a:avLst/>
          </a:prstGeom>
          <a:ln w="63500">
            <a:solidFill>
              <a:schemeClr val="accent4">
                <a:hueOff val="46120"/>
                <a:satOff val="4178"/>
                <a:lumOff val="-16732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Resources for learning about the carbon cyc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Resources for learning about the carbon cycle</a:t>
            </a:r>
          </a:p>
        </p:txBody>
      </p:sp>
      <p:sp>
        <p:nvSpPr>
          <p:cNvPr id="3035" name="An interactive diagram, with embedded videos explaining different parts of the carbon cycle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An interactive diagram, with embedded videos explaining different parts of the carbon cycle: </a:t>
            </a:r>
          </a:p>
          <a:p>
            <a:pPr lvl="1">
              <a:defRPr sz="3200"/>
            </a:pPr>
            <a:r>
              <a:rPr u="sng">
                <a:hlinkClick r:id="rId2"/>
              </a:rPr>
              <a:t>https://www.sciencelearn.org.nz/image_maps/3-carbon-cycle</a:t>
            </a:r>
            <a:r>
              <a:t> </a:t>
            </a:r>
          </a:p>
          <a:p>
            <a:pPr>
              <a:defRPr sz="3200"/>
            </a:pPr>
            <a:r>
              <a:t>The Carbon Cycle Toolkit: (a more in depth look): </a:t>
            </a:r>
          </a:p>
          <a:p>
            <a:pPr lvl="1">
              <a:defRPr sz="3200"/>
            </a:pPr>
            <a:r>
              <a:rPr u="sng">
                <a:hlinkClick r:id="rId3"/>
              </a:rPr>
              <a:t>https://www.esrl.noaa.gov/gmd/education/carbon_toolkit/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7" name="TRsiteimage.jpg" descr="TRsite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830" y="706218"/>
            <a:ext cx="13092460" cy="8341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9" name="A gallon of gas weighs about 6 pounds and is 87% carbon by weight."/>
          <p:cNvSpPr txBox="1">
            <a:spLocks noGrp="1"/>
          </p:cNvSpPr>
          <p:nvPr>
            <p:ph type="title"/>
          </p:nvPr>
        </p:nvSpPr>
        <p:spPr>
          <a:xfrm>
            <a:off x="103262" y="-164065"/>
            <a:ext cx="12798276" cy="2256489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A gallon of gas weighs about 6 pounds and is 87% carbon by weight. </a:t>
            </a:r>
          </a:p>
        </p:txBody>
      </p:sp>
      <p:grpSp>
        <p:nvGrpSpPr>
          <p:cNvPr id="3043" name="Group"/>
          <p:cNvGrpSpPr/>
          <p:nvPr/>
        </p:nvGrpSpPr>
        <p:grpSpPr>
          <a:xfrm>
            <a:off x="7686961" y="2156024"/>
            <a:ext cx="3508602" cy="4047558"/>
            <a:chOff x="0" y="0"/>
            <a:chExt cx="3508601" cy="4047557"/>
          </a:xfrm>
        </p:grpSpPr>
        <p:pic>
          <p:nvPicPr>
            <p:cNvPr id="3040" name="graphite2quarter.png" descr="graphite2quarte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55853"/>
              <a:ext cx="2208735" cy="2291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41" name="graphite1.png" descr="graphite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923" y="850374"/>
              <a:ext cx="2009960" cy="21470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42" name="graphite1.png" descr="graphite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8642" y="0"/>
              <a:ext cx="2009960" cy="21470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44" name="1 gallon weighs ~ 6 pounds"/>
          <p:cNvSpPr txBox="1"/>
          <p:nvPr/>
        </p:nvSpPr>
        <p:spPr>
          <a:xfrm>
            <a:off x="139567" y="8531257"/>
            <a:ext cx="596633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 gallon weighs ~ 6 pounds</a:t>
            </a:r>
          </a:p>
        </p:txBody>
      </p:sp>
      <p:sp>
        <p:nvSpPr>
          <p:cNvPr id="3045" name="About 5.5 pounds of that is carbon.…"/>
          <p:cNvSpPr txBox="1"/>
          <p:nvPr/>
        </p:nvSpPr>
        <p:spPr>
          <a:xfrm>
            <a:off x="7167888" y="6089724"/>
            <a:ext cx="5002315" cy="356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About 5.5 pounds of that is carbon.</a:t>
            </a:r>
          </a:p>
          <a:p>
            <a:pPr>
              <a:defRPr sz="3000"/>
            </a:pPr>
            <a:r>
              <a:t>Pure graphite is pure carbon. </a:t>
            </a:r>
          </a:p>
          <a:p>
            <a:pPr>
              <a:defRPr sz="3000"/>
            </a:pPr>
            <a:r>
              <a:t>A block of graphite </a:t>
            </a:r>
          </a:p>
          <a:p>
            <a:pPr>
              <a:defRPr sz="3000"/>
            </a:pPr>
            <a:r>
              <a:t>2” x 6” x 6” </a:t>
            </a:r>
          </a:p>
          <a:p>
            <a:pPr>
              <a:defRPr sz="3000"/>
            </a:pPr>
            <a:r>
              <a:t>weighs about 5.5 pounds. </a:t>
            </a:r>
          </a:p>
          <a:p>
            <a:pPr>
              <a:defRPr sz="3000"/>
            </a:pPr>
            <a:r>
              <a:t>(Quarter for scale)</a:t>
            </a:r>
          </a:p>
        </p:txBody>
      </p:sp>
      <p:pic>
        <p:nvPicPr>
          <p:cNvPr id="3046" name="gallonofgas.png" descr="gallonofga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18" y="1011567"/>
            <a:ext cx="4372271" cy="7235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4" grpId="1" animBg="1" advAuto="0"/>
      <p:bldP spid="3045" grpId="2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8" name="60547593_10217155942784416_1935570893623263232_n.jpg" descr="60547593_10217155942784416_193557089362326323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30" y="-1"/>
            <a:ext cx="73152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049" name="Q: How much wood do you need to grow to offset burning a gallon of gasoline?"/>
          <p:cNvSpPr txBox="1"/>
          <p:nvPr/>
        </p:nvSpPr>
        <p:spPr>
          <a:xfrm>
            <a:off x="50664" y="236881"/>
            <a:ext cx="5318233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Q: How much wood do you need to grow to offset burning a gallon of gasoline?</a:t>
            </a:r>
          </a:p>
        </p:txBody>
      </p:sp>
      <p:sp>
        <p:nvSpPr>
          <p:cNvPr id="3050" name="A: 11 pounds.…"/>
          <p:cNvSpPr txBox="1"/>
          <p:nvPr/>
        </p:nvSpPr>
        <p:spPr>
          <a:xfrm>
            <a:off x="50664" y="3420083"/>
            <a:ext cx="5318233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/>
            </a:pPr>
            <a:r>
              <a:t>A: 11 pounds. </a:t>
            </a:r>
          </a:p>
          <a:p>
            <a:r>
              <a:rPr i="1"/>
              <a:t>The weight of a standard 8 foot 2 x 4</a:t>
            </a:r>
            <a:r>
              <a:t>.</a:t>
            </a:r>
          </a:p>
        </p:txBody>
      </p:sp>
      <p:sp>
        <p:nvSpPr>
          <p:cNvPr id="3051" name="We burn over 390 million gallons of gasoline in the US everyday."/>
          <p:cNvSpPr/>
          <p:nvPr/>
        </p:nvSpPr>
        <p:spPr>
          <a:xfrm>
            <a:off x="169012" y="5955585"/>
            <a:ext cx="5318234" cy="3570524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We burn over 390 million gallons of gasoline in the US everyday.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3" name="39753241_10215218479629048_3216252252058550272_n.jpg" descr="39753241_10215218479629048_321625225205855027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3048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droppedImage.png" descr="dropped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87"/>
          <a:stretch>
            <a:fillRect/>
          </a:stretch>
        </p:blipFill>
        <p:spPr>
          <a:xfrm>
            <a:off x="7416800" y="2540000"/>
            <a:ext cx="4102100" cy="6776536"/>
          </a:xfrm>
          <a:prstGeom prst="rect">
            <a:avLst/>
          </a:prstGeom>
        </p:spPr>
      </p:pic>
      <p:sp>
        <p:nvSpPr>
          <p:cNvPr id="173" name="Where’s it go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Where’s it go?</a:t>
            </a:r>
          </a:p>
        </p:txBody>
      </p:sp>
      <p:sp>
        <p:nvSpPr>
          <p:cNvPr id="174" name="A gallon of gas weighs a little over 6 pounds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1318448" indent="-556448">
              <a:defRPr sz="3600"/>
            </a:pPr>
            <a:r>
              <a:t>A gallon of gas weighs a little over 6 pounds.  </a:t>
            </a:r>
          </a:p>
          <a:p>
            <a:pPr marL="1318448" indent="-556448">
              <a:defRPr sz="3600"/>
            </a:pPr>
            <a:r>
              <a:t>If you use 10 gallons a week, where does that 60 pounds of gasoline go?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droppedImage.png" descr="dropped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87"/>
          <a:stretch>
            <a:fillRect/>
          </a:stretch>
        </p:blipFill>
        <p:spPr>
          <a:xfrm>
            <a:off x="7416800" y="2540000"/>
            <a:ext cx="4102100" cy="6776536"/>
          </a:xfrm>
          <a:prstGeom prst="rect">
            <a:avLst/>
          </a:prstGeom>
        </p:spPr>
      </p:pic>
      <p:sp>
        <p:nvSpPr>
          <p:cNvPr id="177" name="Where’s it go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Where’s it go?</a:t>
            </a:r>
          </a:p>
        </p:txBody>
      </p:sp>
      <p:sp>
        <p:nvSpPr>
          <p:cNvPr id="178" name="We know that matter can neither be created nor destroyed..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1318448" indent="-556448">
              <a:defRPr sz="3600"/>
            </a:pPr>
            <a:r>
              <a:t>We know that matter can neither be created nor destroyed...</a:t>
            </a:r>
          </a:p>
          <a:p>
            <a:pPr marL="1318448" indent="-556448">
              <a:defRPr sz="3600"/>
            </a:pPr>
            <a:r>
              <a:t>...only changed in form.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9" dur="75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22" dur="75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25" dur="75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1" build="p" bldLvl="5" animBg="1" advAuto="0"/>
      <p:bldP spid="178" grpId="2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droppedImage.png" descr="dropped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87"/>
          <a:stretch>
            <a:fillRect/>
          </a:stretch>
        </p:blipFill>
        <p:spPr>
          <a:xfrm>
            <a:off x="7416800" y="2540000"/>
            <a:ext cx="4102100" cy="6776536"/>
          </a:xfrm>
          <a:prstGeom prst="rect">
            <a:avLst/>
          </a:prstGeom>
        </p:spPr>
      </p:pic>
      <p:sp>
        <p:nvSpPr>
          <p:cNvPr id="181" name="What is gasolin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gasoline?</a:t>
            </a:r>
          </a:p>
        </p:txBody>
      </p:sp>
      <p:sp>
        <p:nvSpPr>
          <p:cNvPr id="182" name="It’s a complex mixture of hydrocarbons, chemical compounds made of hydrogen and carbon.…"/>
          <p:cNvSpPr txBox="1">
            <a:spLocks noGrp="1"/>
          </p:cNvSpPr>
          <p:nvPr>
            <p:ph type="body" sz="half" idx="1"/>
          </p:nvPr>
        </p:nvSpPr>
        <p:spPr>
          <a:xfrm>
            <a:off x="1473200" y="2768600"/>
            <a:ext cx="5591175" cy="5715000"/>
          </a:xfrm>
          <a:prstGeom prst="rect">
            <a:avLst/>
          </a:prstGeom>
        </p:spPr>
        <p:txBody>
          <a:bodyPr/>
          <a:lstStyle/>
          <a:p>
            <a:pPr marL="1318448" indent="-556448">
              <a:defRPr sz="3600"/>
            </a:pPr>
            <a:r>
              <a:t>It’s a complex mixture of hydrocarbons, chemical compounds made of hydrogen and carbon.  </a:t>
            </a:r>
          </a:p>
          <a:p>
            <a:pPr marL="1318448" indent="-556448">
              <a:defRPr sz="3600"/>
            </a:pPr>
            <a:r>
              <a:t>On average, it’s chemical formula is something like this: C</a:t>
            </a:r>
            <a:r>
              <a:rPr baseline="-5999"/>
              <a:t>8</a:t>
            </a:r>
            <a:r>
              <a:t>H</a:t>
            </a:r>
            <a:r>
              <a:rPr baseline="-5999"/>
              <a:t>18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00"/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00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1" build="p" bldLvl="5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1669</Words>
  <Application>Microsoft Macintosh PowerPoint</Application>
  <PresentationFormat>Custom</PresentationFormat>
  <Paragraphs>182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Gill Sans</vt:lpstr>
      <vt:lpstr>Helvetica</vt:lpstr>
      <vt:lpstr>Lucida Grande</vt:lpstr>
      <vt:lpstr>Times</vt:lpstr>
      <vt:lpstr>White</vt:lpstr>
      <vt:lpstr>Where Does  Gasoline Go?</vt:lpstr>
      <vt:lpstr>A quick look at one kind of CO2 source...</vt:lpstr>
      <vt:lpstr>I’m going to throw around some big numbers…</vt:lpstr>
      <vt:lpstr>(a brief interruption to talk about scale) </vt:lpstr>
      <vt:lpstr>Most of us don’t have a good understanding of scale  (because it’s hard to understand)</vt:lpstr>
      <vt:lpstr>Where’s it go?</vt:lpstr>
      <vt:lpstr>Where’s it go?</vt:lpstr>
      <vt:lpstr>Where’s it go?</vt:lpstr>
      <vt:lpstr>What is gasoline?</vt:lpstr>
      <vt:lpstr>And?</vt:lpstr>
      <vt:lpstr>PowerPoint Presentation</vt:lpstr>
      <vt:lpstr>PowerPoint Presentation</vt:lpstr>
      <vt:lpstr>PowerPoint Presentation</vt:lpstr>
      <vt:lpstr>So?</vt:lpstr>
      <vt:lpstr>So?</vt:lpstr>
      <vt:lpstr>How many balloons is that?</vt:lpstr>
      <vt:lpstr>How many balloons is that?</vt:lpstr>
      <vt:lpstr>What do you think?</vt:lpstr>
      <vt:lpstr>How many?</vt:lpstr>
      <vt:lpstr>How many?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So?</vt:lpstr>
      <vt:lpstr>So?</vt:lpstr>
      <vt:lpstr>And…</vt:lpstr>
      <vt:lpstr>Here’s what that looks like: </vt:lpstr>
      <vt:lpstr>Here’s what that looks like: </vt:lpstr>
      <vt:lpstr>Here’s what that looks like: </vt:lpstr>
      <vt:lpstr>How much do you have to plant or grow to take that carbon back out of the air?</vt:lpstr>
      <vt:lpstr>How much do you have to plant or grow to take that carbon back out of the air?</vt:lpstr>
      <vt:lpstr>How much do you have to plant or grow to take that carbon back out of the air?</vt:lpstr>
      <vt:lpstr>How much do you have to plant or grow to take that carbon back out of the air?</vt:lpstr>
      <vt:lpstr>So?</vt:lpstr>
      <vt:lpstr>And...</vt:lpstr>
      <vt:lpstr>So?</vt:lpstr>
      <vt:lpstr>Use less energy.</vt:lpstr>
      <vt:lpstr>This isn’t a good place to stop. </vt:lpstr>
      <vt:lpstr>Directions you might go from here…</vt:lpstr>
      <vt:lpstr>We’ve been talking about the carbon cycle</vt:lpstr>
      <vt:lpstr>We’ve been talking about the carbon cycle</vt:lpstr>
      <vt:lpstr>The carbon cycle is an important area of study for CZ scientists. </vt:lpstr>
      <vt:lpstr>The carbon cycle is an important area of study for CZ scientists. </vt:lpstr>
      <vt:lpstr>The carbon cycle is an important area of study for CZ scientists. </vt:lpstr>
      <vt:lpstr>The carbon cycle is an important area of study for CZ scientists. </vt:lpstr>
      <vt:lpstr>Resources for learning about the carbon cycle</vt:lpstr>
      <vt:lpstr>PowerPoint Presentation</vt:lpstr>
      <vt:lpstr>A gallon of gas weighs about 6 pounds and is 87% carbon by weight.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Does  Gasoline Go?</dc:title>
  <cp:lastModifiedBy>Don A. Duggan-Haas</cp:lastModifiedBy>
  <cp:revision>1</cp:revision>
  <dcterms:modified xsi:type="dcterms:W3CDTF">2019-06-03T15:15:04Z</dcterms:modified>
</cp:coreProperties>
</file>