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2" r:id="rId2"/>
    <p:sldId id="264" r:id="rId3"/>
    <p:sldId id="265" r:id="rId4"/>
    <p:sldId id="276" r:id="rId5"/>
    <p:sldId id="266" r:id="rId6"/>
    <p:sldId id="269" r:id="rId7"/>
    <p:sldId id="275" r:id="rId8"/>
    <p:sldId id="270" r:id="rId9"/>
    <p:sldId id="272" r:id="rId10"/>
    <p:sldId id="273" r:id="rId11"/>
    <p:sldId id="271" r:id="rId12"/>
    <p:sldId id="267" r:id="rId13"/>
    <p:sldId id="268" r:id="rId14"/>
    <p:sldId id="277" r:id="rId15"/>
    <p:sldId id="278" r:id="rId16"/>
    <p:sldId id="279" r:id="rId17"/>
    <p:sldId id="280" r:id="rId18"/>
    <p:sldId id="281" r:id="rId19"/>
    <p:sldId id="282" r:id="rId20"/>
    <p:sldId id="274" r:id="rId21"/>
    <p:sldId id="28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414" y="-96"/>
      </p:cViewPr>
      <p:guideLst>
        <p:guide orient="horz" pos="2160"/>
        <p:guide pos="2880"/>
      </p:guideLst>
    </p:cSldViewPr>
  </p:slideViewPr>
  <p:notesTextViewPr>
    <p:cViewPr>
      <p:scale>
        <a:sx n="1" d="1"/>
        <a:sy n="1" d="1"/>
      </p:scale>
      <p:origin x="0" y="0"/>
    </p:cViewPr>
  </p:notesTextViewPr>
  <p:sorterViewPr>
    <p:cViewPr>
      <p:scale>
        <a:sx n="100" d="100"/>
        <a:sy n="100" d="100"/>
      </p:scale>
      <p:origin x="0" y="51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5976B-0442-8444-8101-B928131A10E6}"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16CC4420-A6D7-3742-955B-335619612DC3}">
      <dgm:prSet phldrT="[Text]"/>
      <dgm:spPr/>
      <dgm:t>
        <a:bodyPr/>
        <a:lstStyle/>
        <a:p>
          <a:r>
            <a:rPr lang="en-US" dirty="0" smtClean="0"/>
            <a:t>CZO Web Services</a:t>
          </a:r>
          <a:endParaRPr lang="en-US" dirty="0"/>
        </a:p>
      </dgm:t>
    </dgm:pt>
    <dgm:pt modelId="{3B05EF67-22E5-7040-89FA-DC4FDD338D2C}" type="parTrans" cxnId="{FA0B573A-4F69-E04E-806D-DD2DA5094116}">
      <dgm:prSet/>
      <dgm:spPr/>
      <dgm:t>
        <a:bodyPr/>
        <a:lstStyle/>
        <a:p>
          <a:endParaRPr lang="en-US"/>
        </a:p>
      </dgm:t>
    </dgm:pt>
    <dgm:pt modelId="{3209A444-E5FB-E84C-A4A2-62EBD6742001}" type="sibTrans" cxnId="{FA0B573A-4F69-E04E-806D-DD2DA5094116}">
      <dgm:prSet/>
      <dgm:spPr/>
      <dgm:t>
        <a:bodyPr/>
        <a:lstStyle/>
        <a:p>
          <a:endParaRPr lang="en-US"/>
        </a:p>
      </dgm:t>
    </dgm:pt>
    <dgm:pt modelId="{6EF3EF66-609C-4B49-848B-0EE890242FB5}">
      <dgm:prSet phldrT="[Text]"/>
      <dgm:spPr/>
      <dgm:t>
        <a:bodyPr/>
        <a:lstStyle/>
        <a:p>
          <a:r>
            <a:rPr lang="en-US" dirty="0" smtClean="0"/>
            <a:t>Time Series Service</a:t>
          </a:r>
          <a:endParaRPr lang="en-US" dirty="0"/>
        </a:p>
      </dgm:t>
    </dgm:pt>
    <dgm:pt modelId="{798C44C0-FFD7-3F4D-AADD-D5CE0FF402E9}" type="parTrans" cxnId="{20FC9062-A5C7-CE4C-B20C-08E4E55E145C}">
      <dgm:prSet/>
      <dgm:spPr/>
      <dgm:t>
        <a:bodyPr/>
        <a:lstStyle/>
        <a:p>
          <a:endParaRPr lang="en-US"/>
        </a:p>
      </dgm:t>
    </dgm:pt>
    <dgm:pt modelId="{7339C6CE-5347-0446-932D-F748EE3BD8F2}" type="sibTrans" cxnId="{20FC9062-A5C7-CE4C-B20C-08E4E55E145C}">
      <dgm:prSet/>
      <dgm:spPr/>
      <dgm:t>
        <a:bodyPr/>
        <a:lstStyle/>
        <a:p>
          <a:endParaRPr lang="en-US"/>
        </a:p>
      </dgm:t>
    </dgm:pt>
    <dgm:pt modelId="{BA487D0D-0BF7-5D49-87C2-D3E07641C474}">
      <dgm:prSet phldrT="[Text]"/>
      <dgm:spPr/>
      <dgm:t>
        <a:bodyPr/>
        <a:lstStyle/>
        <a:p>
          <a:r>
            <a:rPr lang="en-US" dirty="0" smtClean="0"/>
            <a:t>CZO Catalog Service</a:t>
          </a:r>
          <a:endParaRPr lang="en-US" dirty="0"/>
        </a:p>
      </dgm:t>
    </dgm:pt>
    <dgm:pt modelId="{C0CE08E3-65AA-3149-AB51-A82C93CAECD4}" type="parTrans" cxnId="{68C6CC62-BDC7-6E44-9BCF-3C311C7AA472}">
      <dgm:prSet/>
      <dgm:spPr/>
      <dgm:t>
        <a:bodyPr/>
        <a:lstStyle/>
        <a:p>
          <a:endParaRPr lang="en-US"/>
        </a:p>
      </dgm:t>
    </dgm:pt>
    <dgm:pt modelId="{7BE47935-8545-B241-B198-634D472B17D2}" type="sibTrans" cxnId="{68C6CC62-BDC7-6E44-9BCF-3C311C7AA472}">
      <dgm:prSet/>
      <dgm:spPr/>
      <dgm:t>
        <a:bodyPr/>
        <a:lstStyle/>
        <a:p>
          <a:endParaRPr lang="en-US"/>
        </a:p>
      </dgm:t>
    </dgm:pt>
    <dgm:pt modelId="{CBDF6AC1-0E43-FC44-A0E9-367DD44A1891}">
      <dgm:prSet phldrT="[Text]"/>
      <dgm:spPr/>
      <dgm:t>
        <a:bodyPr/>
        <a:lstStyle/>
        <a:p>
          <a:r>
            <a:rPr lang="en-US" dirty="0" smtClean="0"/>
            <a:t>CZO Ontology Service</a:t>
          </a:r>
          <a:endParaRPr lang="en-US" dirty="0"/>
        </a:p>
      </dgm:t>
    </dgm:pt>
    <dgm:pt modelId="{EAE0A716-131B-DD49-B982-03DF1277F507}" type="parTrans" cxnId="{70D9459D-B1B8-8C40-A01A-C803ECD3FE83}">
      <dgm:prSet/>
      <dgm:spPr/>
      <dgm:t>
        <a:bodyPr/>
        <a:lstStyle/>
        <a:p>
          <a:endParaRPr lang="en-US"/>
        </a:p>
      </dgm:t>
    </dgm:pt>
    <dgm:pt modelId="{98E0F687-DFBA-A141-8CCB-237FAD060CB2}" type="sibTrans" cxnId="{70D9459D-B1B8-8C40-A01A-C803ECD3FE83}">
      <dgm:prSet/>
      <dgm:spPr/>
      <dgm:t>
        <a:bodyPr/>
        <a:lstStyle/>
        <a:p>
          <a:endParaRPr lang="en-US"/>
        </a:p>
      </dgm:t>
    </dgm:pt>
    <dgm:pt modelId="{B60B9BA0-0E8D-3E40-9B6E-7E44E32427AD}">
      <dgm:prSet phldrT="[Text]"/>
      <dgm:spPr/>
      <dgm:t>
        <a:bodyPr/>
        <a:lstStyle/>
        <a:p>
          <a:r>
            <a:rPr lang="en-US" dirty="0" smtClean="0"/>
            <a:t>Spatial Data Services</a:t>
          </a:r>
          <a:endParaRPr lang="en-US" dirty="0"/>
        </a:p>
      </dgm:t>
    </dgm:pt>
    <dgm:pt modelId="{02467845-F00A-5246-8219-E849FBC8C20C}" type="parTrans" cxnId="{26A8E27F-B339-1D42-8FAE-7A836A5B6EBA}">
      <dgm:prSet/>
      <dgm:spPr/>
      <dgm:t>
        <a:bodyPr/>
        <a:lstStyle/>
        <a:p>
          <a:endParaRPr lang="en-US"/>
        </a:p>
      </dgm:t>
    </dgm:pt>
    <dgm:pt modelId="{0742CB5B-69ED-1346-B274-7A1EED9B9F8F}" type="sibTrans" cxnId="{26A8E27F-B339-1D42-8FAE-7A836A5B6EBA}">
      <dgm:prSet/>
      <dgm:spPr/>
      <dgm:t>
        <a:bodyPr/>
        <a:lstStyle/>
        <a:p>
          <a:endParaRPr lang="en-US"/>
        </a:p>
      </dgm:t>
    </dgm:pt>
    <dgm:pt modelId="{4E88E808-12CF-6540-AF03-FD2E803D6519}">
      <dgm:prSet phldrT="[Text]"/>
      <dgm:spPr/>
      <dgm:t>
        <a:bodyPr/>
        <a:lstStyle/>
        <a:p>
          <a:r>
            <a:rPr lang="en-US" dirty="0" smtClean="0"/>
            <a:t>Geochemical </a:t>
          </a:r>
          <a:br>
            <a:rPr lang="en-US" dirty="0" smtClean="0"/>
          </a:br>
          <a:r>
            <a:rPr lang="en-US" dirty="0" smtClean="0"/>
            <a:t>Geophysical…</a:t>
          </a:r>
          <a:endParaRPr lang="en-US" dirty="0"/>
        </a:p>
      </dgm:t>
    </dgm:pt>
    <dgm:pt modelId="{5EA17DB2-9306-D64C-A3D8-547AF069E560}" type="parTrans" cxnId="{0CCDD056-EB96-1E4C-81AB-65F313CADCA9}">
      <dgm:prSet/>
      <dgm:spPr/>
      <dgm:t>
        <a:bodyPr/>
        <a:lstStyle/>
        <a:p>
          <a:endParaRPr lang="en-US"/>
        </a:p>
      </dgm:t>
    </dgm:pt>
    <dgm:pt modelId="{6E5662A6-EAE6-C840-93F7-D4D0EFB56CFF}" type="sibTrans" cxnId="{0CCDD056-EB96-1E4C-81AB-65F313CADCA9}">
      <dgm:prSet/>
      <dgm:spPr/>
      <dgm:t>
        <a:bodyPr/>
        <a:lstStyle/>
        <a:p>
          <a:endParaRPr lang="en-US"/>
        </a:p>
      </dgm:t>
    </dgm:pt>
    <dgm:pt modelId="{E86B6235-01BF-444C-A168-A351C457D9FC}">
      <dgm:prSet phldrT="[Text]"/>
      <dgm:spPr/>
      <dgm:t>
        <a:bodyPr/>
        <a:lstStyle/>
        <a:p>
          <a:r>
            <a:rPr lang="en-US" dirty="0" smtClean="0"/>
            <a:t>Processing Services</a:t>
          </a:r>
          <a:endParaRPr lang="en-US" dirty="0"/>
        </a:p>
      </dgm:t>
    </dgm:pt>
    <dgm:pt modelId="{BFB07D1B-A26A-B544-866A-B1E4253FACF4}" type="parTrans" cxnId="{5BDE08BD-9A25-8E4D-986F-713F9DC7BF02}">
      <dgm:prSet/>
      <dgm:spPr/>
      <dgm:t>
        <a:bodyPr/>
        <a:lstStyle/>
        <a:p>
          <a:endParaRPr lang="en-US"/>
        </a:p>
      </dgm:t>
    </dgm:pt>
    <dgm:pt modelId="{856E36B9-0813-BB4A-A9CF-926CAA3F6F3F}" type="sibTrans" cxnId="{5BDE08BD-9A25-8E4D-986F-713F9DC7BF02}">
      <dgm:prSet/>
      <dgm:spPr/>
      <dgm:t>
        <a:bodyPr/>
        <a:lstStyle/>
        <a:p>
          <a:endParaRPr lang="en-US"/>
        </a:p>
      </dgm:t>
    </dgm:pt>
    <dgm:pt modelId="{A402BD31-E2B2-DA4F-814F-E5329F612C2C}" type="pres">
      <dgm:prSet presAssocID="{D995976B-0442-8444-8101-B928131A10E6}" presName="hierChild1" presStyleCnt="0">
        <dgm:presLayoutVars>
          <dgm:chPref val="1"/>
          <dgm:dir/>
          <dgm:animOne val="branch"/>
          <dgm:animLvl val="lvl"/>
          <dgm:resizeHandles/>
        </dgm:presLayoutVars>
      </dgm:prSet>
      <dgm:spPr/>
      <dgm:t>
        <a:bodyPr/>
        <a:lstStyle/>
        <a:p>
          <a:endParaRPr lang="en-US"/>
        </a:p>
      </dgm:t>
    </dgm:pt>
    <dgm:pt modelId="{88ACF192-8910-4949-A13E-ED3006FDB928}" type="pres">
      <dgm:prSet presAssocID="{16CC4420-A6D7-3742-955B-335619612DC3}" presName="hierRoot1" presStyleCnt="0"/>
      <dgm:spPr/>
    </dgm:pt>
    <dgm:pt modelId="{82A76B5F-4514-D641-9D1A-67FA4EAD90BE}" type="pres">
      <dgm:prSet presAssocID="{16CC4420-A6D7-3742-955B-335619612DC3}" presName="composite" presStyleCnt="0"/>
      <dgm:spPr/>
    </dgm:pt>
    <dgm:pt modelId="{11834B7F-50CB-3D49-B83E-4119144D8EC7}" type="pres">
      <dgm:prSet presAssocID="{16CC4420-A6D7-3742-955B-335619612DC3}" presName="background" presStyleLbl="node0" presStyleIdx="0" presStyleCnt="1"/>
      <dgm:spPr/>
    </dgm:pt>
    <dgm:pt modelId="{3A8FCE72-CB5A-8242-9F45-E2345769D87B}" type="pres">
      <dgm:prSet presAssocID="{16CC4420-A6D7-3742-955B-335619612DC3}" presName="text" presStyleLbl="fgAcc0" presStyleIdx="0" presStyleCnt="1" custLinFactNeighborY="-10923">
        <dgm:presLayoutVars>
          <dgm:chPref val="3"/>
        </dgm:presLayoutVars>
      </dgm:prSet>
      <dgm:spPr/>
      <dgm:t>
        <a:bodyPr/>
        <a:lstStyle/>
        <a:p>
          <a:endParaRPr lang="en-US"/>
        </a:p>
      </dgm:t>
    </dgm:pt>
    <dgm:pt modelId="{0149FEEA-0D06-6F44-AB34-386829738392}" type="pres">
      <dgm:prSet presAssocID="{16CC4420-A6D7-3742-955B-335619612DC3}" presName="hierChild2" presStyleCnt="0"/>
      <dgm:spPr/>
    </dgm:pt>
    <dgm:pt modelId="{A827BE45-F8FE-D04B-AB0A-93CB88B7B736}" type="pres">
      <dgm:prSet presAssocID="{798C44C0-FFD7-3F4D-AADD-D5CE0FF402E9}" presName="Name10" presStyleLbl="parChTrans1D2" presStyleIdx="0" presStyleCnt="6"/>
      <dgm:spPr/>
      <dgm:t>
        <a:bodyPr/>
        <a:lstStyle/>
        <a:p>
          <a:endParaRPr lang="en-US"/>
        </a:p>
      </dgm:t>
    </dgm:pt>
    <dgm:pt modelId="{0F48D2A5-BB4B-D747-8825-59146827D186}" type="pres">
      <dgm:prSet presAssocID="{6EF3EF66-609C-4B49-848B-0EE890242FB5}" presName="hierRoot2" presStyleCnt="0"/>
      <dgm:spPr/>
    </dgm:pt>
    <dgm:pt modelId="{80C396E3-1C81-164A-8617-3BAF04C0F492}" type="pres">
      <dgm:prSet presAssocID="{6EF3EF66-609C-4B49-848B-0EE890242FB5}" presName="composite2" presStyleCnt="0"/>
      <dgm:spPr/>
    </dgm:pt>
    <dgm:pt modelId="{C869DB5F-BEC9-1349-9BB9-3BEB06AB0823}" type="pres">
      <dgm:prSet presAssocID="{6EF3EF66-609C-4B49-848B-0EE890242FB5}" presName="background2" presStyleLbl="node2" presStyleIdx="0" presStyleCnt="6"/>
      <dgm:spPr/>
    </dgm:pt>
    <dgm:pt modelId="{A3E8BD22-3979-6842-9666-F9B21C0EC6C2}" type="pres">
      <dgm:prSet presAssocID="{6EF3EF66-609C-4B49-848B-0EE890242FB5}" presName="text2" presStyleLbl="fgAcc2" presStyleIdx="0" presStyleCnt="6">
        <dgm:presLayoutVars>
          <dgm:chPref val="3"/>
        </dgm:presLayoutVars>
      </dgm:prSet>
      <dgm:spPr/>
      <dgm:t>
        <a:bodyPr/>
        <a:lstStyle/>
        <a:p>
          <a:endParaRPr lang="en-US"/>
        </a:p>
      </dgm:t>
    </dgm:pt>
    <dgm:pt modelId="{E9B8F974-5463-8849-B784-67EA05682D55}" type="pres">
      <dgm:prSet presAssocID="{6EF3EF66-609C-4B49-848B-0EE890242FB5}" presName="hierChild3" presStyleCnt="0"/>
      <dgm:spPr/>
    </dgm:pt>
    <dgm:pt modelId="{32C6E042-3A8F-4C4C-8C9E-CC8B459EB095}" type="pres">
      <dgm:prSet presAssocID="{C0CE08E3-65AA-3149-AB51-A82C93CAECD4}" presName="Name10" presStyleLbl="parChTrans1D2" presStyleIdx="1" presStyleCnt="6"/>
      <dgm:spPr/>
      <dgm:t>
        <a:bodyPr/>
        <a:lstStyle/>
        <a:p>
          <a:endParaRPr lang="en-US"/>
        </a:p>
      </dgm:t>
    </dgm:pt>
    <dgm:pt modelId="{A95C6E7A-07D7-894B-A42E-E3DB51E69657}" type="pres">
      <dgm:prSet presAssocID="{BA487D0D-0BF7-5D49-87C2-D3E07641C474}" presName="hierRoot2" presStyleCnt="0"/>
      <dgm:spPr/>
    </dgm:pt>
    <dgm:pt modelId="{30271C8E-BAD8-364B-BB03-F3A8AED9D69E}" type="pres">
      <dgm:prSet presAssocID="{BA487D0D-0BF7-5D49-87C2-D3E07641C474}" presName="composite2" presStyleCnt="0"/>
      <dgm:spPr/>
    </dgm:pt>
    <dgm:pt modelId="{3CA4A154-001A-CC45-AC01-32618634DDB3}" type="pres">
      <dgm:prSet presAssocID="{BA487D0D-0BF7-5D49-87C2-D3E07641C474}" presName="background2" presStyleLbl="node2" presStyleIdx="1" presStyleCnt="6"/>
      <dgm:spPr/>
    </dgm:pt>
    <dgm:pt modelId="{4C09D345-0C2B-0B46-9075-4521C609A65B}" type="pres">
      <dgm:prSet presAssocID="{BA487D0D-0BF7-5D49-87C2-D3E07641C474}" presName="text2" presStyleLbl="fgAcc2" presStyleIdx="1" presStyleCnt="6" custLinFactNeighborX="1853" custLinFactNeighborY="510">
        <dgm:presLayoutVars>
          <dgm:chPref val="3"/>
        </dgm:presLayoutVars>
      </dgm:prSet>
      <dgm:spPr/>
      <dgm:t>
        <a:bodyPr/>
        <a:lstStyle/>
        <a:p>
          <a:endParaRPr lang="en-US"/>
        </a:p>
      </dgm:t>
    </dgm:pt>
    <dgm:pt modelId="{8968F856-8276-424B-B82D-92BE0DCA1E58}" type="pres">
      <dgm:prSet presAssocID="{BA487D0D-0BF7-5D49-87C2-D3E07641C474}" presName="hierChild3" presStyleCnt="0"/>
      <dgm:spPr/>
    </dgm:pt>
    <dgm:pt modelId="{58C05656-D8D8-4942-A8A0-1BDDA2A9F9F4}" type="pres">
      <dgm:prSet presAssocID="{EAE0A716-131B-DD49-B982-03DF1277F507}" presName="Name10" presStyleLbl="parChTrans1D2" presStyleIdx="2" presStyleCnt="6"/>
      <dgm:spPr/>
      <dgm:t>
        <a:bodyPr/>
        <a:lstStyle/>
        <a:p>
          <a:endParaRPr lang="en-US"/>
        </a:p>
      </dgm:t>
    </dgm:pt>
    <dgm:pt modelId="{F5FAB276-25A2-9445-9093-62672FA6784A}" type="pres">
      <dgm:prSet presAssocID="{CBDF6AC1-0E43-FC44-A0E9-367DD44A1891}" presName="hierRoot2" presStyleCnt="0"/>
      <dgm:spPr/>
    </dgm:pt>
    <dgm:pt modelId="{924820D1-ED9A-7F4C-8303-5C55E9F165D0}" type="pres">
      <dgm:prSet presAssocID="{CBDF6AC1-0E43-FC44-A0E9-367DD44A1891}" presName="composite2" presStyleCnt="0"/>
      <dgm:spPr/>
    </dgm:pt>
    <dgm:pt modelId="{B3D10A5A-A653-F943-9256-21FE5558FEE3}" type="pres">
      <dgm:prSet presAssocID="{CBDF6AC1-0E43-FC44-A0E9-367DD44A1891}" presName="background2" presStyleLbl="node2" presStyleIdx="2" presStyleCnt="6"/>
      <dgm:spPr/>
    </dgm:pt>
    <dgm:pt modelId="{22E1BD3B-A7ED-564C-9EC7-89C80C337300}" type="pres">
      <dgm:prSet presAssocID="{CBDF6AC1-0E43-FC44-A0E9-367DD44A1891}" presName="text2" presStyleLbl="fgAcc2" presStyleIdx="2" presStyleCnt="6" custLinFactNeighborY="0">
        <dgm:presLayoutVars>
          <dgm:chPref val="3"/>
        </dgm:presLayoutVars>
      </dgm:prSet>
      <dgm:spPr/>
      <dgm:t>
        <a:bodyPr/>
        <a:lstStyle/>
        <a:p>
          <a:endParaRPr lang="en-US"/>
        </a:p>
      </dgm:t>
    </dgm:pt>
    <dgm:pt modelId="{4C88BA99-0F14-784B-86C5-18020F95CBCC}" type="pres">
      <dgm:prSet presAssocID="{CBDF6AC1-0E43-FC44-A0E9-367DD44A1891}" presName="hierChild3" presStyleCnt="0"/>
      <dgm:spPr/>
    </dgm:pt>
    <dgm:pt modelId="{440B7F38-E650-6F48-A678-D13C43E3FCCE}" type="pres">
      <dgm:prSet presAssocID="{5EA17DB2-9306-D64C-A3D8-547AF069E560}" presName="Name10" presStyleLbl="parChTrans1D2" presStyleIdx="3" presStyleCnt="6"/>
      <dgm:spPr/>
      <dgm:t>
        <a:bodyPr/>
        <a:lstStyle/>
        <a:p>
          <a:endParaRPr lang="en-US"/>
        </a:p>
      </dgm:t>
    </dgm:pt>
    <dgm:pt modelId="{421A4F8B-1C0B-054C-958A-B87C8743AAC9}" type="pres">
      <dgm:prSet presAssocID="{4E88E808-12CF-6540-AF03-FD2E803D6519}" presName="hierRoot2" presStyleCnt="0"/>
      <dgm:spPr/>
    </dgm:pt>
    <dgm:pt modelId="{CE4B870C-D883-A64B-A18B-A16217A2348E}" type="pres">
      <dgm:prSet presAssocID="{4E88E808-12CF-6540-AF03-FD2E803D6519}" presName="composite2" presStyleCnt="0"/>
      <dgm:spPr/>
    </dgm:pt>
    <dgm:pt modelId="{84993AA9-FDCE-5249-B6FE-0FBBE674CDDC}" type="pres">
      <dgm:prSet presAssocID="{4E88E808-12CF-6540-AF03-FD2E803D6519}" presName="background2" presStyleLbl="node2" presStyleIdx="3" presStyleCnt="6"/>
      <dgm:spPr/>
    </dgm:pt>
    <dgm:pt modelId="{E3349B91-3BC5-B24B-A76F-544B01E16884}" type="pres">
      <dgm:prSet presAssocID="{4E88E808-12CF-6540-AF03-FD2E803D6519}" presName="text2" presStyleLbl="fgAcc2" presStyleIdx="3" presStyleCnt="6">
        <dgm:presLayoutVars>
          <dgm:chPref val="3"/>
        </dgm:presLayoutVars>
      </dgm:prSet>
      <dgm:spPr/>
      <dgm:t>
        <a:bodyPr/>
        <a:lstStyle/>
        <a:p>
          <a:endParaRPr lang="en-US"/>
        </a:p>
      </dgm:t>
    </dgm:pt>
    <dgm:pt modelId="{0433F5E9-ECD6-6741-A49F-D2D41D838420}" type="pres">
      <dgm:prSet presAssocID="{4E88E808-12CF-6540-AF03-FD2E803D6519}" presName="hierChild3" presStyleCnt="0"/>
      <dgm:spPr/>
    </dgm:pt>
    <dgm:pt modelId="{199AC061-9F87-0441-869E-76B67673CCAF}" type="pres">
      <dgm:prSet presAssocID="{02467845-F00A-5246-8219-E849FBC8C20C}" presName="Name10" presStyleLbl="parChTrans1D2" presStyleIdx="4" presStyleCnt="6"/>
      <dgm:spPr/>
      <dgm:t>
        <a:bodyPr/>
        <a:lstStyle/>
        <a:p>
          <a:endParaRPr lang="en-US"/>
        </a:p>
      </dgm:t>
    </dgm:pt>
    <dgm:pt modelId="{4E5E562C-1ADA-6344-883C-BA1519A75D1C}" type="pres">
      <dgm:prSet presAssocID="{B60B9BA0-0E8D-3E40-9B6E-7E44E32427AD}" presName="hierRoot2" presStyleCnt="0"/>
      <dgm:spPr/>
    </dgm:pt>
    <dgm:pt modelId="{C9CD3EDB-A2F3-2A40-8936-1FB3DE81AF17}" type="pres">
      <dgm:prSet presAssocID="{B60B9BA0-0E8D-3E40-9B6E-7E44E32427AD}" presName="composite2" presStyleCnt="0"/>
      <dgm:spPr/>
    </dgm:pt>
    <dgm:pt modelId="{12456182-471E-9B43-8FFC-28ED0E0EF238}" type="pres">
      <dgm:prSet presAssocID="{B60B9BA0-0E8D-3E40-9B6E-7E44E32427AD}" presName="background2" presStyleLbl="node2" presStyleIdx="4" presStyleCnt="6"/>
      <dgm:spPr/>
    </dgm:pt>
    <dgm:pt modelId="{144C9E75-50A2-844A-B67A-788935DF35C3}" type="pres">
      <dgm:prSet presAssocID="{B60B9BA0-0E8D-3E40-9B6E-7E44E32427AD}" presName="text2" presStyleLbl="fgAcc2" presStyleIdx="4" presStyleCnt="6">
        <dgm:presLayoutVars>
          <dgm:chPref val="3"/>
        </dgm:presLayoutVars>
      </dgm:prSet>
      <dgm:spPr/>
      <dgm:t>
        <a:bodyPr/>
        <a:lstStyle/>
        <a:p>
          <a:endParaRPr lang="en-US"/>
        </a:p>
      </dgm:t>
    </dgm:pt>
    <dgm:pt modelId="{E52D6932-E88D-E64A-ADD7-5877A6DFB751}" type="pres">
      <dgm:prSet presAssocID="{B60B9BA0-0E8D-3E40-9B6E-7E44E32427AD}" presName="hierChild3" presStyleCnt="0"/>
      <dgm:spPr/>
    </dgm:pt>
    <dgm:pt modelId="{C93C292C-AA54-1044-B04A-69CEC0227FEE}" type="pres">
      <dgm:prSet presAssocID="{BFB07D1B-A26A-B544-866A-B1E4253FACF4}" presName="Name10" presStyleLbl="parChTrans1D2" presStyleIdx="5" presStyleCnt="6"/>
      <dgm:spPr/>
      <dgm:t>
        <a:bodyPr/>
        <a:lstStyle/>
        <a:p>
          <a:endParaRPr lang="en-US"/>
        </a:p>
      </dgm:t>
    </dgm:pt>
    <dgm:pt modelId="{F2211358-F1BD-3C4A-BD2E-354C0F212D92}" type="pres">
      <dgm:prSet presAssocID="{E86B6235-01BF-444C-A168-A351C457D9FC}" presName="hierRoot2" presStyleCnt="0"/>
      <dgm:spPr/>
    </dgm:pt>
    <dgm:pt modelId="{A1947EC0-9075-CC4F-BEE0-0D3B975F6052}" type="pres">
      <dgm:prSet presAssocID="{E86B6235-01BF-444C-A168-A351C457D9FC}" presName="composite2" presStyleCnt="0"/>
      <dgm:spPr/>
    </dgm:pt>
    <dgm:pt modelId="{B75A3C11-C038-1C4B-AC70-D95699CF1090}" type="pres">
      <dgm:prSet presAssocID="{E86B6235-01BF-444C-A168-A351C457D9FC}" presName="background2" presStyleLbl="node2" presStyleIdx="5" presStyleCnt="6"/>
      <dgm:spPr/>
    </dgm:pt>
    <dgm:pt modelId="{B86E006D-75DC-264F-86A8-C3B79DDCD5D8}" type="pres">
      <dgm:prSet presAssocID="{E86B6235-01BF-444C-A168-A351C457D9FC}" presName="text2" presStyleLbl="fgAcc2" presStyleIdx="5" presStyleCnt="6" custLinFactNeighborX="-2512" custLinFactNeighborY="509">
        <dgm:presLayoutVars>
          <dgm:chPref val="3"/>
        </dgm:presLayoutVars>
      </dgm:prSet>
      <dgm:spPr/>
      <dgm:t>
        <a:bodyPr/>
        <a:lstStyle/>
        <a:p>
          <a:endParaRPr lang="en-US"/>
        </a:p>
      </dgm:t>
    </dgm:pt>
    <dgm:pt modelId="{961361D1-5585-5845-AE08-80E43D7E2929}" type="pres">
      <dgm:prSet presAssocID="{E86B6235-01BF-444C-A168-A351C457D9FC}" presName="hierChild3" presStyleCnt="0"/>
      <dgm:spPr/>
    </dgm:pt>
  </dgm:ptLst>
  <dgm:cxnLst>
    <dgm:cxn modelId="{F552AE03-A1BD-49BC-8B8C-5B3113C16BB3}" type="presOf" srcId="{5EA17DB2-9306-D64C-A3D8-547AF069E560}" destId="{440B7F38-E650-6F48-A678-D13C43E3FCCE}" srcOrd="0" destOrd="0" presId="urn:microsoft.com/office/officeart/2005/8/layout/hierarchy1"/>
    <dgm:cxn modelId="{664D60A7-419B-4870-A06B-CE1F94784425}" type="presOf" srcId="{4E88E808-12CF-6540-AF03-FD2E803D6519}" destId="{E3349B91-3BC5-B24B-A76F-544B01E16884}" srcOrd="0" destOrd="0" presId="urn:microsoft.com/office/officeart/2005/8/layout/hierarchy1"/>
    <dgm:cxn modelId="{FA0B573A-4F69-E04E-806D-DD2DA5094116}" srcId="{D995976B-0442-8444-8101-B928131A10E6}" destId="{16CC4420-A6D7-3742-955B-335619612DC3}" srcOrd="0" destOrd="0" parTransId="{3B05EF67-22E5-7040-89FA-DC4FDD338D2C}" sibTransId="{3209A444-E5FB-E84C-A4A2-62EBD6742001}"/>
    <dgm:cxn modelId="{5BDE08BD-9A25-8E4D-986F-713F9DC7BF02}" srcId="{16CC4420-A6D7-3742-955B-335619612DC3}" destId="{E86B6235-01BF-444C-A168-A351C457D9FC}" srcOrd="5" destOrd="0" parTransId="{BFB07D1B-A26A-B544-866A-B1E4253FACF4}" sibTransId="{856E36B9-0813-BB4A-A9CF-926CAA3F6F3F}"/>
    <dgm:cxn modelId="{16938832-3D6A-4B82-ADBD-BF62BB80EE01}" type="presOf" srcId="{E86B6235-01BF-444C-A168-A351C457D9FC}" destId="{B86E006D-75DC-264F-86A8-C3B79DDCD5D8}" srcOrd="0" destOrd="0" presId="urn:microsoft.com/office/officeart/2005/8/layout/hierarchy1"/>
    <dgm:cxn modelId="{68C6CC62-BDC7-6E44-9BCF-3C311C7AA472}" srcId="{16CC4420-A6D7-3742-955B-335619612DC3}" destId="{BA487D0D-0BF7-5D49-87C2-D3E07641C474}" srcOrd="1" destOrd="0" parTransId="{C0CE08E3-65AA-3149-AB51-A82C93CAECD4}" sibTransId="{7BE47935-8545-B241-B198-634D472B17D2}"/>
    <dgm:cxn modelId="{5BA1A6B7-4132-4AB6-87A7-2202BF20D7C9}" type="presOf" srcId="{CBDF6AC1-0E43-FC44-A0E9-367DD44A1891}" destId="{22E1BD3B-A7ED-564C-9EC7-89C80C337300}" srcOrd="0" destOrd="0" presId="urn:microsoft.com/office/officeart/2005/8/layout/hierarchy1"/>
    <dgm:cxn modelId="{20FC9062-A5C7-CE4C-B20C-08E4E55E145C}" srcId="{16CC4420-A6D7-3742-955B-335619612DC3}" destId="{6EF3EF66-609C-4B49-848B-0EE890242FB5}" srcOrd="0" destOrd="0" parTransId="{798C44C0-FFD7-3F4D-AADD-D5CE0FF402E9}" sibTransId="{7339C6CE-5347-0446-932D-F748EE3BD8F2}"/>
    <dgm:cxn modelId="{25A31CA5-4445-44C7-808A-5AC418A56769}" type="presOf" srcId="{BA487D0D-0BF7-5D49-87C2-D3E07641C474}" destId="{4C09D345-0C2B-0B46-9075-4521C609A65B}" srcOrd="0" destOrd="0" presId="urn:microsoft.com/office/officeart/2005/8/layout/hierarchy1"/>
    <dgm:cxn modelId="{8D5BA2A4-09B9-47B0-A6F6-283B51EAF0C1}" type="presOf" srcId="{798C44C0-FFD7-3F4D-AADD-D5CE0FF402E9}" destId="{A827BE45-F8FE-D04B-AB0A-93CB88B7B736}" srcOrd="0" destOrd="0" presId="urn:microsoft.com/office/officeart/2005/8/layout/hierarchy1"/>
    <dgm:cxn modelId="{7C10648E-2027-4E19-BD6A-6EA484B2711A}" type="presOf" srcId="{6EF3EF66-609C-4B49-848B-0EE890242FB5}" destId="{A3E8BD22-3979-6842-9666-F9B21C0EC6C2}" srcOrd="0" destOrd="0" presId="urn:microsoft.com/office/officeart/2005/8/layout/hierarchy1"/>
    <dgm:cxn modelId="{33CC73BC-FD63-4BC4-BAD1-1031CDEBACAC}" type="presOf" srcId="{B60B9BA0-0E8D-3E40-9B6E-7E44E32427AD}" destId="{144C9E75-50A2-844A-B67A-788935DF35C3}" srcOrd="0" destOrd="0" presId="urn:microsoft.com/office/officeart/2005/8/layout/hierarchy1"/>
    <dgm:cxn modelId="{C8192462-CB8F-4272-AAB2-FFD6725EBE10}" type="presOf" srcId="{02467845-F00A-5246-8219-E849FBC8C20C}" destId="{199AC061-9F87-0441-869E-76B67673CCAF}" srcOrd="0" destOrd="0" presId="urn:microsoft.com/office/officeart/2005/8/layout/hierarchy1"/>
    <dgm:cxn modelId="{B91AB463-7928-4FA1-A63E-960A53619972}" type="presOf" srcId="{BFB07D1B-A26A-B544-866A-B1E4253FACF4}" destId="{C93C292C-AA54-1044-B04A-69CEC0227FEE}" srcOrd="0" destOrd="0" presId="urn:microsoft.com/office/officeart/2005/8/layout/hierarchy1"/>
    <dgm:cxn modelId="{0CCDD056-EB96-1E4C-81AB-65F313CADCA9}" srcId="{16CC4420-A6D7-3742-955B-335619612DC3}" destId="{4E88E808-12CF-6540-AF03-FD2E803D6519}" srcOrd="3" destOrd="0" parTransId="{5EA17DB2-9306-D64C-A3D8-547AF069E560}" sibTransId="{6E5662A6-EAE6-C840-93F7-D4D0EFB56CFF}"/>
    <dgm:cxn modelId="{70D9459D-B1B8-8C40-A01A-C803ECD3FE83}" srcId="{16CC4420-A6D7-3742-955B-335619612DC3}" destId="{CBDF6AC1-0E43-FC44-A0E9-367DD44A1891}" srcOrd="2" destOrd="0" parTransId="{EAE0A716-131B-DD49-B982-03DF1277F507}" sibTransId="{98E0F687-DFBA-A141-8CCB-237FAD060CB2}"/>
    <dgm:cxn modelId="{03E79014-BA0C-4A9C-9479-51DC6D9BE3A8}" type="presOf" srcId="{D995976B-0442-8444-8101-B928131A10E6}" destId="{A402BD31-E2B2-DA4F-814F-E5329F612C2C}" srcOrd="0" destOrd="0" presId="urn:microsoft.com/office/officeart/2005/8/layout/hierarchy1"/>
    <dgm:cxn modelId="{26A8E27F-B339-1D42-8FAE-7A836A5B6EBA}" srcId="{16CC4420-A6D7-3742-955B-335619612DC3}" destId="{B60B9BA0-0E8D-3E40-9B6E-7E44E32427AD}" srcOrd="4" destOrd="0" parTransId="{02467845-F00A-5246-8219-E849FBC8C20C}" sibTransId="{0742CB5B-69ED-1346-B274-7A1EED9B9F8F}"/>
    <dgm:cxn modelId="{519A9B12-27EE-4862-B059-63C74AA309BF}" type="presOf" srcId="{EAE0A716-131B-DD49-B982-03DF1277F507}" destId="{58C05656-D8D8-4942-A8A0-1BDDA2A9F9F4}" srcOrd="0" destOrd="0" presId="urn:microsoft.com/office/officeart/2005/8/layout/hierarchy1"/>
    <dgm:cxn modelId="{BC40E15D-6255-455E-8197-856FAB114D90}" type="presOf" srcId="{16CC4420-A6D7-3742-955B-335619612DC3}" destId="{3A8FCE72-CB5A-8242-9F45-E2345769D87B}" srcOrd="0" destOrd="0" presId="urn:microsoft.com/office/officeart/2005/8/layout/hierarchy1"/>
    <dgm:cxn modelId="{F8E43910-82F2-4F15-B2A9-87BADB7C4FCB}" type="presOf" srcId="{C0CE08E3-65AA-3149-AB51-A82C93CAECD4}" destId="{32C6E042-3A8F-4C4C-8C9E-CC8B459EB095}" srcOrd="0" destOrd="0" presId="urn:microsoft.com/office/officeart/2005/8/layout/hierarchy1"/>
    <dgm:cxn modelId="{085A8045-0E78-4E5F-96EB-4A2736BEDA51}" type="presParOf" srcId="{A402BD31-E2B2-DA4F-814F-E5329F612C2C}" destId="{88ACF192-8910-4949-A13E-ED3006FDB928}" srcOrd="0" destOrd="0" presId="urn:microsoft.com/office/officeart/2005/8/layout/hierarchy1"/>
    <dgm:cxn modelId="{CDD1E951-FF21-41FE-8EB6-EDB4FD78A9F3}" type="presParOf" srcId="{88ACF192-8910-4949-A13E-ED3006FDB928}" destId="{82A76B5F-4514-D641-9D1A-67FA4EAD90BE}" srcOrd="0" destOrd="0" presId="urn:microsoft.com/office/officeart/2005/8/layout/hierarchy1"/>
    <dgm:cxn modelId="{028B80D9-2256-4193-95C4-E0A9CD81932A}" type="presParOf" srcId="{82A76B5F-4514-D641-9D1A-67FA4EAD90BE}" destId="{11834B7F-50CB-3D49-B83E-4119144D8EC7}" srcOrd="0" destOrd="0" presId="urn:microsoft.com/office/officeart/2005/8/layout/hierarchy1"/>
    <dgm:cxn modelId="{AF461718-4FCE-4E8D-8FEC-EA66EBF3C30F}" type="presParOf" srcId="{82A76B5F-4514-D641-9D1A-67FA4EAD90BE}" destId="{3A8FCE72-CB5A-8242-9F45-E2345769D87B}" srcOrd="1" destOrd="0" presId="urn:microsoft.com/office/officeart/2005/8/layout/hierarchy1"/>
    <dgm:cxn modelId="{F1A6EC40-CF61-4539-A99D-7574D3822FD8}" type="presParOf" srcId="{88ACF192-8910-4949-A13E-ED3006FDB928}" destId="{0149FEEA-0D06-6F44-AB34-386829738392}" srcOrd="1" destOrd="0" presId="urn:microsoft.com/office/officeart/2005/8/layout/hierarchy1"/>
    <dgm:cxn modelId="{6F610F48-0F2E-4190-AA01-7BC047538BCD}" type="presParOf" srcId="{0149FEEA-0D06-6F44-AB34-386829738392}" destId="{A827BE45-F8FE-D04B-AB0A-93CB88B7B736}" srcOrd="0" destOrd="0" presId="urn:microsoft.com/office/officeart/2005/8/layout/hierarchy1"/>
    <dgm:cxn modelId="{4313CCCF-EB16-4B3D-A598-C560065FF684}" type="presParOf" srcId="{0149FEEA-0D06-6F44-AB34-386829738392}" destId="{0F48D2A5-BB4B-D747-8825-59146827D186}" srcOrd="1" destOrd="0" presId="urn:microsoft.com/office/officeart/2005/8/layout/hierarchy1"/>
    <dgm:cxn modelId="{8FDF99C1-3EFE-4148-9000-E4E3DEFDDF57}" type="presParOf" srcId="{0F48D2A5-BB4B-D747-8825-59146827D186}" destId="{80C396E3-1C81-164A-8617-3BAF04C0F492}" srcOrd="0" destOrd="0" presId="urn:microsoft.com/office/officeart/2005/8/layout/hierarchy1"/>
    <dgm:cxn modelId="{83659845-6DCD-4EB8-AF68-1E60F92B9423}" type="presParOf" srcId="{80C396E3-1C81-164A-8617-3BAF04C0F492}" destId="{C869DB5F-BEC9-1349-9BB9-3BEB06AB0823}" srcOrd="0" destOrd="0" presId="urn:microsoft.com/office/officeart/2005/8/layout/hierarchy1"/>
    <dgm:cxn modelId="{E9037C03-453F-44BD-ABE7-AB9CFB656A15}" type="presParOf" srcId="{80C396E3-1C81-164A-8617-3BAF04C0F492}" destId="{A3E8BD22-3979-6842-9666-F9B21C0EC6C2}" srcOrd="1" destOrd="0" presId="urn:microsoft.com/office/officeart/2005/8/layout/hierarchy1"/>
    <dgm:cxn modelId="{7B2712ED-28D3-47A3-A66E-10A6ABE9B136}" type="presParOf" srcId="{0F48D2A5-BB4B-D747-8825-59146827D186}" destId="{E9B8F974-5463-8849-B784-67EA05682D55}" srcOrd="1" destOrd="0" presId="urn:microsoft.com/office/officeart/2005/8/layout/hierarchy1"/>
    <dgm:cxn modelId="{87CA7820-EBD0-457D-A5C4-7E8E2550BC01}" type="presParOf" srcId="{0149FEEA-0D06-6F44-AB34-386829738392}" destId="{32C6E042-3A8F-4C4C-8C9E-CC8B459EB095}" srcOrd="2" destOrd="0" presId="urn:microsoft.com/office/officeart/2005/8/layout/hierarchy1"/>
    <dgm:cxn modelId="{A89180D7-1D43-45E8-BC9C-4B3538DAD871}" type="presParOf" srcId="{0149FEEA-0D06-6F44-AB34-386829738392}" destId="{A95C6E7A-07D7-894B-A42E-E3DB51E69657}" srcOrd="3" destOrd="0" presId="urn:microsoft.com/office/officeart/2005/8/layout/hierarchy1"/>
    <dgm:cxn modelId="{352DC09D-2F62-4739-BE36-7DDFAEEDDB4D}" type="presParOf" srcId="{A95C6E7A-07D7-894B-A42E-E3DB51E69657}" destId="{30271C8E-BAD8-364B-BB03-F3A8AED9D69E}" srcOrd="0" destOrd="0" presId="urn:microsoft.com/office/officeart/2005/8/layout/hierarchy1"/>
    <dgm:cxn modelId="{DD27059B-FEBF-4F9A-A3F7-44C8B9FACCE2}" type="presParOf" srcId="{30271C8E-BAD8-364B-BB03-F3A8AED9D69E}" destId="{3CA4A154-001A-CC45-AC01-32618634DDB3}" srcOrd="0" destOrd="0" presId="urn:microsoft.com/office/officeart/2005/8/layout/hierarchy1"/>
    <dgm:cxn modelId="{F079B8A2-048D-4C9B-968B-1C1739BCFF6D}" type="presParOf" srcId="{30271C8E-BAD8-364B-BB03-F3A8AED9D69E}" destId="{4C09D345-0C2B-0B46-9075-4521C609A65B}" srcOrd="1" destOrd="0" presId="urn:microsoft.com/office/officeart/2005/8/layout/hierarchy1"/>
    <dgm:cxn modelId="{E01579FD-9B6D-4628-B3CA-FF4C8553DB7D}" type="presParOf" srcId="{A95C6E7A-07D7-894B-A42E-E3DB51E69657}" destId="{8968F856-8276-424B-B82D-92BE0DCA1E58}" srcOrd="1" destOrd="0" presId="urn:microsoft.com/office/officeart/2005/8/layout/hierarchy1"/>
    <dgm:cxn modelId="{9197BA46-E63E-406A-BE65-D6BE5A5CE7E7}" type="presParOf" srcId="{0149FEEA-0D06-6F44-AB34-386829738392}" destId="{58C05656-D8D8-4942-A8A0-1BDDA2A9F9F4}" srcOrd="4" destOrd="0" presId="urn:microsoft.com/office/officeart/2005/8/layout/hierarchy1"/>
    <dgm:cxn modelId="{3AE4D7C3-96DB-4AFB-96F0-8C8F4AEDE962}" type="presParOf" srcId="{0149FEEA-0D06-6F44-AB34-386829738392}" destId="{F5FAB276-25A2-9445-9093-62672FA6784A}" srcOrd="5" destOrd="0" presId="urn:microsoft.com/office/officeart/2005/8/layout/hierarchy1"/>
    <dgm:cxn modelId="{E415D5F9-C09D-4147-BEF7-DAF5B2D9CADB}" type="presParOf" srcId="{F5FAB276-25A2-9445-9093-62672FA6784A}" destId="{924820D1-ED9A-7F4C-8303-5C55E9F165D0}" srcOrd="0" destOrd="0" presId="urn:microsoft.com/office/officeart/2005/8/layout/hierarchy1"/>
    <dgm:cxn modelId="{81218500-1408-4EA3-85B0-2DF6C3DE4E1E}" type="presParOf" srcId="{924820D1-ED9A-7F4C-8303-5C55E9F165D0}" destId="{B3D10A5A-A653-F943-9256-21FE5558FEE3}" srcOrd="0" destOrd="0" presId="urn:microsoft.com/office/officeart/2005/8/layout/hierarchy1"/>
    <dgm:cxn modelId="{42FC2A30-EE3A-4CAF-8CF6-660398D21A6C}" type="presParOf" srcId="{924820D1-ED9A-7F4C-8303-5C55E9F165D0}" destId="{22E1BD3B-A7ED-564C-9EC7-89C80C337300}" srcOrd="1" destOrd="0" presId="urn:microsoft.com/office/officeart/2005/8/layout/hierarchy1"/>
    <dgm:cxn modelId="{6F477872-4467-42A2-8697-2F4B4B6430C6}" type="presParOf" srcId="{F5FAB276-25A2-9445-9093-62672FA6784A}" destId="{4C88BA99-0F14-784B-86C5-18020F95CBCC}" srcOrd="1" destOrd="0" presId="urn:microsoft.com/office/officeart/2005/8/layout/hierarchy1"/>
    <dgm:cxn modelId="{5E1F74BB-14B3-476E-A639-3479AC5FDD01}" type="presParOf" srcId="{0149FEEA-0D06-6F44-AB34-386829738392}" destId="{440B7F38-E650-6F48-A678-D13C43E3FCCE}" srcOrd="6" destOrd="0" presId="urn:microsoft.com/office/officeart/2005/8/layout/hierarchy1"/>
    <dgm:cxn modelId="{715F059D-CCFD-411F-8166-ECC50874B061}" type="presParOf" srcId="{0149FEEA-0D06-6F44-AB34-386829738392}" destId="{421A4F8B-1C0B-054C-958A-B87C8743AAC9}" srcOrd="7" destOrd="0" presId="urn:microsoft.com/office/officeart/2005/8/layout/hierarchy1"/>
    <dgm:cxn modelId="{E21B1758-8EDE-4BCD-929A-25212C347B66}" type="presParOf" srcId="{421A4F8B-1C0B-054C-958A-B87C8743AAC9}" destId="{CE4B870C-D883-A64B-A18B-A16217A2348E}" srcOrd="0" destOrd="0" presId="urn:microsoft.com/office/officeart/2005/8/layout/hierarchy1"/>
    <dgm:cxn modelId="{6B127529-9A3D-49EA-8179-800536007EA6}" type="presParOf" srcId="{CE4B870C-D883-A64B-A18B-A16217A2348E}" destId="{84993AA9-FDCE-5249-B6FE-0FBBE674CDDC}" srcOrd="0" destOrd="0" presId="urn:microsoft.com/office/officeart/2005/8/layout/hierarchy1"/>
    <dgm:cxn modelId="{2ACF616E-2704-4BD7-9DB9-4D436DFAC272}" type="presParOf" srcId="{CE4B870C-D883-A64B-A18B-A16217A2348E}" destId="{E3349B91-3BC5-B24B-A76F-544B01E16884}" srcOrd="1" destOrd="0" presId="urn:microsoft.com/office/officeart/2005/8/layout/hierarchy1"/>
    <dgm:cxn modelId="{B6F3B80E-F34B-43F2-9A67-6F411B5584ED}" type="presParOf" srcId="{421A4F8B-1C0B-054C-958A-B87C8743AAC9}" destId="{0433F5E9-ECD6-6741-A49F-D2D41D838420}" srcOrd="1" destOrd="0" presId="urn:microsoft.com/office/officeart/2005/8/layout/hierarchy1"/>
    <dgm:cxn modelId="{1075BDA7-604B-4AF6-90B4-79F73FC2CF12}" type="presParOf" srcId="{0149FEEA-0D06-6F44-AB34-386829738392}" destId="{199AC061-9F87-0441-869E-76B67673CCAF}" srcOrd="8" destOrd="0" presId="urn:microsoft.com/office/officeart/2005/8/layout/hierarchy1"/>
    <dgm:cxn modelId="{B6EF2E33-368B-4515-A9E4-F8EF007E3AEB}" type="presParOf" srcId="{0149FEEA-0D06-6F44-AB34-386829738392}" destId="{4E5E562C-1ADA-6344-883C-BA1519A75D1C}" srcOrd="9" destOrd="0" presId="urn:microsoft.com/office/officeart/2005/8/layout/hierarchy1"/>
    <dgm:cxn modelId="{B9A7AC48-57FD-4F0A-A812-E94F47731285}" type="presParOf" srcId="{4E5E562C-1ADA-6344-883C-BA1519A75D1C}" destId="{C9CD3EDB-A2F3-2A40-8936-1FB3DE81AF17}" srcOrd="0" destOrd="0" presId="urn:microsoft.com/office/officeart/2005/8/layout/hierarchy1"/>
    <dgm:cxn modelId="{82F26403-9611-47BB-A593-ABCFBC609A64}" type="presParOf" srcId="{C9CD3EDB-A2F3-2A40-8936-1FB3DE81AF17}" destId="{12456182-471E-9B43-8FFC-28ED0E0EF238}" srcOrd="0" destOrd="0" presId="urn:microsoft.com/office/officeart/2005/8/layout/hierarchy1"/>
    <dgm:cxn modelId="{EE87B17E-A878-45CC-8F19-7886FE5791F7}" type="presParOf" srcId="{C9CD3EDB-A2F3-2A40-8936-1FB3DE81AF17}" destId="{144C9E75-50A2-844A-B67A-788935DF35C3}" srcOrd="1" destOrd="0" presId="urn:microsoft.com/office/officeart/2005/8/layout/hierarchy1"/>
    <dgm:cxn modelId="{291658EA-1817-478D-A5A9-D289E7B3D345}" type="presParOf" srcId="{4E5E562C-1ADA-6344-883C-BA1519A75D1C}" destId="{E52D6932-E88D-E64A-ADD7-5877A6DFB751}" srcOrd="1" destOrd="0" presId="urn:microsoft.com/office/officeart/2005/8/layout/hierarchy1"/>
    <dgm:cxn modelId="{47EF3E69-CB6E-4356-BA67-0E0C5E2EF2B4}" type="presParOf" srcId="{0149FEEA-0D06-6F44-AB34-386829738392}" destId="{C93C292C-AA54-1044-B04A-69CEC0227FEE}" srcOrd="10" destOrd="0" presId="urn:microsoft.com/office/officeart/2005/8/layout/hierarchy1"/>
    <dgm:cxn modelId="{366A2304-5DAD-43B5-ADB0-C72305D61EB6}" type="presParOf" srcId="{0149FEEA-0D06-6F44-AB34-386829738392}" destId="{F2211358-F1BD-3C4A-BD2E-354C0F212D92}" srcOrd="11" destOrd="0" presId="urn:microsoft.com/office/officeart/2005/8/layout/hierarchy1"/>
    <dgm:cxn modelId="{217C843B-7E8A-46B4-905E-6FBC875C8B44}" type="presParOf" srcId="{F2211358-F1BD-3C4A-BD2E-354C0F212D92}" destId="{A1947EC0-9075-CC4F-BEE0-0D3B975F6052}" srcOrd="0" destOrd="0" presId="urn:microsoft.com/office/officeart/2005/8/layout/hierarchy1"/>
    <dgm:cxn modelId="{FC01662B-A418-4F6F-A0C2-36B7C5A2B877}" type="presParOf" srcId="{A1947EC0-9075-CC4F-BEE0-0D3B975F6052}" destId="{B75A3C11-C038-1C4B-AC70-D95699CF1090}" srcOrd="0" destOrd="0" presId="urn:microsoft.com/office/officeart/2005/8/layout/hierarchy1"/>
    <dgm:cxn modelId="{EFD832E2-857A-4697-B88E-25A044D8944B}" type="presParOf" srcId="{A1947EC0-9075-CC4F-BEE0-0D3B975F6052}" destId="{B86E006D-75DC-264F-86A8-C3B79DDCD5D8}" srcOrd="1" destOrd="0" presId="urn:microsoft.com/office/officeart/2005/8/layout/hierarchy1"/>
    <dgm:cxn modelId="{B00485DB-8E72-4EA2-A1C4-1CC3F4F25E0A}" type="presParOf" srcId="{F2211358-F1BD-3C4A-BD2E-354C0F212D92}" destId="{961361D1-5585-5845-AE08-80E43D7E292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57EA0B6-7BCA-ED40-B034-9EB8D21F6385}">
      <dgm:prSet phldrT="[Text]" custT="1"/>
      <dgm:spPr/>
      <dgm:t>
        <a:bodyPr/>
        <a:lstStyle/>
        <a:p>
          <a:r>
            <a:rPr lang="en-US" sz="1600" dirty="0" smtClean="0"/>
            <a:t>WPS</a:t>
          </a:r>
          <a:endParaRPr lang="en-US" sz="1600" dirty="0"/>
        </a:p>
      </dgm:t>
    </dgm:pt>
    <dgm:pt modelId="{3FDF63A1-EE38-A54C-AF6B-1A3F09842614}" type="parTrans" cxnId="{32F27D38-00CC-D140-A88D-7BCB69AD8B9C}">
      <dgm:prSet/>
      <dgm:spPr/>
      <dgm:t>
        <a:bodyPr/>
        <a:lstStyle/>
        <a:p>
          <a:endParaRPr lang="en-US"/>
        </a:p>
      </dgm:t>
    </dgm:pt>
    <dgm:pt modelId="{08EC1B4F-62F7-CD49-8732-1A84A222624A}" type="sibTrans" cxnId="{32F27D38-00CC-D140-A88D-7BCB69AD8B9C}">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ScaleX="100098" custScaleY="95943" custLinFactNeighborX="6643" custLinFactNeighborY="-637"/>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852568FD-9D0A-F147-85C3-DC5604C14451}" type="pres">
      <dgm:prSet presAssocID="{3FDF63A1-EE38-A54C-AF6B-1A3F09842614}" presName="Name13" presStyleLbl="parChTrans1D2" presStyleIdx="0" presStyleCnt="1"/>
      <dgm:spPr/>
      <dgm:t>
        <a:bodyPr/>
        <a:lstStyle/>
        <a:p>
          <a:endParaRPr lang="en-US"/>
        </a:p>
      </dgm:t>
    </dgm:pt>
    <dgm:pt modelId="{6A9AB330-B4EB-404D-8880-B035FBD1D231}" type="pres">
      <dgm:prSet presAssocID="{D57EA0B6-7BCA-ED40-B034-9EB8D21F6385}" presName="childText" presStyleLbl="bgAcc1" presStyleIdx="0" presStyleCnt="1">
        <dgm:presLayoutVars>
          <dgm:bulletEnabled val="1"/>
        </dgm:presLayoutVars>
      </dgm:prSet>
      <dgm:spPr/>
      <dgm:t>
        <a:bodyPr/>
        <a:lstStyle/>
        <a:p>
          <a:endParaRPr lang="en-US"/>
        </a:p>
      </dgm:t>
    </dgm:pt>
  </dgm:ptLst>
  <dgm:cxnLst>
    <dgm:cxn modelId="{7FB3A0E1-CBB4-41CB-AA43-4F26C7CE3F2B}" type="presOf" srcId="{D57EA0B6-7BCA-ED40-B034-9EB8D21F6385}" destId="{6A9AB330-B4EB-404D-8880-B035FBD1D231}" srcOrd="0" destOrd="0" presId="urn:microsoft.com/office/officeart/2005/8/layout/hierarchy3"/>
    <dgm:cxn modelId="{7A7E8AB3-82FE-42C8-BFB8-EF46F6BA9842}" type="presOf" srcId="{305D0E34-2136-A841-B55E-DAA6046A478B}" destId="{32C3E6C7-C0BE-CE47-AC0D-194996CD374B}"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3ACF77F5-A28C-4EDC-B7BB-7074BD11A03F}" type="presOf" srcId="{4E7E6F97-99D7-9C47-9012-14EFBE4FDDDE}" destId="{5BEB24EF-C9DD-4C43-BB9A-898661804D57}" srcOrd="0" destOrd="0" presId="urn:microsoft.com/office/officeart/2005/8/layout/hierarchy3"/>
    <dgm:cxn modelId="{32F27D38-00CC-D140-A88D-7BCB69AD8B9C}" srcId="{305D0E34-2136-A841-B55E-DAA6046A478B}" destId="{D57EA0B6-7BCA-ED40-B034-9EB8D21F6385}" srcOrd="0" destOrd="0" parTransId="{3FDF63A1-EE38-A54C-AF6B-1A3F09842614}" sibTransId="{08EC1B4F-62F7-CD49-8732-1A84A222624A}"/>
    <dgm:cxn modelId="{7C3808CF-5670-47E6-B77E-BAB17DE2731D}" type="presOf" srcId="{3FDF63A1-EE38-A54C-AF6B-1A3F09842614}" destId="{852568FD-9D0A-F147-85C3-DC5604C14451}" srcOrd="0" destOrd="0" presId="urn:microsoft.com/office/officeart/2005/8/layout/hierarchy3"/>
    <dgm:cxn modelId="{438849EA-EBF2-4A2D-8CB7-815626710F49}" type="presOf" srcId="{305D0E34-2136-A841-B55E-DAA6046A478B}" destId="{BCE8C253-8B3E-D749-B59A-D87B7B43CF7F}" srcOrd="1" destOrd="0" presId="urn:microsoft.com/office/officeart/2005/8/layout/hierarchy3"/>
    <dgm:cxn modelId="{A92FEF8D-F58B-43C4-8C30-189CDA8D33B1}" type="presParOf" srcId="{5BEB24EF-C9DD-4C43-BB9A-898661804D57}" destId="{EAD4AEDD-30EE-CA44-B1FB-85D4EFE424FF}" srcOrd="0" destOrd="0" presId="urn:microsoft.com/office/officeart/2005/8/layout/hierarchy3"/>
    <dgm:cxn modelId="{E641861C-6FC6-4C1D-8A22-AD094720D136}" type="presParOf" srcId="{EAD4AEDD-30EE-CA44-B1FB-85D4EFE424FF}" destId="{6B5C611D-7CBE-324F-A077-C7141FB505B8}" srcOrd="0" destOrd="0" presId="urn:microsoft.com/office/officeart/2005/8/layout/hierarchy3"/>
    <dgm:cxn modelId="{A2DC3633-E1CD-4243-9239-A9C4C2C68A18}" type="presParOf" srcId="{6B5C611D-7CBE-324F-A077-C7141FB505B8}" destId="{32C3E6C7-C0BE-CE47-AC0D-194996CD374B}" srcOrd="0" destOrd="0" presId="urn:microsoft.com/office/officeart/2005/8/layout/hierarchy3"/>
    <dgm:cxn modelId="{D5975DDA-AB14-4FA3-9044-62ABDCC41F98}" type="presParOf" srcId="{6B5C611D-7CBE-324F-A077-C7141FB505B8}" destId="{BCE8C253-8B3E-D749-B59A-D87B7B43CF7F}" srcOrd="1" destOrd="0" presId="urn:microsoft.com/office/officeart/2005/8/layout/hierarchy3"/>
    <dgm:cxn modelId="{E5A3C7C2-E0E8-456D-BD16-940F1A635325}" type="presParOf" srcId="{EAD4AEDD-30EE-CA44-B1FB-85D4EFE424FF}" destId="{C7F1CBD4-E354-1F48-A230-027140ACFC5B}" srcOrd="1" destOrd="0" presId="urn:microsoft.com/office/officeart/2005/8/layout/hierarchy3"/>
    <dgm:cxn modelId="{DF6B5FF4-4484-406F-91BE-8480E7D14EF8}" type="presParOf" srcId="{C7F1CBD4-E354-1F48-A230-027140ACFC5B}" destId="{852568FD-9D0A-F147-85C3-DC5604C14451}" srcOrd="0" destOrd="0" presId="urn:microsoft.com/office/officeart/2005/8/layout/hierarchy3"/>
    <dgm:cxn modelId="{FBB2A07A-2F23-4FD6-9B65-50502AD81735}" type="presParOf" srcId="{C7F1CBD4-E354-1F48-A230-027140ACFC5B}" destId="{6A9AB330-B4EB-404D-8880-B035FBD1D231}"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REST/SOAP</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A1EC107-7497-C74E-A7E0-70BAA3B9BA3C}">
      <dgm:prSet phldrT="[Text]" custT="1"/>
      <dgm:spPr/>
      <dgm:t>
        <a:bodyPr/>
        <a:lstStyle/>
        <a:p>
          <a:r>
            <a:rPr lang="en-US" sz="1600" dirty="0" smtClean="0"/>
            <a:t>WFS (Features)</a:t>
          </a:r>
          <a:endParaRPr lang="en-US" sz="1600" dirty="0"/>
        </a:p>
      </dgm:t>
    </dgm:pt>
    <dgm:pt modelId="{806D2805-FC5E-9D4D-AE12-BD4DC0B6AE3E}" type="parTrans" cxnId="{BA7DC775-3E61-FA4B-B181-062B64E446E6}">
      <dgm:prSet/>
      <dgm:spPr/>
      <dgm:t>
        <a:bodyPr/>
        <a:lstStyle/>
        <a:p>
          <a:endParaRPr lang="en-US" sz="1600"/>
        </a:p>
      </dgm:t>
    </dgm:pt>
    <dgm:pt modelId="{2813CF3F-6A0F-4E42-A7CB-77360F916977}" type="sibTrans" cxnId="{BA7DC775-3E61-FA4B-B181-062B64E446E6}">
      <dgm:prSet/>
      <dgm:spPr/>
      <dgm:t>
        <a:bodyPr/>
        <a:lstStyle/>
        <a:p>
          <a:endParaRPr lang="en-US" sz="1600"/>
        </a:p>
      </dgm:t>
    </dgm:pt>
    <dgm:pt modelId="{999F6728-124F-7748-8E89-56E9ED50313C}">
      <dgm:prSet phldrT="[Text]" custT="1"/>
      <dgm:spPr/>
      <dgm:t>
        <a:bodyPr/>
        <a:lstStyle/>
        <a:p>
          <a:r>
            <a:rPr lang="en-US" sz="1600" dirty="0" smtClean="0"/>
            <a:t>WMS (Maps)</a:t>
          </a:r>
          <a:endParaRPr lang="en-US" sz="1600" dirty="0"/>
        </a:p>
      </dgm:t>
    </dgm:pt>
    <dgm:pt modelId="{6F2BD5A4-52BA-594A-95F9-19BD59F5A018}" type="parTrans" cxnId="{082D54BE-4CD4-A542-A3CC-A48D8E829E8A}">
      <dgm:prSet/>
      <dgm:spPr/>
      <dgm:t>
        <a:bodyPr/>
        <a:lstStyle/>
        <a:p>
          <a:endParaRPr lang="en-US" sz="1600"/>
        </a:p>
      </dgm:t>
    </dgm:pt>
    <dgm:pt modelId="{CB4A7BD0-91E6-FF45-9ED2-1A6692EA67FF}" type="sibTrans" cxnId="{082D54BE-4CD4-A542-A3CC-A48D8E829E8A}">
      <dgm:prSet/>
      <dgm:spPr/>
      <dgm:t>
        <a:bodyPr/>
        <a:lstStyle/>
        <a:p>
          <a:endParaRPr lang="en-US" sz="1600"/>
        </a:p>
      </dgm:t>
    </dgm:pt>
    <dgm:pt modelId="{9D84AA50-3488-7C4F-94BD-6F448B964B35}">
      <dgm:prSet phldrT="[Text]" custT="1"/>
      <dgm:spPr/>
      <dgm:t>
        <a:bodyPr/>
        <a:lstStyle/>
        <a:p>
          <a:r>
            <a:rPr lang="en-US" sz="1600" dirty="0" smtClean="0"/>
            <a:t>Catalog</a:t>
          </a:r>
          <a:endParaRPr lang="en-US" sz="1600" dirty="0"/>
        </a:p>
      </dgm:t>
    </dgm:pt>
    <dgm:pt modelId="{A606BFEC-03B6-7549-A527-76A436386FB8}" type="parTrans" cxnId="{ABFF6B6C-9C27-C04B-B76A-FE38C02CC181}">
      <dgm:prSet/>
      <dgm:spPr/>
      <dgm:t>
        <a:bodyPr/>
        <a:lstStyle/>
        <a:p>
          <a:endParaRPr lang="en-US"/>
        </a:p>
      </dgm:t>
    </dgm:pt>
    <dgm:pt modelId="{03FE7CE0-F47C-144E-B42C-8FD861832C47}" type="sibTrans" cxnId="{ABFF6B6C-9C27-C04B-B76A-FE38C02CC181}">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86E05D67-89A9-3045-90E7-46C32173C954}" type="pres">
      <dgm:prSet presAssocID="{A606BFEC-03B6-7549-A527-76A436386FB8}" presName="Name13" presStyleLbl="parChTrans1D2" presStyleIdx="0" presStyleCnt="3"/>
      <dgm:spPr/>
      <dgm:t>
        <a:bodyPr/>
        <a:lstStyle/>
        <a:p>
          <a:endParaRPr lang="en-US"/>
        </a:p>
      </dgm:t>
    </dgm:pt>
    <dgm:pt modelId="{830F5762-EEA6-F540-B3AF-C187836F0ECA}" type="pres">
      <dgm:prSet presAssocID="{9D84AA50-3488-7C4F-94BD-6F448B964B35}" presName="childText" presStyleLbl="bgAcc1" presStyleIdx="0" presStyleCnt="3" custScaleX="144136">
        <dgm:presLayoutVars>
          <dgm:bulletEnabled val="1"/>
        </dgm:presLayoutVars>
      </dgm:prSet>
      <dgm:spPr/>
      <dgm:t>
        <a:bodyPr/>
        <a:lstStyle/>
        <a:p>
          <a:endParaRPr lang="en-US"/>
        </a:p>
      </dgm:t>
    </dgm:pt>
    <dgm:pt modelId="{BD957B1C-407D-C845-93D7-1B30C4BD52F0}" type="pres">
      <dgm:prSet presAssocID="{806D2805-FC5E-9D4D-AE12-BD4DC0B6AE3E}" presName="Name13" presStyleLbl="parChTrans1D2" presStyleIdx="1" presStyleCnt="3"/>
      <dgm:spPr/>
      <dgm:t>
        <a:bodyPr/>
        <a:lstStyle/>
        <a:p>
          <a:endParaRPr lang="en-US"/>
        </a:p>
      </dgm:t>
    </dgm:pt>
    <dgm:pt modelId="{2CAAD395-A7E3-8F40-B5B6-2B82DDE17B44}" type="pres">
      <dgm:prSet presAssocID="{DA1EC107-7497-C74E-A7E0-70BAA3B9BA3C}" presName="childText" presStyleLbl="bgAcc1" presStyleIdx="1" presStyleCnt="3" custScaleX="153273">
        <dgm:presLayoutVars>
          <dgm:bulletEnabled val="1"/>
        </dgm:presLayoutVars>
      </dgm:prSet>
      <dgm:spPr/>
      <dgm:t>
        <a:bodyPr/>
        <a:lstStyle/>
        <a:p>
          <a:endParaRPr lang="en-US"/>
        </a:p>
      </dgm:t>
    </dgm:pt>
    <dgm:pt modelId="{F8E141D2-40F3-7A47-A1F8-3750093432F3}" type="pres">
      <dgm:prSet presAssocID="{6F2BD5A4-52BA-594A-95F9-19BD59F5A018}" presName="Name13" presStyleLbl="parChTrans1D2" presStyleIdx="2" presStyleCnt="3"/>
      <dgm:spPr/>
      <dgm:t>
        <a:bodyPr/>
        <a:lstStyle/>
        <a:p>
          <a:endParaRPr lang="en-US"/>
        </a:p>
      </dgm:t>
    </dgm:pt>
    <dgm:pt modelId="{4EC6D35D-2E9A-8B44-BC7E-1FA5B1CA72D5}" type="pres">
      <dgm:prSet presAssocID="{999F6728-124F-7748-8E89-56E9ED50313C}" presName="childText" presStyleLbl="bgAcc1" presStyleIdx="2" presStyleCnt="3" custScaleX="131288">
        <dgm:presLayoutVars>
          <dgm:bulletEnabled val="1"/>
        </dgm:presLayoutVars>
      </dgm:prSet>
      <dgm:spPr/>
      <dgm:t>
        <a:bodyPr/>
        <a:lstStyle/>
        <a:p>
          <a:endParaRPr lang="en-US"/>
        </a:p>
      </dgm:t>
    </dgm:pt>
  </dgm:ptLst>
  <dgm:cxnLst>
    <dgm:cxn modelId="{082D54BE-4CD4-A542-A3CC-A48D8E829E8A}" srcId="{305D0E34-2136-A841-B55E-DAA6046A478B}" destId="{999F6728-124F-7748-8E89-56E9ED50313C}" srcOrd="2" destOrd="0" parTransId="{6F2BD5A4-52BA-594A-95F9-19BD59F5A018}" sibTransId="{CB4A7BD0-91E6-FF45-9ED2-1A6692EA67FF}"/>
    <dgm:cxn modelId="{BA7DC775-3E61-FA4B-B181-062B64E446E6}" srcId="{305D0E34-2136-A841-B55E-DAA6046A478B}" destId="{DA1EC107-7497-C74E-A7E0-70BAA3B9BA3C}" srcOrd="1" destOrd="0" parTransId="{806D2805-FC5E-9D4D-AE12-BD4DC0B6AE3E}" sibTransId="{2813CF3F-6A0F-4E42-A7CB-77360F916977}"/>
    <dgm:cxn modelId="{94066846-F7AB-4DA3-8276-C61609827603}" type="presOf" srcId="{DA1EC107-7497-C74E-A7E0-70BAA3B9BA3C}" destId="{2CAAD395-A7E3-8F40-B5B6-2B82DDE17B44}" srcOrd="0" destOrd="0" presId="urn:microsoft.com/office/officeart/2005/8/layout/hierarchy3"/>
    <dgm:cxn modelId="{1C86CD14-1023-4CF9-9910-AC21AC7CB47A}" type="presOf" srcId="{806D2805-FC5E-9D4D-AE12-BD4DC0B6AE3E}" destId="{BD957B1C-407D-C845-93D7-1B30C4BD52F0}" srcOrd="0" destOrd="0" presId="urn:microsoft.com/office/officeart/2005/8/layout/hierarchy3"/>
    <dgm:cxn modelId="{773360B6-3E5C-411C-AE4F-1832D16D4E73}" type="presOf" srcId="{305D0E34-2136-A841-B55E-DAA6046A478B}" destId="{BCE8C253-8B3E-D749-B59A-D87B7B43CF7F}" srcOrd="1" destOrd="0" presId="urn:microsoft.com/office/officeart/2005/8/layout/hierarchy3"/>
    <dgm:cxn modelId="{583DD31A-733A-4B1E-B3E3-7F8EECDFE823}" type="presOf" srcId="{A606BFEC-03B6-7549-A527-76A436386FB8}" destId="{86E05D67-89A9-3045-90E7-46C32173C954}" srcOrd="0" destOrd="0" presId="urn:microsoft.com/office/officeart/2005/8/layout/hierarchy3"/>
    <dgm:cxn modelId="{F8C74C17-DECA-463C-A4B4-AF7F8DDDBFD2}" type="presOf" srcId="{305D0E34-2136-A841-B55E-DAA6046A478B}" destId="{32C3E6C7-C0BE-CE47-AC0D-194996CD374B}" srcOrd="0" destOrd="0" presId="urn:microsoft.com/office/officeart/2005/8/layout/hierarchy3"/>
    <dgm:cxn modelId="{ABFF6B6C-9C27-C04B-B76A-FE38C02CC181}" srcId="{305D0E34-2136-A841-B55E-DAA6046A478B}" destId="{9D84AA50-3488-7C4F-94BD-6F448B964B35}" srcOrd="0" destOrd="0" parTransId="{A606BFEC-03B6-7549-A527-76A436386FB8}" sibTransId="{03FE7CE0-F47C-144E-B42C-8FD861832C47}"/>
    <dgm:cxn modelId="{68ABE130-68A6-4EDE-A9CE-B342B0BA997A}" type="presOf" srcId="{999F6728-124F-7748-8E89-56E9ED50313C}" destId="{4EC6D35D-2E9A-8B44-BC7E-1FA5B1CA72D5}" srcOrd="0" destOrd="0" presId="urn:microsoft.com/office/officeart/2005/8/layout/hierarchy3"/>
    <dgm:cxn modelId="{E06B3A68-396D-426C-83BA-A95805778EA0}" type="presOf" srcId="{6F2BD5A4-52BA-594A-95F9-19BD59F5A018}" destId="{F8E141D2-40F3-7A47-A1F8-3750093432F3}" srcOrd="0" destOrd="0" presId="urn:microsoft.com/office/officeart/2005/8/layout/hierarchy3"/>
    <dgm:cxn modelId="{F8407813-D328-4D2E-966B-19ACAD5D9398}" type="presOf" srcId="{9D84AA50-3488-7C4F-94BD-6F448B964B35}" destId="{830F5762-EEA6-F540-B3AF-C187836F0ECA}"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A31909DD-F959-4ABD-A82B-86E64B242935}" type="presOf" srcId="{4E7E6F97-99D7-9C47-9012-14EFBE4FDDDE}" destId="{5BEB24EF-C9DD-4C43-BB9A-898661804D57}" srcOrd="0" destOrd="0" presId="urn:microsoft.com/office/officeart/2005/8/layout/hierarchy3"/>
    <dgm:cxn modelId="{A5F51BD5-038E-421D-9548-C6EDE8CF2903}" type="presParOf" srcId="{5BEB24EF-C9DD-4C43-BB9A-898661804D57}" destId="{EAD4AEDD-30EE-CA44-B1FB-85D4EFE424FF}" srcOrd="0" destOrd="0" presId="urn:microsoft.com/office/officeart/2005/8/layout/hierarchy3"/>
    <dgm:cxn modelId="{4D8A52F1-2813-4C9F-A2E6-F6AF9B1ACC6B}" type="presParOf" srcId="{EAD4AEDD-30EE-CA44-B1FB-85D4EFE424FF}" destId="{6B5C611D-7CBE-324F-A077-C7141FB505B8}" srcOrd="0" destOrd="0" presId="urn:microsoft.com/office/officeart/2005/8/layout/hierarchy3"/>
    <dgm:cxn modelId="{82C3D9AF-2143-43CD-A0CF-B9862DC0CBD0}" type="presParOf" srcId="{6B5C611D-7CBE-324F-A077-C7141FB505B8}" destId="{32C3E6C7-C0BE-CE47-AC0D-194996CD374B}" srcOrd="0" destOrd="0" presId="urn:microsoft.com/office/officeart/2005/8/layout/hierarchy3"/>
    <dgm:cxn modelId="{8ED6B800-A689-4326-93B6-41632D7338C6}" type="presParOf" srcId="{6B5C611D-7CBE-324F-A077-C7141FB505B8}" destId="{BCE8C253-8B3E-D749-B59A-D87B7B43CF7F}" srcOrd="1" destOrd="0" presId="urn:microsoft.com/office/officeart/2005/8/layout/hierarchy3"/>
    <dgm:cxn modelId="{E701570C-FC0A-4E81-83DE-52B427949381}" type="presParOf" srcId="{EAD4AEDD-30EE-CA44-B1FB-85D4EFE424FF}" destId="{C7F1CBD4-E354-1F48-A230-027140ACFC5B}" srcOrd="1" destOrd="0" presId="urn:microsoft.com/office/officeart/2005/8/layout/hierarchy3"/>
    <dgm:cxn modelId="{5EFF2E1B-618A-44D3-A85F-03B42EE274E5}" type="presParOf" srcId="{C7F1CBD4-E354-1F48-A230-027140ACFC5B}" destId="{86E05D67-89A9-3045-90E7-46C32173C954}" srcOrd="0" destOrd="0" presId="urn:microsoft.com/office/officeart/2005/8/layout/hierarchy3"/>
    <dgm:cxn modelId="{4341F0B7-CC5E-402A-B704-33AA6F1663F4}" type="presParOf" srcId="{C7F1CBD4-E354-1F48-A230-027140ACFC5B}" destId="{830F5762-EEA6-F540-B3AF-C187836F0ECA}" srcOrd="1" destOrd="0" presId="urn:microsoft.com/office/officeart/2005/8/layout/hierarchy3"/>
    <dgm:cxn modelId="{2E5E223B-A4DE-4B35-BE45-44912967E60A}" type="presParOf" srcId="{C7F1CBD4-E354-1F48-A230-027140ACFC5B}" destId="{BD957B1C-407D-C845-93D7-1B30C4BD52F0}" srcOrd="2" destOrd="0" presId="urn:microsoft.com/office/officeart/2005/8/layout/hierarchy3"/>
    <dgm:cxn modelId="{D9EE401A-BB0C-451D-9477-E0ACDFE43EEF}" type="presParOf" srcId="{C7F1CBD4-E354-1F48-A230-027140ACFC5B}" destId="{2CAAD395-A7E3-8F40-B5B6-2B82DDE17B44}" srcOrd="3" destOrd="0" presId="urn:microsoft.com/office/officeart/2005/8/layout/hierarchy3"/>
    <dgm:cxn modelId="{F647AC46-36A3-4416-BA67-6C1309AA4A1D}" type="presParOf" srcId="{C7F1CBD4-E354-1F48-A230-027140ACFC5B}" destId="{F8E141D2-40F3-7A47-A1F8-3750093432F3}" srcOrd="4" destOrd="0" presId="urn:microsoft.com/office/officeart/2005/8/layout/hierarchy3"/>
    <dgm:cxn modelId="{538470E5-FBA6-4F30-B396-8C0708C24643}" type="presParOf" srcId="{C7F1CBD4-E354-1F48-A230-027140ACFC5B}" destId="{4EC6D35D-2E9A-8B44-BC7E-1FA5B1CA72D5}" srcOrd="5"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A1EC107-7497-C74E-A7E0-70BAA3B9BA3C}">
      <dgm:prSet phldrT="[Text]" custT="1"/>
      <dgm:spPr/>
      <dgm:t>
        <a:bodyPr/>
        <a:lstStyle/>
        <a:p>
          <a:r>
            <a:rPr lang="en-US" sz="1600" dirty="0" smtClean="0"/>
            <a:t>WFS (Features)</a:t>
          </a:r>
          <a:endParaRPr lang="en-US" sz="1600" dirty="0"/>
        </a:p>
      </dgm:t>
    </dgm:pt>
    <dgm:pt modelId="{806D2805-FC5E-9D4D-AE12-BD4DC0B6AE3E}" type="parTrans" cxnId="{BA7DC775-3E61-FA4B-B181-062B64E446E6}">
      <dgm:prSet/>
      <dgm:spPr/>
      <dgm:t>
        <a:bodyPr/>
        <a:lstStyle/>
        <a:p>
          <a:endParaRPr lang="en-US" sz="1600"/>
        </a:p>
      </dgm:t>
    </dgm:pt>
    <dgm:pt modelId="{2813CF3F-6A0F-4E42-A7CB-77360F916977}" type="sibTrans" cxnId="{BA7DC775-3E61-FA4B-B181-062B64E446E6}">
      <dgm:prSet/>
      <dgm:spPr/>
      <dgm:t>
        <a:bodyPr/>
        <a:lstStyle/>
        <a:p>
          <a:endParaRPr lang="en-US" sz="1600"/>
        </a:p>
      </dgm:t>
    </dgm:pt>
    <dgm:pt modelId="{999F6728-124F-7748-8E89-56E9ED50313C}">
      <dgm:prSet phldrT="[Text]" custT="1"/>
      <dgm:spPr/>
      <dgm:t>
        <a:bodyPr/>
        <a:lstStyle/>
        <a:p>
          <a:r>
            <a:rPr lang="en-US" sz="1600" dirty="0" smtClean="0"/>
            <a:t>WMS (Maps)</a:t>
          </a:r>
          <a:endParaRPr lang="en-US" sz="1600" dirty="0"/>
        </a:p>
      </dgm:t>
    </dgm:pt>
    <dgm:pt modelId="{6F2BD5A4-52BA-594A-95F9-19BD59F5A018}" type="parTrans" cxnId="{082D54BE-4CD4-A542-A3CC-A48D8E829E8A}">
      <dgm:prSet/>
      <dgm:spPr/>
      <dgm:t>
        <a:bodyPr/>
        <a:lstStyle/>
        <a:p>
          <a:endParaRPr lang="en-US" sz="1600"/>
        </a:p>
      </dgm:t>
    </dgm:pt>
    <dgm:pt modelId="{CB4A7BD0-91E6-FF45-9ED2-1A6692EA67FF}" type="sibTrans" cxnId="{082D54BE-4CD4-A542-A3CC-A48D8E829E8A}">
      <dgm:prSet/>
      <dgm:spPr/>
      <dgm:t>
        <a:bodyPr/>
        <a:lstStyle/>
        <a:p>
          <a:endParaRPr lang="en-US" sz="1600"/>
        </a:p>
      </dgm:t>
    </dgm:pt>
    <dgm:pt modelId="{03160455-8B0A-3A44-B6E8-592508A90079}">
      <dgm:prSet phldrT="[Text]" custT="1"/>
      <dgm:spPr/>
      <dgm:t>
        <a:bodyPr/>
        <a:lstStyle/>
        <a:p>
          <a:r>
            <a:rPr lang="en-US" sz="1600" dirty="0" smtClean="0"/>
            <a:t>SOS (Sensor)</a:t>
          </a:r>
          <a:endParaRPr lang="en-US" sz="1600" dirty="0"/>
        </a:p>
      </dgm:t>
    </dgm:pt>
    <dgm:pt modelId="{6E4FF07C-DCDA-F445-AF75-3617ECFA43E2}" type="parTrans" cxnId="{5B251B66-920A-4543-A672-ED447844F015}">
      <dgm:prSet/>
      <dgm:spPr/>
      <dgm:t>
        <a:bodyPr/>
        <a:lstStyle/>
        <a:p>
          <a:endParaRPr lang="en-US"/>
        </a:p>
      </dgm:t>
    </dgm:pt>
    <dgm:pt modelId="{97D26588-AF5A-C444-B3EB-70066216E08A}" type="sibTrans" cxnId="{5B251B66-920A-4543-A672-ED447844F015}">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LinFactNeighborX="-13211" custLinFactNeighborY="-47457"/>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6131A48E-D055-5C45-A8D0-D72ABC28275C}" type="pres">
      <dgm:prSet presAssocID="{6E4FF07C-DCDA-F445-AF75-3617ECFA43E2}" presName="Name13" presStyleLbl="parChTrans1D2" presStyleIdx="0" presStyleCnt="3"/>
      <dgm:spPr/>
      <dgm:t>
        <a:bodyPr/>
        <a:lstStyle/>
        <a:p>
          <a:endParaRPr lang="en-US"/>
        </a:p>
      </dgm:t>
    </dgm:pt>
    <dgm:pt modelId="{F85DC964-9BA3-0D4A-8C42-D8B80A7DFF0F}" type="pres">
      <dgm:prSet presAssocID="{03160455-8B0A-3A44-B6E8-592508A90079}" presName="childText" presStyleLbl="bgAcc1" presStyleIdx="0" presStyleCnt="3" custScaleX="131883">
        <dgm:presLayoutVars>
          <dgm:bulletEnabled val="1"/>
        </dgm:presLayoutVars>
      </dgm:prSet>
      <dgm:spPr/>
      <dgm:t>
        <a:bodyPr/>
        <a:lstStyle/>
        <a:p>
          <a:endParaRPr lang="en-US"/>
        </a:p>
      </dgm:t>
    </dgm:pt>
    <dgm:pt modelId="{BD957B1C-407D-C845-93D7-1B30C4BD52F0}" type="pres">
      <dgm:prSet presAssocID="{806D2805-FC5E-9D4D-AE12-BD4DC0B6AE3E}" presName="Name13" presStyleLbl="parChTrans1D2" presStyleIdx="1" presStyleCnt="3"/>
      <dgm:spPr/>
      <dgm:t>
        <a:bodyPr/>
        <a:lstStyle/>
        <a:p>
          <a:endParaRPr lang="en-US"/>
        </a:p>
      </dgm:t>
    </dgm:pt>
    <dgm:pt modelId="{2CAAD395-A7E3-8F40-B5B6-2B82DDE17B44}" type="pres">
      <dgm:prSet presAssocID="{DA1EC107-7497-C74E-A7E0-70BAA3B9BA3C}" presName="childText" presStyleLbl="bgAcc1" presStyleIdx="1" presStyleCnt="3" custScaleX="115369">
        <dgm:presLayoutVars>
          <dgm:bulletEnabled val="1"/>
        </dgm:presLayoutVars>
      </dgm:prSet>
      <dgm:spPr/>
      <dgm:t>
        <a:bodyPr/>
        <a:lstStyle/>
        <a:p>
          <a:endParaRPr lang="en-US"/>
        </a:p>
      </dgm:t>
    </dgm:pt>
    <dgm:pt modelId="{F8E141D2-40F3-7A47-A1F8-3750093432F3}" type="pres">
      <dgm:prSet presAssocID="{6F2BD5A4-52BA-594A-95F9-19BD59F5A018}" presName="Name13" presStyleLbl="parChTrans1D2" presStyleIdx="2" presStyleCnt="3"/>
      <dgm:spPr/>
      <dgm:t>
        <a:bodyPr/>
        <a:lstStyle/>
        <a:p>
          <a:endParaRPr lang="en-US"/>
        </a:p>
      </dgm:t>
    </dgm:pt>
    <dgm:pt modelId="{4EC6D35D-2E9A-8B44-BC7E-1FA5B1CA72D5}" type="pres">
      <dgm:prSet presAssocID="{999F6728-124F-7748-8E89-56E9ED50313C}" presName="childText" presStyleLbl="bgAcc1" presStyleIdx="2" presStyleCnt="3" custScaleX="130738">
        <dgm:presLayoutVars>
          <dgm:bulletEnabled val="1"/>
        </dgm:presLayoutVars>
      </dgm:prSet>
      <dgm:spPr/>
      <dgm:t>
        <a:bodyPr/>
        <a:lstStyle/>
        <a:p>
          <a:endParaRPr lang="en-US"/>
        </a:p>
      </dgm:t>
    </dgm:pt>
  </dgm:ptLst>
  <dgm:cxnLst>
    <dgm:cxn modelId="{D2B4EE96-655E-4415-B696-EA6F0A6665EF}" type="presOf" srcId="{6E4FF07C-DCDA-F445-AF75-3617ECFA43E2}" destId="{6131A48E-D055-5C45-A8D0-D72ABC28275C}" srcOrd="0" destOrd="0" presId="urn:microsoft.com/office/officeart/2005/8/layout/hierarchy3"/>
    <dgm:cxn modelId="{2F643152-9573-45AC-B159-33705EC60DA5}" type="presOf" srcId="{6F2BD5A4-52BA-594A-95F9-19BD59F5A018}" destId="{F8E141D2-40F3-7A47-A1F8-3750093432F3}" srcOrd="0" destOrd="0" presId="urn:microsoft.com/office/officeart/2005/8/layout/hierarchy3"/>
    <dgm:cxn modelId="{082D54BE-4CD4-A542-A3CC-A48D8E829E8A}" srcId="{305D0E34-2136-A841-B55E-DAA6046A478B}" destId="{999F6728-124F-7748-8E89-56E9ED50313C}" srcOrd="2" destOrd="0" parTransId="{6F2BD5A4-52BA-594A-95F9-19BD59F5A018}" sibTransId="{CB4A7BD0-91E6-FF45-9ED2-1A6692EA67FF}"/>
    <dgm:cxn modelId="{25113A69-0FF6-41CF-A29C-1142E09D8488}" type="presOf" srcId="{DA1EC107-7497-C74E-A7E0-70BAA3B9BA3C}" destId="{2CAAD395-A7E3-8F40-B5B6-2B82DDE17B44}"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BA7DC775-3E61-FA4B-B181-062B64E446E6}" srcId="{305D0E34-2136-A841-B55E-DAA6046A478B}" destId="{DA1EC107-7497-C74E-A7E0-70BAA3B9BA3C}" srcOrd="1" destOrd="0" parTransId="{806D2805-FC5E-9D4D-AE12-BD4DC0B6AE3E}" sibTransId="{2813CF3F-6A0F-4E42-A7CB-77360F916977}"/>
    <dgm:cxn modelId="{D2A6224C-DEDB-4594-ABFE-09C00BC6282D}" type="presOf" srcId="{806D2805-FC5E-9D4D-AE12-BD4DC0B6AE3E}" destId="{BD957B1C-407D-C845-93D7-1B30C4BD52F0}" srcOrd="0" destOrd="0" presId="urn:microsoft.com/office/officeart/2005/8/layout/hierarchy3"/>
    <dgm:cxn modelId="{5B251B66-920A-4543-A672-ED447844F015}" srcId="{305D0E34-2136-A841-B55E-DAA6046A478B}" destId="{03160455-8B0A-3A44-B6E8-592508A90079}" srcOrd="0" destOrd="0" parTransId="{6E4FF07C-DCDA-F445-AF75-3617ECFA43E2}" sibTransId="{97D26588-AF5A-C444-B3EB-70066216E08A}"/>
    <dgm:cxn modelId="{43FE55EA-90CB-4063-8B43-F6D9D5E14DC2}" type="presOf" srcId="{305D0E34-2136-A841-B55E-DAA6046A478B}" destId="{32C3E6C7-C0BE-CE47-AC0D-194996CD374B}" srcOrd="0" destOrd="0" presId="urn:microsoft.com/office/officeart/2005/8/layout/hierarchy3"/>
    <dgm:cxn modelId="{C00A7C60-4B11-4EC4-9D92-E9998D724620}" type="presOf" srcId="{4E7E6F97-99D7-9C47-9012-14EFBE4FDDDE}" destId="{5BEB24EF-C9DD-4C43-BB9A-898661804D57}" srcOrd="0" destOrd="0" presId="urn:microsoft.com/office/officeart/2005/8/layout/hierarchy3"/>
    <dgm:cxn modelId="{FDC218A8-3C5A-411C-BC60-13561B1952E6}" type="presOf" srcId="{999F6728-124F-7748-8E89-56E9ED50313C}" destId="{4EC6D35D-2E9A-8B44-BC7E-1FA5B1CA72D5}" srcOrd="0" destOrd="0" presId="urn:microsoft.com/office/officeart/2005/8/layout/hierarchy3"/>
    <dgm:cxn modelId="{90ACA969-BF09-416F-A1E8-560A23DFC79D}" type="presOf" srcId="{305D0E34-2136-A841-B55E-DAA6046A478B}" destId="{BCE8C253-8B3E-D749-B59A-D87B7B43CF7F}" srcOrd="1" destOrd="0" presId="urn:microsoft.com/office/officeart/2005/8/layout/hierarchy3"/>
    <dgm:cxn modelId="{2C509293-3BD5-44E4-9C13-89027DAD4C80}" type="presOf" srcId="{03160455-8B0A-3A44-B6E8-592508A90079}" destId="{F85DC964-9BA3-0D4A-8C42-D8B80A7DFF0F}" srcOrd="0" destOrd="0" presId="urn:microsoft.com/office/officeart/2005/8/layout/hierarchy3"/>
    <dgm:cxn modelId="{89ACBAF1-5DBA-40ED-9277-4B62BE91E5D4}" type="presParOf" srcId="{5BEB24EF-C9DD-4C43-BB9A-898661804D57}" destId="{EAD4AEDD-30EE-CA44-B1FB-85D4EFE424FF}" srcOrd="0" destOrd="0" presId="urn:microsoft.com/office/officeart/2005/8/layout/hierarchy3"/>
    <dgm:cxn modelId="{D9714760-3E33-4F77-999F-EA31CC440659}" type="presParOf" srcId="{EAD4AEDD-30EE-CA44-B1FB-85D4EFE424FF}" destId="{6B5C611D-7CBE-324F-A077-C7141FB505B8}" srcOrd="0" destOrd="0" presId="urn:microsoft.com/office/officeart/2005/8/layout/hierarchy3"/>
    <dgm:cxn modelId="{30ED3F18-EC6A-447D-A2E4-95E5851864D8}" type="presParOf" srcId="{6B5C611D-7CBE-324F-A077-C7141FB505B8}" destId="{32C3E6C7-C0BE-CE47-AC0D-194996CD374B}" srcOrd="0" destOrd="0" presId="urn:microsoft.com/office/officeart/2005/8/layout/hierarchy3"/>
    <dgm:cxn modelId="{4A4D78E8-2FA2-4F57-A32A-AA267D570088}" type="presParOf" srcId="{6B5C611D-7CBE-324F-A077-C7141FB505B8}" destId="{BCE8C253-8B3E-D749-B59A-D87B7B43CF7F}" srcOrd="1" destOrd="0" presId="urn:microsoft.com/office/officeart/2005/8/layout/hierarchy3"/>
    <dgm:cxn modelId="{6A3CCABB-1735-468C-A138-24E93B6FBC0A}" type="presParOf" srcId="{EAD4AEDD-30EE-CA44-B1FB-85D4EFE424FF}" destId="{C7F1CBD4-E354-1F48-A230-027140ACFC5B}" srcOrd="1" destOrd="0" presId="urn:microsoft.com/office/officeart/2005/8/layout/hierarchy3"/>
    <dgm:cxn modelId="{9CA9CED4-6A1D-4E7D-BCB1-C5D241523E37}" type="presParOf" srcId="{C7F1CBD4-E354-1F48-A230-027140ACFC5B}" destId="{6131A48E-D055-5C45-A8D0-D72ABC28275C}" srcOrd="0" destOrd="0" presId="urn:microsoft.com/office/officeart/2005/8/layout/hierarchy3"/>
    <dgm:cxn modelId="{79D6C87C-4471-49C6-A7E5-CEAB2C904B72}" type="presParOf" srcId="{C7F1CBD4-E354-1F48-A230-027140ACFC5B}" destId="{F85DC964-9BA3-0D4A-8C42-D8B80A7DFF0F}" srcOrd="1" destOrd="0" presId="urn:microsoft.com/office/officeart/2005/8/layout/hierarchy3"/>
    <dgm:cxn modelId="{00D74FF2-F45E-4C06-9860-D4FAB01E7C1F}" type="presParOf" srcId="{C7F1CBD4-E354-1F48-A230-027140ACFC5B}" destId="{BD957B1C-407D-C845-93D7-1B30C4BD52F0}" srcOrd="2" destOrd="0" presId="urn:microsoft.com/office/officeart/2005/8/layout/hierarchy3"/>
    <dgm:cxn modelId="{BBCAC04C-9B67-4F4F-BBB4-1FD1159A1CFC}" type="presParOf" srcId="{C7F1CBD4-E354-1F48-A230-027140ACFC5B}" destId="{2CAAD395-A7E3-8F40-B5B6-2B82DDE17B44}" srcOrd="3" destOrd="0" presId="urn:microsoft.com/office/officeart/2005/8/layout/hierarchy3"/>
    <dgm:cxn modelId="{49271809-A80F-4588-8895-89E6CFF36B9F}" type="presParOf" srcId="{C7F1CBD4-E354-1F48-A230-027140ACFC5B}" destId="{F8E141D2-40F3-7A47-A1F8-3750093432F3}" srcOrd="4" destOrd="0" presId="urn:microsoft.com/office/officeart/2005/8/layout/hierarchy3"/>
    <dgm:cxn modelId="{B35C1695-8077-4A6D-9150-4E79F2F0EC24}" type="presParOf" srcId="{C7F1CBD4-E354-1F48-A230-027140ACFC5B}" destId="{4EC6D35D-2E9A-8B44-BC7E-1FA5B1CA72D5}" srcOrd="5" destOrd="0" presId="urn:microsoft.com/office/officeart/2005/8/layout/hierarchy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57EA0B6-7BCA-ED40-B034-9EB8D21F6385}">
      <dgm:prSet phldrT="[Text]" custT="1"/>
      <dgm:spPr/>
      <dgm:t>
        <a:bodyPr/>
        <a:lstStyle/>
        <a:p>
          <a:r>
            <a:rPr lang="en-US" sz="1600" dirty="0" smtClean="0"/>
            <a:t>WPS</a:t>
          </a:r>
          <a:endParaRPr lang="en-US" sz="1600" dirty="0"/>
        </a:p>
      </dgm:t>
    </dgm:pt>
    <dgm:pt modelId="{3FDF63A1-EE38-A54C-AF6B-1A3F09842614}" type="parTrans" cxnId="{32F27D38-00CC-D140-A88D-7BCB69AD8B9C}">
      <dgm:prSet/>
      <dgm:spPr/>
      <dgm:t>
        <a:bodyPr/>
        <a:lstStyle/>
        <a:p>
          <a:endParaRPr lang="en-US"/>
        </a:p>
      </dgm:t>
    </dgm:pt>
    <dgm:pt modelId="{08EC1B4F-62F7-CD49-8732-1A84A222624A}" type="sibTrans" cxnId="{32F27D38-00CC-D140-A88D-7BCB69AD8B9C}">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ScaleX="100098" custScaleY="95943" custLinFactNeighborX="6643" custLinFactNeighborY="-15802"/>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852568FD-9D0A-F147-85C3-DC5604C14451}" type="pres">
      <dgm:prSet presAssocID="{3FDF63A1-EE38-A54C-AF6B-1A3F09842614}" presName="Name13" presStyleLbl="parChTrans1D2" presStyleIdx="0" presStyleCnt="1"/>
      <dgm:spPr/>
      <dgm:t>
        <a:bodyPr/>
        <a:lstStyle/>
        <a:p>
          <a:endParaRPr lang="en-US"/>
        </a:p>
      </dgm:t>
    </dgm:pt>
    <dgm:pt modelId="{6A9AB330-B4EB-404D-8880-B035FBD1D231}" type="pres">
      <dgm:prSet presAssocID="{D57EA0B6-7BCA-ED40-B034-9EB8D21F6385}" presName="childText" presStyleLbl="bgAcc1" presStyleIdx="0" presStyleCnt="1">
        <dgm:presLayoutVars>
          <dgm:bulletEnabled val="1"/>
        </dgm:presLayoutVars>
      </dgm:prSet>
      <dgm:spPr/>
      <dgm:t>
        <a:bodyPr/>
        <a:lstStyle/>
        <a:p>
          <a:endParaRPr lang="en-US"/>
        </a:p>
      </dgm:t>
    </dgm:pt>
  </dgm:ptLst>
  <dgm:cxnLst>
    <dgm:cxn modelId="{5A0883C1-0442-4CDD-B9DE-2BC5FDE4F846}" type="presOf" srcId="{4E7E6F97-99D7-9C47-9012-14EFBE4FDDDE}" destId="{5BEB24EF-C9DD-4C43-BB9A-898661804D57}" srcOrd="0" destOrd="0" presId="urn:microsoft.com/office/officeart/2005/8/layout/hierarchy3"/>
    <dgm:cxn modelId="{E43EF06E-D570-40D7-BB6B-633F8F5A9F64}" type="presOf" srcId="{D57EA0B6-7BCA-ED40-B034-9EB8D21F6385}" destId="{6A9AB330-B4EB-404D-8880-B035FBD1D231}" srcOrd="0" destOrd="0" presId="urn:microsoft.com/office/officeart/2005/8/layout/hierarchy3"/>
    <dgm:cxn modelId="{C5A0B8B4-BF21-4268-A469-41E881C7401D}" type="presOf" srcId="{3FDF63A1-EE38-A54C-AF6B-1A3F09842614}" destId="{852568FD-9D0A-F147-85C3-DC5604C14451}"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32F27D38-00CC-D140-A88D-7BCB69AD8B9C}" srcId="{305D0E34-2136-A841-B55E-DAA6046A478B}" destId="{D57EA0B6-7BCA-ED40-B034-9EB8D21F6385}" srcOrd="0" destOrd="0" parTransId="{3FDF63A1-EE38-A54C-AF6B-1A3F09842614}" sibTransId="{08EC1B4F-62F7-CD49-8732-1A84A222624A}"/>
    <dgm:cxn modelId="{5CDC54B4-3848-4EA3-9B06-DDD25929C845}" type="presOf" srcId="{305D0E34-2136-A841-B55E-DAA6046A478B}" destId="{BCE8C253-8B3E-D749-B59A-D87B7B43CF7F}" srcOrd="1" destOrd="0" presId="urn:microsoft.com/office/officeart/2005/8/layout/hierarchy3"/>
    <dgm:cxn modelId="{DD3821E3-B546-4BE7-A1D1-AB0CF32F4429}" type="presOf" srcId="{305D0E34-2136-A841-B55E-DAA6046A478B}" destId="{32C3E6C7-C0BE-CE47-AC0D-194996CD374B}" srcOrd="0" destOrd="0" presId="urn:microsoft.com/office/officeart/2005/8/layout/hierarchy3"/>
    <dgm:cxn modelId="{D3CAE5B3-805E-4F7E-B0A0-898A61E384E9}" type="presParOf" srcId="{5BEB24EF-C9DD-4C43-BB9A-898661804D57}" destId="{EAD4AEDD-30EE-CA44-B1FB-85D4EFE424FF}" srcOrd="0" destOrd="0" presId="urn:microsoft.com/office/officeart/2005/8/layout/hierarchy3"/>
    <dgm:cxn modelId="{1ADB22D8-2E9A-4D6B-BA8B-615F443E75A2}" type="presParOf" srcId="{EAD4AEDD-30EE-CA44-B1FB-85D4EFE424FF}" destId="{6B5C611D-7CBE-324F-A077-C7141FB505B8}" srcOrd="0" destOrd="0" presId="urn:microsoft.com/office/officeart/2005/8/layout/hierarchy3"/>
    <dgm:cxn modelId="{AA8D14FA-1170-47D8-B22F-1A45BE2024B7}" type="presParOf" srcId="{6B5C611D-7CBE-324F-A077-C7141FB505B8}" destId="{32C3E6C7-C0BE-CE47-AC0D-194996CD374B}" srcOrd="0" destOrd="0" presId="urn:microsoft.com/office/officeart/2005/8/layout/hierarchy3"/>
    <dgm:cxn modelId="{B2B7ACC3-99D7-4B92-9441-AC2596CC1520}" type="presParOf" srcId="{6B5C611D-7CBE-324F-A077-C7141FB505B8}" destId="{BCE8C253-8B3E-D749-B59A-D87B7B43CF7F}" srcOrd="1" destOrd="0" presId="urn:microsoft.com/office/officeart/2005/8/layout/hierarchy3"/>
    <dgm:cxn modelId="{59221902-9EFD-4453-85E6-297210129C2F}" type="presParOf" srcId="{EAD4AEDD-30EE-CA44-B1FB-85D4EFE424FF}" destId="{C7F1CBD4-E354-1F48-A230-027140ACFC5B}" srcOrd="1" destOrd="0" presId="urn:microsoft.com/office/officeart/2005/8/layout/hierarchy3"/>
    <dgm:cxn modelId="{371D62B6-EC5E-435E-8CF3-CBDC1663596E}" type="presParOf" srcId="{C7F1CBD4-E354-1F48-A230-027140ACFC5B}" destId="{852568FD-9D0A-F147-85C3-DC5604C14451}" srcOrd="0" destOrd="0" presId="urn:microsoft.com/office/officeart/2005/8/layout/hierarchy3"/>
    <dgm:cxn modelId="{71A2A2DA-77A6-42AF-8EFF-5143DBF4803D}" type="presParOf" srcId="{C7F1CBD4-E354-1F48-A230-027140ACFC5B}" destId="{6A9AB330-B4EB-404D-8880-B035FBD1D231}" srcOrd="1" destOrd="0" presId="urn:microsoft.com/office/officeart/2005/8/layout/hierarchy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REST/SOAP</a:t>
          </a:r>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A1EC107-7497-C74E-A7E0-70BAA3B9BA3C}">
      <dgm:prSet phldrT="[Text]" custT="1"/>
      <dgm:spPr/>
      <dgm:t>
        <a:bodyPr/>
        <a:lstStyle/>
        <a:p>
          <a:r>
            <a:rPr lang="en-US" sz="1600" dirty="0" smtClean="0"/>
            <a:t>WFS (Features)</a:t>
          </a:r>
          <a:endParaRPr lang="en-US" sz="1600" dirty="0"/>
        </a:p>
      </dgm:t>
    </dgm:pt>
    <dgm:pt modelId="{806D2805-FC5E-9D4D-AE12-BD4DC0B6AE3E}" type="parTrans" cxnId="{BA7DC775-3E61-FA4B-B181-062B64E446E6}">
      <dgm:prSet/>
      <dgm:spPr/>
      <dgm:t>
        <a:bodyPr/>
        <a:lstStyle/>
        <a:p>
          <a:endParaRPr lang="en-US" sz="1600"/>
        </a:p>
      </dgm:t>
    </dgm:pt>
    <dgm:pt modelId="{2813CF3F-6A0F-4E42-A7CB-77360F916977}" type="sibTrans" cxnId="{BA7DC775-3E61-FA4B-B181-062B64E446E6}">
      <dgm:prSet/>
      <dgm:spPr/>
      <dgm:t>
        <a:bodyPr/>
        <a:lstStyle/>
        <a:p>
          <a:endParaRPr lang="en-US" sz="1600"/>
        </a:p>
      </dgm:t>
    </dgm:pt>
    <dgm:pt modelId="{999F6728-124F-7748-8E89-56E9ED50313C}">
      <dgm:prSet phldrT="[Text]" custT="1"/>
      <dgm:spPr/>
      <dgm:t>
        <a:bodyPr/>
        <a:lstStyle/>
        <a:p>
          <a:r>
            <a:rPr lang="en-US" sz="1600" dirty="0" smtClean="0"/>
            <a:t>WMS (Maps)</a:t>
          </a:r>
          <a:endParaRPr lang="en-US" sz="1600" dirty="0"/>
        </a:p>
      </dgm:t>
    </dgm:pt>
    <dgm:pt modelId="{6F2BD5A4-52BA-594A-95F9-19BD59F5A018}" type="parTrans" cxnId="{082D54BE-4CD4-A542-A3CC-A48D8E829E8A}">
      <dgm:prSet/>
      <dgm:spPr/>
      <dgm:t>
        <a:bodyPr/>
        <a:lstStyle/>
        <a:p>
          <a:endParaRPr lang="en-US" sz="1600"/>
        </a:p>
      </dgm:t>
    </dgm:pt>
    <dgm:pt modelId="{CB4A7BD0-91E6-FF45-9ED2-1A6692EA67FF}" type="sibTrans" cxnId="{082D54BE-4CD4-A542-A3CC-A48D8E829E8A}">
      <dgm:prSet/>
      <dgm:spPr/>
      <dgm:t>
        <a:bodyPr/>
        <a:lstStyle/>
        <a:p>
          <a:endParaRPr lang="en-US" sz="1600"/>
        </a:p>
      </dgm:t>
    </dgm:pt>
    <dgm:pt modelId="{03160455-8B0A-3A44-B6E8-592508A90079}">
      <dgm:prSet phldrT="[Text]" custT="1"/>
      <dgm:spPr/>
      <dgm:t>
        <a:bodyPr/>
        <a:lstStyle/>
        <a:p>
          <a:r>
            <a:rPr lang="en-US" sz="1600" dirty="0" smtClean="0"/>
            <a:t>SOS (Sensor)</a:t>
          </a:r>
          <a:endParaRPr lang="en-US" sz="1600" dirty="0"/>
        </a:p>
      </dgm:t>
    </dgm:pt>
    <dgm:pt modelId="{6E4FF07C-DCDA-F445-AF75-3617ECFA43E2}" type="parTrans" cxnId="{5B251B66-920A-4543-A672-ED447844F015}">
      <dgm:prSet/>
      <dgm:spPr/>
      <dgm:t>
        <a:bodyPr/>
        <a:lstStyle/>
        <a:p>
          <a:endParaRPr lang="en-US"/>
        </a:p>
      </dgm:t>
    </dgm:pt>
    <dgm:pt modelId="{97D26588-AF5A-C444-B3EB-70066216E08A}" type="sibTrans" cxnId="{5B251B66-920A-4543-A672-ED447844F015}">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LinFactNeighborX="-13211" custLinFactNeighborY="-47457"/>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6131A48E-D055-5C45-A8D0-D72ABC28275C}" type="pres">
      <dgm:prSet presAssocID="{6E4FF07C-DCDA-F445-AF75-3617ECFA43E2}" presName="Name13" presStyleLbl="parChTrans1D2" presStyleIdx="0" presStyleCnt="3"/>
      <dgm:spPr/>
      <dgm:t>
        <a:bodyPr/>
        <a:lstStyle/>
        <a:p>
          <a:endParaRPr lang="en-US"/>
        </a:p>
      </dgm:t>
    </dgm:pt>
    <dgm:pt modelId="{F85DC964-9BA3-0D4A-8C42-D8B80A7DFF0F}" type="pres">
      <dgm:prSet presAssocID="{03160455-8B0A-3A44-B6E8-592508A90079}" presName="childText" presStyleLbl="bgAcc1" presStyleIdx="0" presStyleCnt="3" custScaleX="131883">
        <dgm:presLayoutVars>
          <dgm:bulletEnabled val="1"/>
        </dgm:presLayoutVars>
      </dgm:prSet>
      <dgm:spPr/>
      <dgm:t>
        <a:bodyPr/>
        <a:lstStyle/>
        <a:p>
          <a:endParaRPr lang="en-US"/>
        </a:p>
      </dgm:t>
    </dgm:pt>
    <dgm:pt modelId="{BD957B1C-407D-C845-93D7-1B30C4BD52F0}" type="pres">
      <dgm:prSet presAssocID="{806D2805-FC5E-9D4D-AE12-BD4DC0B6AE3E}" presName="Name13" presStyleLbl="parChTrans1D2" presStyleIdx="1" presStyleCnt="3"/>
      <dgm:spPr/>
      <dgm:t>
        <a:bodyPr/>
        <a:lstStyle/>
        <a:p>
          <a:endParaRPr lang="en-US"/>
        </a:p>
      </dgm:t>
    </dgm:pt>
    <dgm:pt modelId="{2CAAD395-A7E3-8F40-B5B6-2B82DDE17B44}" type="pres">
      <dgm:prSet presAssocID="{DA1EC107-7497-C74E-A7E0-70BAA3B9BA3C}" presName="childText" presStyleLbl="bgAcc1" presStyleIdx="1" presStyleCnt="3" custScaleX="115369">
        <dgm:presLayoutVars>
          <dgm:bulletEnabled val="1"/>
        </dgm:presLayoutVars>
      </dgm:prSet>
      <dgm:spPr/>
      <dgm:t>
        <a:bodyPr/>
        <a:lstStyle/>
        <a:p>
          <a:endParaRPr lang="en-US"/>
        </a:p>
      </dgm:t>
    </dgm:pt>
    <dgm:pt modelId="{F8E141D2-40F3-7A47-A1F8-3750093432F3}" type="pres">
      <dgm:prSet presAssocID="{6F2BD5A4-52BA-594A-95F9-19BD59F5A018}" presName="Name13" presStyleLbl="parChTrans1D2" presStyleIdx="2" presStyleCnt="3"/>
      <dgm:spPr/>
      <dgm:t>
        <a:bodyPr/>
        <a:lstStyle/>
        <a:p>
          <a:endParaRPr lang="en-US"/>
        </a:p>
      </dgm:t>
    </dgm:pt>
    <dgm:pt modelId="{4EC6D35D-2E9A-8B44-BC7E-1FA5B1CA72D5}" type="pres">
      <dgm:prSet presAssocID="{999F6728-124F-7748-8E89-56E9ED50313C}" presName="childText" presStyleLbl="bgAcc1" presStyleIdx="2" presStyleCnt="3" custScaleX="130738">
        <dgm:presLayoutVars>
          <dgm:bulletEnabled val="1"/>
        </dgm:presLayoutVars>
      </dgm:prSet>
      <dgm:spPr/>
      <dgm:t>
        <a:bodyPr/>
        <a:lstStyle/>
        <a:p>
          <a:endParaRPr lang="en-US"/>
        </a:p>
      </dgm:t>
    </dgm:pt>
  </dgm:ptLst>
  <dgm:cxnLst>
    <dgm:cxn modelId="{DDB644E7-EE1D-4322-B8EC-7E16EB1F91D8}" type="presOf" srcId="{DA1EC107-7497-C74E-A7E0-70BAA3B9BA3C}" destId="{2CAAD395-A7E3-8F40-B5B6-2B82DDE17B44}" srcOrd="0" destOrd="0" presId="urn:microsoft.com/office/officeart/2005/8/layout/hierarchy3"/>
    <dgm:cxn modelId="{73FBC6B9-308D-4FDF-A8CC-6095180E2BCE}" type="presOf" srcId="{6F2BD5A4-52BA-594A-95F9-19BD59F5A018}" destId="{F8E141D2-40F3-7A47-A1F8-3750093432F3}" srcOrd="0" destOrd="0" presId="urn:microsoft.com/office/officeart/2005/8/layout/hierarchy3"/>
    <dgm:cxn modelId="{B48274D4-0D6B-42E6-9B5A-96515CC889AB}" type="presOf" srcId="{03160455-8B0A-3A44-B6E8-592508A90079}" destId="{F85DC964-9BA3-0D4A-8C42-D8B80A7DFF0F}" srcOrd="0" destOrd="0" presId="urn:microsoft.com/office/officeart/2005/8/layout/hierarchy3"/>
    <dgm:cxn modelId="{F1985AAD-CAFF-4C5B-91AC-72B1E24DA9B6}" type="presOf" srcId="{6E4FF07C-DCDA-F445-AF75-3617ECFA43E2}" destId="{6131A48E-D055-5C45-A8D0-D72ABC28275C}" srcOrd="0" destOrd="0" presId="urn:microsoft.com/office/officeart/2005/8/layout/hierarchy3"/>
    <dgm:cxn modelId="{082D54BE-4CD4-A542-A3CC-A48D8E829E8A}" srcId="{305D0E34-2136-A841-B55E-DAA6046A478B}" destId="{999F6728-124F-7748-8E89-56E9ED50313C}" srcOrd="2" destOrd="0" parTransId="{6F2BD5A4-52BA-594A-95F9-19BD59F5A018}" sibTransId="{CB4A7BD0-91E6-FF45-9ED2-1A6692EA67FF}"/>
    <dgm:cxn modelId="{DBAA4033-C1A5-4036-BC3A-CC707344125F}" type="presOf" srcId="{4E7E6F97-99D7-9C47-9012-14EFBE4FDDDE}" destId="{5BEB24EF-C9DD-4C43-BB9A-898661804D57}" srcOrd="0" destOrd="0" presId="urn:microsoft.com/office/officeart/2005/8/layout/hierarchy3"/>
    <dgm:cxn modelId="{8B37FC22-E88C-44AE-8F79-32882E3DD4EE}" type="presOf" srcId="{305D0E34-2136-A841-B55E-DAA6046A478B}" destId="{32C3E6C7-C0BE-CE47-AC0D-194996CD374B}" srcOrd="0" destOrd="0" presId="urn:microsoft.com/office/officeart/2005/8/layout/hierarchy3"/>
    <dgm:cxn modelId="{7392F74C-4BD9-4BB2-809E-C5329AA443DC}" type="presOf" srcId="{806D2805-FC5E-9D4D-AE12-BD4DC0B6AE3E}" destId="{BD957B1C-407D-C845-93D7-1B30C4BD52F0}"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BA7DC775-3E61-FA4B-B181-062B64E446E6}" srcId="{305D0E34-2136-A841-B55E-DAA6046A478B}" destId="{DA1EC107-7497-C74E-A7E0-70BAA3B9BA3C}" srcOrd="1" destOrd="0" parTransId="{806D2805-FC5E-9D4D-AE12-BD4DC0B6AE3E}" sibTransId="{2813CF3F-6A0F-4E42-A7CB-77360F916977}"/>
    <dgm:cxn modelId="{E8F18391-7765-447C-AF1B-C34D7FBD77CB}" type="presOf" srcId="{305D0E34-2136-A841-B55E-DAA6046A478B}" destId="{BCE8C253-8B3E-D749-B59A-D87B7B43CF7F}" srcOrd="1" destOrd="0" presId="urn:microsoft.com/office/officeart/2005/8/layout/hierarchy3"/>
    <dgm:cxn modelId="{5B251B66-920A-4543-A672-ED447844F015}" srcId="{305D0E34-2136-A841-B55E-DAA6046A478B}" destId="{03160455-8B0A-3A44-B6E8-592508A90079}" srcOrd="0" destOrd="0" parTransId="{6E4FF07C-DCDA-F445-AF75-3617ECFA43E2}" sibTransId="{97D26588-AF5A-C444-B3EB-70066216E08A}"/>
    <dgm:cxn modelId="{2B3CC268-FF36-4A87-AB33-010D48580385}" type="presOf" srcId="{999F6728-124F-7748-8E89-56E9ED50313C}" destId="{4EC6D35D-2E9A-8B44-BC7E-1FA5B1CA72D5}" srcOrd="0" destOrd="0" presId="urn:microsoft.com/office/officeart/2005/8/layout/hierarchy3"/>
    <dgm:cxn modelId="{346E7347-CFCE-4D5D-8A9C-3355EF40E7DE}" type="presParOf" srcId="{5BEB24EF-C9DD-4C43-BB9A-898661804D57}" destId="{EAD4AEDD-30EE-CA44-B1FB-85D4EFE424FF}" srcOrd="0" destOrd="0" presId="urn:microsoft.com/office/officeart/2005/8/layout/hierarchy3"/>
    <dgm:cxn modelId="{2E062D58-16B3-4421-B886-3A4038BD9F3B}" type="presParOf" srcId="{EAD4AEDD-30EE-CA44-B1FB-85D4EFE424FF}" destId="{6B5C611D-7CBE-324F-A077-C7141FB505B8}" srcOrd="0" destOrd="0" presId="urn:microsoft.com/office/officeart/2005/8/layout/hierarchy3"/>
    <dgm:cxn modelId="{C060D6C5-B9C7-464C-98AC-EA34B78D7746}" type="presParOf" srcId="{6B5C611D-7CBE-324F-A077-C7141FB505B8}" destId="{32C3E6C7-C0BE-CE47-AC0D-194996CD374B}" srcOrd="0" destOrd="0" presId="urn:microsoft.com/office/officeart/2005/8/layout/hierarchy3"/>
    <dgm:cxn modelId="{7D65D07F-D4B9-4369-A112-8D1FC8FA4748}" type="presParOf" srcId="{6B5C611D-7CBE-324F-A077-C7141FB505B8}" destId="{BCE8C253-8B3E-D749-B59A-D87B7B43CF7F}" srcOrd="1" destOrd="0" presId="urn:microsoft.com/office/officeart/2005/8/layout/hierarchy3"/>
    <dgm:cxn modelId="{7F1646F0-1ECA-41D3-917B-606A078541B9}" type="presParOf" srcId="{EAD4AEDD-30EE-CA44-B1FB-85D4EFE424FF}" destId="{C7F1CBD4-E354-1F48-A230-027140ACFC5B}" srcOrd="1" destOrd="0" presId="urn:microsoft.com/office/officeart/2005/8/layout/hierarchy3"/>
    <dgm:cxn modelId="{4665BEB7-F55C-4D84-B83E-D073679578A1}" type="presParOf" srcId="{C7F1CBD4-E354-1F48-A230-027140ACFC5B}" destId="{6131A48E-D055-5C45-A8D0-D72ABC28275C}" srcOrd="0" destOrd="0" presId="urn:microsoft.com/office/officeart/2005/8/layout/hierarchy3"/>
    <dgm:cxn modelId="{42274786-8634-4D09-9909-A858B32DC139}" type="presParOf" srcId="{C7F1CBD4-E354-1F48-A230-027140ACFC5B}" destId="{F85DC964-9BA3-0D4A-8C42-D8B80A7DFF0F}" srcOrd="1" destOrd="0" presId="urn:microsoft.com/office/officeart/2005/8/layout/hierarchy3"/>
    <dgm:cxn modelId="{2D8AAA08-3773-4564-8456-FC86405BCE87}" type="presParOf" srcId="{C7F1CBD4-E354-1F48-A230-027140ACFC5B}" destId="{BD957B1C-407D-C845-93D7-1B30C4BD52F0}" srcOrd="2" destOrd="0" presId="urn:microsoft.com/office/officeart/2005/8/layout/hierarchy3"/>
    <dgm:cxn modelId="{37DEEDA5-5022-43CA-8C4B-B952B34F33F5}" type="presParOf" srcId="{C7F1CBD4-E354-1F48-A230-027140ACFC5B}" destId="{2CAAD395-A7E3-8F40-B5B6-2B82DDE17B44}" srcOrd="3" destOrd="0" presId="urn:microsoft.com/office/officeart/2005/8/layout/hierarchy3"/>
    <dgm:cxn modelId="{FAB7CCE3-03B9-4C15-86A2-BDC3AF15788B}" type="presParOf" srcId="{C7F1CBD4-E354-1F48-A230-027140ACFC5B}" destId="{F8E141D2-40F3-7A47-A1F8-3750093432F3}" srcOrd="4" destOrd="0" presId="urn:microsoft.com/office/officeart/2005/8/layout/hierarchy3"/>
    <dgm:cxn modelId="{310CE9BC-F973-4963-AD39-3508C353FD72}" type="presParOf" srcId="{C7F1CBD4-E354-1F48-A230-027140ACFC5B}" destId="{4EC6D35D-2E9A-8B44-BC7E-1FA5B1CA72D5}" srcOrd="5" destOrd="0" presId="urn:microsoft.com/office/officeart/2005/8/layout/hierarchy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A1EC107-7497-C74E-A7E0-70BAA3B9BA3C}">
      <dgm:prSet phldrT="[Text]" custT="1"/>
      <dgm:spPr/>
      <dgm:t>
        <a:bodyPr/>
        <a:lstStyle/>
        <a:p>
          <a:r>
            <a:rPr lang="en-US" sz="1600" dirty="0" smtClean="0"/>
            <a:t>WFS (Features)</a:t>
          </a:r>
          <a:endParaRPr lang="en-US" sz="1600" dirty="0"/>
        </a:p>
      </dgm:t>
    </dgm:pt>
    <dgm:pt modelId="{806D2805-FC5E-9D4D-AE12-BD4DC0B6AE3E}" type="parTrans" cxnId="{BA7DC775-3E61-FA4B-B181-062B64E446E6}">
      <dgm:prSet/>
      <dgm:spPr/>
      <dgm:t>
        <a:bodyPr/>
        <a:lstStyle/>
        <a:p>
          <a:endParaRPr lang="en-US" sz="1600"/>
        </a:p>
      </dgm:t>
    </dgm:pt>
    <dgm:pt modelId="{2813CF3F-6A0F-4E42-A7CB-77360F916977}" type="sibTrans" cxnId="{BA7DC775-3E61-FA4B-B181-062B64E446E6}">
      <dgm:prSet/>
      <dgm:spPr/>
      <dgm:t>
        <a:bodyPr/>
        <a:lstStyle/>
        <a:p>
          <a:endParaRPr lang="en-US" sz="1600"/>
        </a:p>
      </dgm:t>
    </dgm:pt>
    <dgm:pt modelId="{999F6728-124F-7748-8E89-56E9ED50313C}">
      <dgm:prSet phldrT="[Text]" custT="1"/>
      <dgm:spPr/>
      <dgm:t>
        <a:bodyPr/>
        <a:lstStyle/>
        <a:p>
          <a:r>
            <a:rPr lang="en-US" sz="1600" dirty="0" smtClean="0"/>
            <a:t>WMS (Maps)</a:t>
          </a:r>
          <a:endParaRPr lang="en-US" sz="1600" dirty="0"/>
        </a:p>
      </dgm:t>
    </dgm:pt>
    <dgm:pt modelId="{6F2BD5A4-52BA-594A-95F9-19BD59F5A018}" type="parTrans" cxnId="{082D54BE-4CD4-A542-A3CC-A48D8E829E8A}">
      <dgm:prSet/>
      <dgm:spPr/>
      <dgm:t>
        <a:bodyPr/>
        <a:lstStyle/>
        <a:p>
          <a:endParaRPr lang="en-US" sz="1600"/>
        </a:p>
      </dgm:t>
    </dgm:pt>
    <dgm:pt modelId="{CB4A7BD0-91E6-FF45-9ED2-1A6692EA67FF}" type="sibTrans" cxnId="{082D54BE-4CD4-A542-A3CC-A48D8E829E8A}">
      <dgm:prSet/>
      <dgm:spPr/>
      <dgm:t>
        <a:bodyPr/>
        <a:lstStyle/>
        <a:p>
          <a:endParaRPr lang="en-US" sz="1600"/>
        </a:p>
      </dgm:t>
    </dgm:pt>
    <dgm:pt modelId="{03160455-8B0A-3A44-B6E8-592508A90079}">
      <dgm:prSet phldrT="[Text]" custT="1"/>
      <dgm:spPr/>
      <dgm:t>
        <a:bodyPr/>
        <a:lstStyle/>
        <a:p>
          <a:r>
            <a:rPr lang="en-US" sz="1600" dirty="0" smtClean="0"/>
            <a:t>SOS (Sensor)</a:t>
          </a:r>
          <a:endParaRPr lang="en-US" sz="1600" dirty="0"/>
        </a:p>
      </dgm:t>
    </dgm:pt>
    <dgm:pt modelId="{6E4FF07C-DCDA-F445-AF75-3617ECFA43E2}" type="parTrans" cxnId="{5B251B66-920A-4543-A672-ED447844F015}">
      <dgm:prSet/>
      <dgm:spPr/>
      <dgm:t>
        <a:bodyPr/>
        <a:lstStyle/>
        <a:p>
          <a:endParaRPr lang="en-US"/>
        </a:p>
      </dgm:t>
    </dgm:pt>
    <dgm:pt modelId="{97D26588-AF5A-C444-B3EB-70066216E08A}" type="sibTrans" cxnId="{5B251B66-920A-4543-A672-ED447844F015}">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LinFactNeighborX="-13211" custLinFactNeighborY="-47457"/>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6131A48E-D055-5C45-A8D0-D72ABC28275C}" type="pres">
      <dgm:prSet presAssocID="{6E4FF07C-DCDA-F445-AF75-3617ECFA43E2}" presName="Name13" presStyleLbl="parChTrans1D2" presStyleIdx="0" presStyleCnt="3"/>
      <dgm:spPr/>
      <dgm:t>
        <a:bodyPr/>
        <a:lstStyle/>
        <a:p>
          <a:endParaRPr lang="en-US"/>
        </a:p>
      </dgm:t>
    </dgm:pt>
    <dgm:pt modelId="{F85DC964-9BA3-0D4A-8C42-D8B80A7DFF0F}" type="pres">
      <dgm:prSet presAssocID="{03160455-8B0A-3A44-B6E8-592508A90079}" presName="childText" presStyleLbl="bgAcc1" presStyleIdx="0" presStyleCnt="3" custScaleX="131883">
        <dgm:presLayoutVars>
          <dgm:bulletEnabled val="1"/>
        </dgm:presLayoutVars>
      </dgm:prSet>
      <dgm:spPr/>
      <dgm:t>
        <a:bodyPr/>
        <a:lstStyle/>
        <a:p>
          <a:endParaRPr lang="en-US"/>
        </a:p>
      </dgm:t>
    </dgm:pt>
    <dgm:pt modelId="{BD957B1C-407D-C845-93D7-1B30C4BD52F0}" type="pres">
      <dgm:prSet presAssocID="{806D2805-FC5E-9D4D-AE12-BD4DC0B6AE3E}" presName="Name13" presStyleLbl="parChTrans1D2" presStyleIdx="1" presStyleCnt="3"/>
      <dgm:spPr/>
      <dgm:t>
        <a:bodyPr/>
        <a:lstStyle/>
        <a:p>
          <a:endParaRPr lang="en-US"/>
        </a:p>
      </dgm:t>
    </dgm:pt>
    <dgm:pt modelId="{2CAAD395-A7E3-8F40-B5B6-2B82DDE17B44}" type="pres">
      <dgm:prSet presAssocID="{DA1EC107-7497-C74E-A7E0-70BAA3B9BA3C}" presName="childText" presStyleLbl="bgAcc1" presStyleIdx="1" presStyleCnt="3" custScaleX="115369">
        <dgm:presLayoutVars>
          <dgm:bulletEnabled val="1"/>
        </dgm:presLayoutVars>
      </dgm:prSet>
      <dgm:spPr/>
      <dgm:t>
        <a:bodyPr/>
        <a:lstStyle/>
        <a:p>
          <a:endParaRPr lang="en-US"/>
        </a:p>
      </dgm:t>
    </dgm:pt>
    <dgm:pt modelId="{F8E141D2-40F3-7A47-A1F8-3750093432F3}" type="pres">
      <dgm:prSet presAssocID="{6F2BD5A4-52BA-594A-95F9-19BD59F5A018}" presName="Name13" presStyleLbl="parChTrans1D2" presStyleIdx="2" presStyleCnt="3"/>
      <dgm:spPr/>
      <dgm:t>
        <a:bodyPr/>
        <a:lstStyle/>
        <a:p>
          <a:endParaRPr lang="en-US"/>
        </a:p>
      </dgm:t>
    </dgm:pt>
    <dgm:pt modelId="{4EC6D35D-2E9A-8B44-BC7E-1FA5B1CA72D5}" type="pres">
      <dgm:prSet presAssocID="{999F6728-124F-7748-8E89-56E9ED50313C}" presName="childText" presStyleLbl="bgAcc1" presStyleIdx="2" presStyleCnt="3" custScaleX="130738">
        <dgm:presLayoutVars>
          <dgm:bulletEnabled val="1"/>
        </dgm:presLayoutVars>
      </dgm:prSet>
      <dgm:spPr/>
      <dgm:t>
        <a:bodyPr/>
        <a:lstStyle/>
        <a:p>
          <a:endParaRPr lang="en-US"/>
        </a:p>
      </dgm:t>
    </dgm:pt>
  </dgm:ptLst>
  <dgm:cxnLst>
    <dgm:cxn modelId="{082D54BE-4CD4-A542-A3CC-A48D8E829E8A}" srcId="{305D0E34-2136-A841-B55E-DAA6046A478B}" destId="{999F6728-124F-7748-8E89-56E9ED50313C}" srcOrd="2" destOrd="0" parTransId="{6F2BD5A4-52BA-594A-95F9-19BD59F5A018}" sibTransId="{CB4A7BD0-91E6-FF45-9ED2-1A6692EA67FF}"/>
    <dgm:cxn modelId="{61D5B8DE-E3E2-4C61-BB85-CDB73E431DCE}" type="presOf" srcId="{305D0E34-2136-A841-B55E-DAA6046A478B}" destId="{32C3E6C7-C0BE-CE47-AC0D-194996CD374B}" srcOrd="0" destOrd="0" presId="urn:microsoft.com/office/officeart/2005/8/layout/hierarchy3"/>
    <dgm:cxn modelId="{1BD3758C-0345-4376-A89A-4F670F750703}" type="presOf" srcId="{DA1EC107-7497-C74E-A7E0-70BAA3B9BA3C}" destId="{2CAAD395-A7E3-8F40-B5B6-2B82DDE17B44}"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9468662E-1BC2-411F-8C7A-3D92DBAE1FCC}" type="presOf" srcId="{03160455-8B0A-3A44-B6E8-592508A90079}" destId="{F85DC964-9BA3-0D4A-8C42-D8B80A7DFF0F}" srcOrd="0" destOrd="0" presId="urn:microsoft.com/office/officeart/2005/8/layout/hierarchy3"/>
    <dgm:cxn modelId="{BA7DC775-3E61-FA4B-B181-062B64E446E6}" srcId="{305D0E34-2136-A841-B55E-DAA6046A478B}" destId="{DA1EC107-7497-C74E-A7E0-70BAA3B9BA3C}" srcOrd="1" destOrd="0" parTransId="{806D2805-FC5E-9D4D-AE12-BD4DC0B6AE3E}" sibTransId="{2813CF3F-6A0F-4E42-A7CB-77360F916977}"/>
    <dgm:cxn modelId="{E2B75A4C-649F-4B67-B6CD-4E96401951CC}" type="presOf" srcId="{4E7E6F97-99D7-9C47-9012-14EFBE4FDDDE}" destId="{5BEB24EF-C9DD-4C43-BB9A-898661804D57}" srcOrd="0" destOrd="0" presId="urn:microsoft.com/office/officeart/2005/8/layout/hierarchy3"/>
    <dgm:cxn modelId="{BD7CCF50-2FB6-47DF-960F-35685498E29B}" type="presOf" srcId="{6E4FF07C-DCDA-F445-AF75-3617ECFA43E2}" destId="{6131A48E-D055-5C45-A8D0-D72ABC28275C}" srcOrd="0" destOrd="0" presId="urn:microsoft.com/office/officeart/2005/8/layout/hierarchy3"/>
    <dgm:cxn modelId="{5B251B66-920A-4543-A672-ED447844F015}" srcId="{305D0E34-2136-A841-B55E-DAA6046A478B}" destId="{03160455-8B0A-3A44-B6E8-592508A90079}" srcOrd="0" destOrd="0" parTransId="{6E4FF07C-DCDA-F445-AF75-3617ECFA43E2}" sibTransId="{97D26588-AF5A-C444-B3EB-70066216E08A}"/>
    <dgm:cxn modelId="{D8A9A8D3-4F33-4696-AADA-84FC7335E0E5}" type="presOf" srcId="{6F2BD5A4-52BA-594A-95F9-19BD59F5A018}" destId="{F8E141D2-40F3-7A47-A1F8-3750093432F3}" srcOrd="0" destOrd="0" presId="urn:microsoft.com/office/officeart/2005/8/layout/hierarchy3"/>
    <dgm:cxn modelId="{89D649A4-CC48-4651-AFFB-AEC546DD7336}" type="presOf" srcId="{999F6728-124F-7748-8E89-56E9ED50313C}" destId="{4EC6D35D-2E9A-8B44-BC7E-1FA5B1CA72D5}" srcOrd="0" destOrd="0" presId="urn:microsoft.com/office/officeart/2005/8/layout/hierarchy3"/>
    <dgm:cxn modelId="{E610BE2A-0FA4-43CD-9D6A-763B77588675}" type="presOf" srcId="{305D0E34-2136-A841-B55E-DAA6046A478B}" destId="{BCE8C253-8B3E-D749-B59A-D87B7B43CF7F}" srcOrd="1" destOrd="0" presId="urn:microsoft.com/office/officeart/2005/8/layout/hierarchy3"/>
    <dgm:cxn modelId="{082FB81A-BB0A-4622-B3FD-BD020AB86CCD}" type="presOf" srcId="{806D2805-FC5E-9D4D-AE12-BD4DC0B6AE3E}" destId="{BD957B1C-407D-C845-93D7-1B30C4BD52F0}" srcOrd="0" destOrd="0" presId="urn:microsoft.com/office/officeart/2005/8/layout/hierarchy3"/>
    <dgm:cxn modelId="{E35932E9-210D-4219-84A6-5AF4976BCEFE}" type="presParOf" srcId="{5BEB24EF-C9DD-4C43-BB9A-898661804D57}" destId="{EAD4AEDD-30EE-CA44-B1FB-85D4EFE424FF}" srcOrd="0" destOrd="0" presId="urn:microsoft.com/office/officeart/2005/8/layout/hierarchy3"/>
    <dgm:cxn modelId="{DADF2942-D417-47A1-9982-145540C5A8AF}" type="presParOf" srcId="{EAD4AEDD-30EE-CA44-B1FB-85D4EFE424FF}" destId="{6B5C611D-7CBE-324F-A077-C7141FB505B8}" srcOrd="0" destOrd="0" presId="urn:microsoft.com/office/officeart/2005/8/layout/hierarchy3"/>
    <dgm:cxn modelId="{CE260746-41DF-4FC4-8665-73416B154D44}" type="presParOf" srcId="{6B5C611D-7CBE-324F-A077-C7141FB505B8}" destId="{32C3E6C7-C0BE-CE47-AC0D-194996CD374B}" srcOrd="0" destOrd="0" presId="urn:microsoft.com/office/officeart/2005/8/layout/hierarchy3"/>
    <dgm:cxn modelId="{7FA2369B-E091-41E8-8578-AC90C4EFDCAD}" type="presParOf" srcId="{6B5C611D-7CBE-324F-A077-C7141FB505B8}" destId="{BCE8C253-8B3E-D749-B59A-D87B7B43CF7F}" srcOrd="1" destOrd="0" presId="urn:microsoft.com/office/officeart/2005/8/layout/hierarchy3"/>
    <dgm:cxn modelId="{1A3F8175-2C19-42F1-904A-A5FF8FE0CA4C}" type="presParOf" srcId="{EAD4AEDD-30EE-CA44-B1FB-85D4EFE424FF}" destId="{C7F1CBD4-E354-1F48-A230-027140ACFC5B}" srcOrd="1" destOrd="0" presId="urn:microsoft.com/office/officeart/2005/8/layout/hierarchy3"/>
    <dgm:cxn modelId="{2921AD2F-81B4-4606-8F23-018B2A207E6B}" type="presParOf" srcId="{C7F1CBD4-E354-1F48-A230-027140ACFC5B}" destId="{6131A48E-D055-5C45-A8D0-D72ABC28275C}" srcOrd="0" destOrd="0" presId="urn:microsoft.com/office/officeart/2005/8/layout/hierarchy3"/>
    <dgm:cxn modelId="{A2C9A42B-284B-4930-86A6-84A0E9EB2802}" type="presParOf" srcId="{C7F1CBD4-E354-1F48-A230-027140ACFC5B}" destId="{F85DC964-9BA3-0D4A-8C42-D8B80A7DFF0F}" srcOrd="1" destOrd="0" presId="urn:microsoft.com/office/officeart/2005/8/layout/hierarchy3"/>
    <dgm:cxn modelId="{1A51281C-610F-43C4-8E90-F36FF15E61D6}" type="presParOf" srcId="{C7F1CBD4-E354-1F48-A230-027140ACFC5B}" destId="{BD957B1C-407D-C845-93D7-1B30C4BD52F0}" srcOrd="2" destOrd="0" presId="urn:microsoft.com/office/officeart/2005/8/layout/hierarchy3"/>
    <dgm:cxn modelId="{821C1785-044C-4E7B-9E94-0E106D494B29}" type="presParOf" srcId="{C7F1CBD4-E354-1F48-A230-027140ACFC5B}" destId="{2CAAD395-A7E3-8F40-B5B6-2B82DDE17B44}" srcOrd="3" destOrd="0" presId="urn:microsoft.com/office/officeart/2005/8/layout/hierarchy3"/>
    <dgm:cxn modelId="{3C966602-96B2-4D7C-9A72-58D1AE15E070}" type="presParOf" srcId="{C7F1CBD4-E354-1F48-A230-027140ACFC5B}" destId="{F8E141D2-40F3-7A47-A1F8-3750093432F3}" srcOrd="4" destOrd="0" presId="urn:microsoft.com/office/officeart/2005/8/layout/hierarchy3"/>
    <dgm:cxn modelId="{A90C1279-8803-42F9-8753-B7E2C9572BB8}" type="presParOf" srcId="{C7F1CBD4-E354-1F48-A230-027140ACFC5B}" destId="{4EC6D35D-2E9A-8B44-BC7E-1FA5B1CA72D5}" srcOrd="5" destOrd="0" presId="urn:microsoft.com/office/officeart/2005/8/layout/hierarchy3"/>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C292C-AA54-1044-B04A-69CEC0227FEE}">
      <dsp:nvSpPr>
        <dsp:cNvPr id="0" name=""/>
        <dsp:cNvSpPr/>
      </dsp:nvSpPr>
      <dsp:spPr>
        <a:xfrm>
          <a:off x="4051510" y="761999"/>
          <a:ext cx="3452286" cy="414017"/>
        </a:xfrm>
        <a:custGeom>
          <a:avLst/>
          <a:gdLst/>
          <a:ahLst/>
          <a:cxnLst/>
          <a:rect l="0" t="0" r="0" b="0"/>
          <a:pathLst>
            <a:path>
              <a:moveTo>
                <a:pt x="0" y="0"/>
              </a:moveTo>
              <a:lnTo>
                <a:pt x="0" y="308482"/>
              </a:lnTo>
              <a:lnTo>
                <a:pt x="3452286" y="308482"/>
              </a:lnTo>
              <a:lnTo>
                <a:pt x="3452286" y="41401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9AC061-9F87-0441-869E-76B67673CCAF}">
      <dsp:nvSpPr>
        <dsp:cNvPr id="0" name=""/>
        <dsp:cNvSpPr/>
      </dsp:nvSpPr>
      <dsp:spPr>
        <a:xfrm>
          <a:off x="4051510" y="761999"/>
          <a:ext cx="2088542" cy="410335"/>
        </a:xfrm>
        <a:custGeom>
          <a:avLst/>
          <a:gdLst/>
          <a:ahLst/>
          <a:cxnLst/>
          <a:rect l="0" t="0" r="0" b="0"/>
          <a:pathLst>
            <a:path>
              <a:moveTo>
                <a:pt x="0" y="0"/>
              </a:moveTo>
              <a:lnTo>
                <a:pt x="0" y="304800"/>
              </a:lnTo>
              <a:lnTo>
                <a:pt x="2088542" y="304800"/>
              </a:lnTo>
              <a:lnTo>
                <a:pt x="2088542" y="4103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0B7F38-E650-6F48-A678-D13C43E3FCCE}">
      <dsp:nvSpPr>
        <dsp:cNvPr id="0" name=""/>
        <dsp:cNvSpPr/>
      </dsp:nvSpPr>
      <dsp:spPr>
        <a:xfrm>
          <a:off x="4051510" y="761999"/>
          <a:ext cx="696180" cy="410335"/>
        </a:xfrm>
        <a:custGeom>
          <a:avLst/>
          <a:gdLst/>
          <a:ahLst/>
          <a:cxnLst/>
          <a:rect l="0" t="0" r="0" b="0"/>
          <a:pathLst>
            <a:path>
              <a:moveTo>
                <a:pt x="0" y="0"/>
              </a:moveTo>
              <a:lnTo>
                <a:pt x="0" y="304800"/>
              </a:lnTo>
              <a:lnTo>
                <a:pt x="696180" y="304800"/>
              </a:lnTo>
              <a:lnTo>
                <a:pt x="696180" y="4103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C05656-D8D8-4942-A8A0-1BDDA2A9F9F4}">
      <dsp:nvSpPr>
        <dsp:cNvPr id="0" name=""/>
        <dsp:cNvSpPr/>
      </dsp:nvSpPr>
      <dsp:spPr>
        <a:xfrm>
          <a:off x="3355330" y="761999"/>
          <a:ext cx="696180" cy="410335"/>
        </a:xfrm>
        <a:custGeom>
          <a:avLst/>
          <a:gdLst/>
          <a:ahLst/>
          <a:cxnLst/>
          <a:rect l="0" t="0" r="0" b="0"/>
          <a:pathLst>
            <a:path>
              <a:moveTo>
                <a:pt x="696180" y="0"/>
              </a:moveTo>
              <a:lnTo>
                <a:pt x="696180" y="304800"/>
              </a:lnTo>
              <a:lnTo>
                <a:pt x="0" y="304800"/>
              </a:lnTo>
              <a:lnTo>
                <a:pt x="0" y="4103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C6E042-3A8F-4C4C-8C9E-CC8B459EB095}">
      <dsp:nvSpPr>
        <dsp:cNvPr id="0" name=""/>
        <dsp:cNvSpPr/>
      </dsp:nvSpPr>
      <dsp:spPr>
        <a:xfrm>
          <a:off x="1984078" y="761999"/>
          <a:ext cx="2067432" cy="414024"/>
        </a:xfrm>
        <a:custGeom>
          <a:avLst/>
          <a:gdLst/>
          <a:ahLst/>
          <a:cxnLst/>
          <a:rect l="0" t="0" r="0" b="0"/>
          <a:pathLst>
            <a:path>
              <a:moveTo>
                <a:pt x="2067432" y="0"/>
              </a:moveTo>
              <a:lnTo>
                <a:pt x="2067432" y="308489"/>
              </a:lnTo>
              <a:lnTo>
                <a:pt x="0" y="308489"/>
              </a:lnTo>
              <a:lnTo>
                <a:pt x="0" y="41402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27BE45-F8FE-D04B-AB0A-93CB88B7B736}">
      <dsp:nvSpPr>
        <dsp:cNvPr id="0" name=""/>
        <dsp:cNvSpPr/>
      </dsp:nvSpPr>
      <dsp:spPr>
        <a:xfrm>
          <a:off x="570607" y="761999"/>
          <a:ext cx="3480903" cy="410335"/>
        </a:xfrm>
        <a:custGeom>
          <a:avLst/>
          <a:gdLst/>
          <a:ahLst/>
          <a:cxnLst/>
          <a:rect l="0" t="0" r="0" b="0"/>
          <a:pathLst>
            <a:path>
              <a:moveTo>
                <a:pt x="3480903" y="0"/>
              </a:moveTo>
              <a:lnTo>
                <a:pt x="3480903" y="304800"/>
              </a:lnTo>
              <a:lnTo>
                <a:pt x="0" y="304800"/>
              </a:lnTo>
              <a:lnTo>
                <a:pt x="0" y="4103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834B7F-50CB-3D49-B83E-4119144D8EC7}">
      <dsp:nvSpPr>
        <dsp:cNvPr id="0" name=""/>
        <dsp:cNvSpPr/>
      </dsp:nvSpPr>
      <dsp:spPr>
        <a:xfrm>
          <a:off x="3481908" y="3860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A8FCE72-CB5A-8242-9F45-E2345769D87B}">
      <dsp:nvSpPr>
        <dsp:cNvPr id="0" name=""/>
        <dsp:cNvSpPr/>
      </dsp:nvSpPr>
      <dsp:spPr>
        <a:xfrm>
          <a:off x="3608486" y="158853"/>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CZO Web Services</a:t>
          </a:r>
          <a:endParaRPr lang="en-US" sz="1300" kern="1200" dirty="0"/>
        </a:p>
      </dsp:txBody>
      <dsp:txXfrm>
        <a:off x="3629674" y="180041"/>
        <a:ext cx="1096828" cy="681019"/>
      </dsp:txXfrm>
    </dsp:sp>
    <dsp:sp modelId="{C869DB5F-BEC9-1349-9BB9-3BEB06AB0823}">
      <dsp:nvSpPr>
        <dsp:cNvPr id="0" name=""/>
        <dsp:cNvSpPr/>
      </dsp:nvSpPr>
      <dsp:spPr>
        <a:xfrm>
          <a:off x="1004"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3E8BD22-3979-6842-9666-F9B21C0EC6C2}">
      <dsp:nvSpPr>
        <dsp:cNvPr id="0" name=""/>
        <dsp:cNvSpPr/>
      </dsp:nvSpPr>
      <dsp:spPr>
        <a:xfrm>
          <a:off x="127582"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Time Series Service</a:t>
          </a:r>
          <a:endParaRPr lang="en-US" sz="1300" kern="1200" dirty="0"/>
        </a:p>
      </dsp:txBody>
      <dsp:txXfrm>
        <a:off x="148770" y="1313772"/>
        <a:ext cx="1096828" cy="681019"/>
      </dsp:txXfrm>
    </dsp:sp>
    <dsp:sp modelId="{3CA4A154-001A-CC45-AC01-32618634DDB3}">
      <dsp:nvSpPr>
        <dsp:cNvPr id="0" name=""/>
        <dsp:cNvSpPr/>
      </dsp:nvSpPr>
      <dsp:spPr>
        <a:xfrm>
          <a:off x="1414475" y="1176023"/>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09D345-0C2B-0B46-9075-4521C609A65B}">
      <dsp:nvSpPr>
        <dsp:cNvPr id="0" name=""/>
        <dsp:cNvSpPr/>
      </dsp:nvSpPr>
      <dsp:spPr>
        <a:xfrm>
          <a:off x="1541053" y="1296273"/>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CZO Catalog Service</a:t>
          </a:r>
          <a:endParaRPr lang="en-US" sz="1300" kern="1200" dirty="0"/>
        </a:p>
      </dsp:txBody>
      <dsp:txXfrm>
        <a:off x="1562241" y="1317461"/>
        <a:ext cx="1096828" cy="681019"/>
      </dsp:txXfrm>
    </dsp:sp>
    <dsp:sp modelId="{B3D10A5A-A653-F943-9256-21FE5558FEE3}">
      <dsp:nvSpPr>
        <dsp:cNvPr id="0" name=""/>
        <dsp:cNvSpPr/>
      </dsp:nvSpPr>
      <dsp:spPr>
        <a:xfrm>
          <a:off x="2785727"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E1BD3B-A7ED-564C-9EC7-89C80C337300}">
      <dsp:nvSpPr>
        <dsp:cNvPr id="0" name=""/>
        <dsp:cNvSpPr/>
      </dsp:nvSpPr>
      <dsp:spPr>
        <a:xfrm>
          <a:off x="2912305"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CZO Ontology Service</a:t>
          </a:r>
          <a:endParaRPr lang="en-US" sz="1300" kern="1200" dirty="0"/>
        </a:p>
      </dsp:txBody>
      <dsp:txXfrm>
        <a:off x="2933493" y="1313772"/>
        <a:ext cx="1096828" cy="681019"/>
      </dsp:txXfrm>
    </dsp:sp>
    <dsp:sp modelId="{84993AA9-FDCE-5249-B6FE-0FBBE674CDDC}">
      <dsp:nvSpPr>
        <dsp:cNvPr id="0" name=""/>
        <dsp:cNvSpPr/>
      </dsp:nvSpPr>
      <dsp:spPr>
        <a:xfrm>
          <a:off x="4178089"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349B91-3BC5-B24B-A76F-544B01E16884}">
      <dsp:nvSpPr>
        <dsp:cNvPr id="0" name=""/>
        <dsp:cNvSpPr/>
      </dsp:nvSpPr>
      <dsp:spPr>
        <a:xfrm>
          <a:off x="4304667"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Geochemical </a:t>
          </a:r>
          <a:br>
            <a:rPr lang="en-US" sz="1300" kern="1200" dirty="0" smtClean="0"/>
          </a:br>
          <a:r>
            <a:rPr lang="en-US" sz="1300" kern="1200" dirty="0" smtClean="0"/>
            <a:t>Geophysical…</a:t>
          </a:r>
          <a:endParaRPr lang="en-US" sz="1300" kern="1200" dirty="0"/>
        </a:p>
      </dsp:txBody>
      <dsp:txXfrm>
        <a:off x="4325855" y="1313772"/>
        <a:ext cx="1096828" cy="681019"/>
      </dsp:txXfrm>
    </dsp:sp>
    <dsp:sp modelId="{12456182-471E-9B43-8FFC-28ED0E0EF238}">
      <dsp:nvSpPr>
        <dsp:cNvPr id="0" name=""/>
        <dsp:cNvSpPr/>
      </dsp:nvSpPr>
      <dsp:spPr>
        <a:xfrm>
          <a:off x="5570450"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4C9E75-50A2-844A-B67A-788935DF35C3}">
      <dsp:nvSpPr>
        <dsp:cNvPr id="0" name=""/>
        <dsp:cNvSpPr/>
      </dsp:nvSpPr>
      <dsp:spPr>
        <a:xfrm>
          <a:off x="5697029"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Spatial Data Services</a:t>
          </a:r>
          <a:endParaRPr lang="en-US" sz="1300" kern="1200" dirty="0"/>
        </a:p>
      </dsp:txBody>
      <dsp:txXfrm>
        <a:off x="5718217" y="1313772"/>
        <a:ext cx="1096828" cy="681019"/>
      </dsp:txXfrm>
    </dsp:sp>
    <dsp:sp modelId="{B75A3C11-C038-1C4B-AC70-D95699CF1090}">
      <dsp:nvSpPr>
        <dsp:cNvPr id="0" name=""/>
        <dsp:cNvSpPr/>
      </dsp:nvSpPr>
      <dsp:spPr>
        <a:xfrm>
          <a:off x="6934195" y="1176016"/>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6E006D-75DC-264F-86A8-C3B79DDCD5D8}">
      <dsp:nvSpPr>
        <dsp:cNvPr id="0" name=""/>
        <dsp:cNvSpPr/>
      </dsp:nvSpPr>
      <dsp:spPr>
        <a:xfrm>
          <a:off x="7060773" y="1296266"/>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Processing Services</a:t>
          </a:r>
          <a:endParaRPr lang="en-US" sz="1300" kern="1200" dirty="0"/>
        </a:p>
      </dsp:txBody>
      <dsp:txXfrm>
        <a:off x="7081961" y="1317454"/>
        <a:ext cx="1096828" cy="681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3E6C7-C0BE-CE47-AC0D-194996CD374B}">
      <dsp:nvSpPr>
        <dsp:cNvPr id="0" name=""/>
        <dsp:cNvSpPr/>
      </dsp:nvSpPr>
      <dsp:spPr>
        <a:xfrm>
          <a:off x="152405" y="0"/>
          <a:ext cx="966468" cy="4631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endParaRPr lang="en-US" sz="1600" kern="1200" dirty="0"/>
        </a:p>
      </dsp:txBody>
      <dsp:txXfrm>
        <a:off x="165971" y="13566"/>
        <a:ext cx="939336" cy="436043"/>
      </dsp:txXfrm>
    </dsp:sp>
    <dsp:sp modelId="{852568FD-9D0A-F147-85C3-DC5604C14451}">
      <dsp:nvSpPr>
        <dsp:cNvPr id="0" name=""/>
        <dsp:cNvSpPr/>
      </dsp:nvSpPr>
      <dsp:spPr>
        <a:xfrm>
          <a:off x="203332" y="463175"/>
          <a:ext cx="91440" cy="362157"/>
        </a:xfrm>
        <a:custGeom>
          <a:avLst/>
          <a:gdLst/>
          <a:ahLst/>
          <a:cxnLst/>
          <a:rect l="0" t="0" r="0" b="0"/>
          <a:pathLst>
            <a:path>
              <a:moveTo>
                <a:pt x="45720" y="0"/>
              </a:moveTo>
              <a:lnTo>
                <a:pt x="45720" y="362157"/>
              </a:lnTo>
              <a:lnTo>
                <a:pt x="78227" y="3621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9AB330-B4EB-404D-8880-B035FBD1D231}">
      <dsp:nvSpPr>
        <dsp:cNvPr id="0" name=""/>
        <dsp:cNvSpPr/>
      </dsp:nvSpPr>
      <dsp:spPr>
        <a:xfrm>
          <a:off x="281559" y="583952"/>
          <a:ext cx="772417" cy="4827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WPS</a:t>
          </a:r>
          <a:endParaRPr lang="en-US" sz="1600" kern="1200" dirty="0"/>
        </a:p>
      </dsp:txBody>
      <dsp:txXfrm>
        <a:off x="295699" y="598092"/>
        <a:ext cx="744137" cy="454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3E6C7-C0BE-CE47-AC0D-194996CD374B}">
      <dsp:nvSpPr>
        <dsp:cNvPr id="0" name=""/>
        <dsp:cNvSpPr/>
      </dsp:nvSpPr>
      <dsp:spPr>
        <a:xfrm>
          <a:off x="1114" y="2962"/>
          <a:ext cx="1120452" cy="56022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REST/SOAP</a:t>
          </a:r>
          <a:endParaRPr lang="en-US" sz="1600" kern="1200" dirty="0"/>
        </a:p>
      </dsp:txBody>
      <dsp:txXfrm>
        <a:off x="17522" y="19370"/>
        <a:ext cx="1087636" cy="527410"/>
      </dsp:txXfrm>
    </dsp:sp>
    <dsp:sp modelId="{86E05D67-89A9-3045-90E7-46C32173C954}">
      <dsp:nvSpPr>
        <dsp:cNvPr id="0" name=""/>
        <dsp:cNvSpPr/>
      </dsp:nvSpPr>
      <dsp:spPr>
        <a:xfrm>
          <a:off x="113159" y="563188"/>
          <a:ext cx="112045" cy="420169"/>
        </a:xfrm>
        <a:custGeom>
          <a:avLst/>
          <a:gdLst/>
          <a:ahLst/>
          <a:cxnLst/>
          <a:rect l="0" t="0" r="0" b="0"/>
          <a:pathLst>
            <a:path>
              <a:moveTo>
                <a:pt x="0" y="0"/>
              </a:moveTo>
              <a:lnTo>
                <a:pt x="0" y="420169"/>
              </a:lnTo>
              <a:lnTo>
                <a:pt x="112045" y="42016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0F5762-EEA6-F540-B3AF-C187836F0ECA}">
      <dsp:nvSpPr>
        <dsp:cNvPr id="0" name=""/>
        <dsp:cNvSpPr/>
      </dsp:nvSpPr>
      <dsp:spPr>
        <a:xfrm>
          <a:off x="225204" y="703245"/>
          <a:ext cx="1291980" cy="5602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Catalog</a:t>
          </a:r>
          <a:endParaRPr lang="en-US" sz="1600" kern="1200" dirty="0"/>
        </a:p>
      </dsp:txBody>
      <dsp:txXfrm>
        <a:off x="241612" y="719653"/>
        <a:ext cx="1259164" cy="527410"/>
      </dsp:txXfrm>
    </dsp:sp>
    <dsp:sp modelId="{BD957B1C-407D-C845-93D7-1B30C4BD52F0}">
      <dsp:nvSpPr>
        <dsp:cNvPr id="0" name=""/>
        <dsp:cNvSpPr/>
      </dsp:nvSpPr>
      <dsp:spPr>
        <a:xfrm>
          <a:off x="113159" y="563188"/>
          <a:ext cx="112045" cy="1120452"/>
        </a:xfrm>
        <a:custGeom>
          <a:avLst/>
          <a:gdLst/>
          <a:ahLst/>
          <a:cxnLst/>
          <a:rect l="0" t="0" r="0" b="0"/>
          <a:pathLst>
            <a:path>
              <a:moveTo>
                <a:pt x="0" y="0"/>
              </a:moveTo>
              <a:lnTo>
                <a:pt x="0" y="1120452"/>
              </a:lnTo>
              <a:lnTo>
                <a:pt x="112045" y="11204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AAD395-A7E3-8F40-B5B6-2B82DDE17B44}">
      <dsp:nvSpPr>
        <dsp:cNvPr id="0" name=""/>
        <dsp:cNvSpPr/>
      </dsp:nvSpPr>
      <dsp:spPr>
        <a:xfrm>
          <a:off x="225204" y="1403528"/>
          <a:ext cx="1373880" cy="5602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WFS (Features)</a:t>
          </a:r>
          <a:endParaRPr lang="en-US" sz="1600" kern="1200" dirty="0"/>
        </a:p>
      </dsp:txBody>
      <dsp:txXfrm>
        <a:off x="241612" y="1419936"/>
        <a:ext cx="1341064" cy="527410"/>
      </dsp:txXfrm>
    </dsp:sp>
    <dsp:sp modelId="{F8E141D2-40F3-7A47-A1F8-3750093432F3}">
      <dsp:nvSpPr>
        <dsp:cNvPr id="0" name=""/>
        <dsp:cNvSpPr/>
      </dsp:nvSpPr>
      <dsp:spPr>
        <a:xfrm>
          <a:off x="113159" y="563188"/>
          <a:ext cx="112045" cy="1820735"/>
        </a:xfrm>
        <a:custGeom>
          <a:avLst/>
          <a:gdLst/>
          <a:ahLst/>
          <a:cxnLst/>
          <a:rect l="0" t="0" r="0" b="0"/>
          <a:pathLst>
            <a:path>
              <a:moveTo>
                <a:pt x="0" y="0"/>
              </a:moveTo>
              <a:lnTo>
                <a:pt x="0" y="1820735"/>
              </a:lnTo>
              <a:lnTo>
                <a:pt x="112045" y="18207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C6D35D-2E9A-8B44-BC7E-1FA5B1CA72D5}">
      <dsp:nvSpPr>
        <dsp:cNvPr id="0" name=""/>
        <dsp:cNvSpPr/>
      </dsp:nvSpPr>
      <dsp:spPr>
        <a:xfrm>
          <a:off x="225204" y="2103811"/>
          <a:ext cx="1176815" cy="5602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WMS (Maps)</a:t>
          </a:r>
          <a:endParaRPr lang="en-US" sz="1600" kern="1200" dirty="0"/>
        </a:p>
      </dsp:txBody>
      <dsp:txXfrm>
        <a:off x="241612" y="2120219"/>
        <a:ext cx="1143999" cy="527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3E6C7-C0BE-CE47-AC0D-194996CD374B}">
      <dsp:nvSpPr>
        <dsp:cNvPr id="0" name=""/>
        <dsp:cNvSpPr/>
      </dsp:nvSpPr>
      <dsp:spPr>
        <a:xfrm>
          <a:off x="2" y="0"/>
          <a:ext cx="1153566" cy="5767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p>
      </dsp:txBody>
      <dsp:txXfrm>
        <a:off x="16895" y="16893"/>
        <a:ext cx="1119780" cy="542997"/>
      </dsp:txXfrm>
    </dsp:sp>
    <dsp:sp modelId="{6131A48E-D055-5C45-A8D0-D72ABC28275C}">
      <dsp:nvSpPr>
        <dsp:cNvPr id="0" name=""/>
        <dsp:cNvSpPr/>
      </dsp:nvSpPr>
      <dsp:spPr>
        <a:xfrm>
          <a:off x="115358" y="576783"/>
          <a:ext cx="267754" cy="434326"/>
        </a:xfrm>
        <a:custGeom>
          <a:avLst/>
          <a:gdLst/>
          <a:ahLst/>
          <a:cxnLst/>
          <a:rect l="0" t="0" r="0" b="0"/>
          <a:pathLst>
            <a:path>
              <a:moveTo>
                <a:pt x="0" y="0"/>
              </a:moveTo>
              <a:lnTo>
                <a:pt x="0" y="434326"/>
              </a:lnTo>
              <a:lnTo>
                <a:pt x="267754" y="4343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5DC964-9BA3-0D4A-8C42-D8B80A7DFF0F}">
      <dsp:nvSpPr>
        <dsp:cNvPr id="0" name=""/>
        <dsp:cNvSpPr/>
      </dsp:nvSpPr>
      <dsp:spPr>
        <a:xfrm>
          <a:off x="383113" y="722718"/>
          <a:ext cx="1217086"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SOS (Sensor)</a:t>
          </a:r>
          <a:endParaRPr lang="en-US" sz="1600" kern="1200" dirty="0"/>
        </a:p>
      </dsp:txBody>
      <dsp:txXfrm>
        <a:off x="400006" y="739611"/>
        <a:ext cx="1183300" cy="542997"/>
      </dsp:txXfrm>
    </dsp:sp>
    <dsp:sp modelId="{BD957B1C-407D-C845-93D7-1B30C4BD52F0}">
      <dsp:nvSpPr>
        <dsp:cNvPr id="0" name=""/>
        <dsp:cNvSpPr/>
      </dsp:nvSpPr>
      <dsp:spPr>
        <a:xfrm>
          <a:off x="115358" y="576783"/>
          <a:ext cx="267754" cy="1155306"/>
        </a:xfrm>
        <a:custGeom>
          <a:avLst/>
          <a:gdLst/>
          <a:ahLst/>
          <a:cxnLst/>
          <a:rect l="0" t="0" r="0" b="0"/>
          <a:pathLst>
            <a:path>
              <a:moveTo>
                <a:pt x="0" y="0"/>
              </a:moveTo>
              <a:lnTo>
                <a:pt x="0" y="1155306"/>
              </a:lnTo>
              <a:lnTo>
                <a:pt x="267754" y="115530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AAD395-A7E3-8F40-B5B6-2B82DDE17B44}">
      <dsp:nvSpPr>
        <dsp:cNvPr id="0" name=""/>
        <dsp:cNvSpPr/>
      </dsp:nvSpPr>
      <dsp:spPr>
        <a:xfrm>
          <a:off x="383113" y="1443697"/>
          <a:ext cx="1064686"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WFS (Features)</a:t>
          </a:r>
          <a:endParaRPr lang="en-US" sz="1600" kern="1200" dirty="0"/>
        </a:p>
      </dsp:txBody>
      <dsp:txXfrm>
        <a:off x="400006" y="1460590"/>
        <a:ext cx="1030900" cy="542997"/>
      </dsp:txXfrm>
    </dsp:sp>
    <dsp:sp modelId="{F8E141D2-40F3-7A47-A1F8-3750093432F3}">
      <dsp:nvSpPr>
        <dsp:cNvPr id="0" name=""/>
        <dsp:cNvSpPr/>
      </dsp:nvSpPr>
      <dsp:spPr>
        <a:xfrm>
          <a:off x="115358" y="576783"/>
          <a:ext cx="267754" cy="1876285"/>
        </a:xfrm>
        <a:custGeom>
          <a:avLst/>
          <a:gdLst/>
          <a:ahLst/>
          <a:cxnLst/>
          <a:rect l="0" t="0" r="0" b="0"/>
          <a:pathLst>
            <a:path>
              <a:moveTo>
                <a:pt x="0" y="0"/>
              </a:moveTo>
              <a:lnTo>
                <a:pt x="0" y="1876285"/>
              </a:lnTo>
              <a:lnTo>
                <a:pt x="267754" y="18762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C6D35D-2E9A-8B44-BC7E-1FA5B1CA72D5}">
      <dsp:nvSpPr>
        <dsp:cNvPr id="0" name=""/>
        <dsp:cNvSpPr/>
      </dsp:nvSpPr>
      <dsp:spPr>
        <a:xfrm>
          <a:off x="383113" y="2164677"/>
          <a:ext cx="1206520"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WMS (Maps)</a:t>
          </a:r>
          <a:endParaRPr lang="en-US" sz="1600" kern="1200" dirty="0"/>
        </a:p>
      </dsp:txBody>
      <dsp:txXfrm>
        <a:off x="400006" y="2181570"/>
        <a:ext cx="1172734" cy="542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3E6C7-C0BE-CE47-AC0D-194996CD374B}">
      <dsp:nvSpPr>
        <dsp:cNvPr id="0" name=""/>
        <dsp:cNvSpPr/>
      </dsp:nvSpPr>
      <dsp:spPr>
        <a:xfrm>
          <a:off x="152405" y="0"/>
          <a:ext cx="966468" cy="4631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endParaRPr lang="en-US" sz="1600" kern="1200" dirty="0"/>
        </a:p>
      </dsp:txBody>
      <dsp:txXfrm>
        <a:off x="165971" y="13566"/>
        <a:ext cx="939336" cy="436043"/>
      </dsp:txXfrm>
    </dsp:sp>
    <dsp:sp modelId="{852568FD-9D0A-F147-85C3-DC5604C14451}">
      <dsp:nvSpPr>
        <dsp:cNvPr id="0" name=""/>
        <dsp:cNvSpPr/>
      </dsp:nvSpPr>
      <dsp:spPr>
        <a:xfrm>
          <a:off x="203332" y="463175"/>
          <a:ext cx="91440" cy="362157"/>
        </a:xfrm>
        <a:custGeom>
          <a:avLst/>
          <a:gdLst/>
          <a:ahLst/>
          <a:cxnLst/>
          <a:rect l="0" t="0" r="0" b="0"/>
          <a:pathLst>
            <a:path>
              <a:moveTo>
                <a:pt x="45720" y="0"/>
              </a:moveTo>
              <a:lnTo>
                <a:pt x="45720" y="362157"/>
              </a:lnTo>
              <a:lnTo>
                <a:pt x="78227" y="3621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9AB330-B4EB-404D-8880-B035FBD1D231}">
      <dsp:nvSpPr>
        <dsp:cNvPr id="0" name=""/>
        <dsp:cNvSpPr/>
      </dsp:nvSpPr>
      <dsp:spPr>
        <a:xfrm>
          <a:off x="281559" y="583952"/>
          <a:ext cx="772417" cy="4827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WPS</a:t>
          </a:r>
          <a:endParaRPr lang="en-US" sz="1600" kern="1200" dirty="0"/>
        </a:p>
      </dsp:txBody>
      <dsp:txXfrm>
        <a:off x="295699" y="598092"/>
        <a:ext cx="744137" cy="4544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3E6C7-C0BE-CE47-AC0D-194996CD374B}">
      <dsp:nvSpPr>
        <dsp:cNvPr id="0" name=""/>
        <dsp:cNvSpPr/>
      </dsp:nvSpPr>
      <dsp:spPr>
        <a:xfrm>
          <a:off x="2" y="0"/>
          <a:ext cx="1153566" cy="5767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REST/SOAP</a:t>
          </a:r>
        </a:p>
      </dsp:txBody>
      <dsp:txXfrm>
        <a:off x="16895" y="16893"/>
        <a:ext cx="1119780" cy="542997"/>
      </dsp:txXfrm>
    </dsp:sp>
    <dsp:sp modelId="{6131A48E-D055-5C45-A8D0-D72ABC28275C}">
      <dsp:nvSpPr>
        <dsp:cNvPr id="0" name=""/>
        <dsp:cNvSpPr/>
      </dsp:nvSpPr>
      <dsp:spPr>
        <a:xfrm>
          <a:off x="115358" y="576783"/>
          <a:ext cx="267754" cy="434326"/>
        </a:xfrm>
        <a:custGeom>
          <a:avLst/>
          <a:gdLst/>
          <a:ahLst/>
          <a:cxnLst/>
          <a:rect l="0" t="0" r="0" b="0"/>
          <a:pathLst>
            <a:path>
              <a:moveTo>
                <a:pt x="0" y="0"/>
              </a:moveTo>
              <a:lnTo>
                <a:pt x="0" y="434326"/>
              </a:lnTo>
              <a:lnTo>
                <a:pt x="267754" y="4343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5DC964-9BA3-0D4A-8C42-D8B80A7DFF0F}">
      <dsp:nvSpPr>
        <dsp:cNvPr id="0" name=""/>
        <dsp:cNvSpPr/>
      </dsp:nvSpPr>
      <dsp:spPr>
        <a:xfrm>
          <a:off x="383113" y="722718"/>
          <a:ext cx="1217086"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SOS (Sensor)</a:t>
          </a:r>
          <a:endParaRPr lang="en-US" sz="1600" kern="1200" dirty="0"/>
        </a:p>
      </dsp:txBody>
      <dsp:txXfrm>
        <a:off x="400006" y="739611"/>
        <a:ext cx="1183300" cy="542997"/>
      </dsp:txXfrm>
    </dsp:sp>
    <dsp:sp modelId="{BD957B1C-407D-C845-93D7-1B30C4BD52F0}">
      <dsp:nvSpPr>
        <dsp:cNvPr id="0" name=""/>
        <dsp:cNvSpPr/>
      </dsp:nvSpPr>
      <dsp:spPr>
        <a:xfrm>
          <a:off x="115358" y="576783"/>
          <a:ext cx="267754" cy="1155306"/>
        </a:xfrm>
        <a:custGeom>
          <a:avLst/>
          <a:gdLst/>
          <a:ahLst/>
          <a:cxnLst/>
          <a:rect l="0" t="0" r="0" b="0"/>
          <a:pathLst>
            <a:path>
              <a:moveTo>
                <a:pt x="0" y="0"/>
              </a:moveTo>
              <a:lnTo>
                <a:pt x="0" y="1155306"/>
              </a:lnTo>
              <a:lnTo>
                <a:pt x="267754" y="115530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AAD395-A7E3-8F40-B5B6-2B82DDE17B44}">
      <dsp:nvSpPr>
        <dsp:cNvPr id="0" name=""/>
        <dsp:cNvSpPr/>
      </dsp:nvSpPr>
      <dsp:spPr>
        <a:xfrm>
          <a:off x="383113" y="1443697"/>
          <a:ext cx="1064686"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WFS (Features)</a:t>
          </a:r>
          <a:endParaRPr lang="en-US" sz="1600" kern="1200" dirty="0"/>
        </a:p>
      </dsp:txBody>
      <dsp:txXfrm>
        <a:off x="400006" y="1460590"/>
        <a:ext cx="1030900" cy="542997"/>
      </dsp:txXfrm>
    </dsp:sp>
    <dsp:sp modelId="{F8E141D2-40F3-7A47-A1F8-3750093432F3}">
      <dsp:nvSpPr>
        <dsp:cNvPr id="0" name=""/>
        <dsp:cNvSpPr/>
      </dsp:nvSpPr>
      <dsp:spPr>
        <a:xfrm>
          <a:off x="115358" y="576783"/>
          <a:ext cx="267754" cy="1876285"/>
        </a:xfrm>
        <a:custGeom>
          <a:avLst/>
          <a:gdLst/>
          <a:ahLst/>
          <a:cxnLst/>
          <a:rect l="0" t="0" r="0" b="0"/>
          <a:pathLst>
            <a:path>
              <a:moveTo>
                <a:pt x="0" y="0"/>
              </a:moveTo>
              <a:lnTo>
                <a:pt x="0" y="1876285"/>
              </a:lnTo>
              <a:lnTo>
                <a:pt x="267754" y="18762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C6D35D-2E9A-8B44-BC7E-1FA5B1CA72D5}">
      <dsp:nvSpPr>
        <dsp:cNvPr id="0" name=""/>
        <dsp:cNvSpPr/>
      </dsp:nvSpPr>
      <dsp:spPr>
        <a:xfrm>
          <a:off x="383113" y="2164677"/>
          <a:ext cx="1206520"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WMS (Maps)</a:t>
          </a:r>
          <a:endParaRPr lang="en-US" sz="1600" kern="1200" dirty="0"/>
        </a:p>
      </dsp:txBody>
      <dsp:txXfrm>
        <a:off x="400006" y="2181570"/>
        <a:ext cx="1172734" cy="5429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3E6C7-C0BE-CE47-AC0D-194996CD374B}">
      <dsp:nvSpPr>
        <dsp:cNvPr id="0" name=""/>
        <dsp:cNvSpPr/>
      </dsp:nvSpPr>
      <dsp:spPr>
        <a:xfrm>
          <a:off x="2" y="0"/>
          <a:ext cx="1153566" cy="5767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p>
      </dsp:txBody>
      <dsp:txXfrm>
        <a:off x="16895" y="16893"/>
        <a:ext cx="1119780" cy="542997"/>
      </dsp:txXfrm>
    </dsp:sp>
    <dsp:sp modelId="{6131A48E-D055-5C45-A8D0-D72ABC28275C}">
      <dsp:nvSpPr>
        <dsp:cNvPr id="0" name=""/>
        <dsp:cNvSpPr/>
      </dsp:nvSpPr>
      <dsp:spPr>
        <a:xfrm>
          <a:off x="115358" y="576783"/>
          <a:ext cx="267754" cy="434326"/>
        </a:xfrm>
        <a:custGeom>
          <a:avLst/>
          <a:gdLst/>
          <a:ahLst/>
          <a:cxnLst/>
          <a:rect l="0" t="0" r="0" b="0"/>
          <a:pathLst>
            <a:path>
              <a:moveTo>
                <a:pt x="0" y="0"/>
              </a:moveTo>
              <a:lnTo>
                <a:pt x="0" y="434326"/>
              </a:lnTo>
              <a:lnTo>
                <a:pt x="267754" y="4343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5DC964-9BA3-0D4A-8C42-D8B80A7DFF0F}">
      <dsp:nvSpPr>
        <dsp:cNvPr id="0" name=""/>
        <dsp:cNvSpPr/>
      </dsp:nvSpPr>
      <dsp:spPr>
        <a:xfrm>
          <a:off x="383113" y="722718"/>
          <a:ext cx="1217086"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SOS (Sensor)</a:t>
          </a:r>
          <a:endParaRPr lang="en-US" sz="1600" kern="1200" dirty="0"/>
        </a:p>
      </dsp:txBody>
      <dsp:txXfrm>
        <a:off x="400006" y="739611"/>
        <a:ext cx="1183300" cy="542997"/>
      </dsp:txXfrm>
    </dsp:sp>
    <dsp:sp modelId="{BD957B1C-407D-C845-93D7-1B30C4BD52F0}">
      <dsp:nvSpPr>
        <dsp:cNvPr id="0" name=""/>
        <dsp:cNvSpPr/>
      </dsp:nvSpPr>
      <dsp:spPr>
        <a:xfrm>
          <a:off x="115358" y="576783"/>
          <a:ext cx="267754" cy="1155306"/>
        </a:xfrm>
        <a:custGeom>
          <a:avLst/>
          <a:gdLst/>
          <a:ahLst/>
          <a:cxnLst/>
          <a:rect l="0" t="0" r="0" b="0"/>
          <a:pathLst>
            <a:path>
              <a:moveTo>
                <a:pt x="0" y="0"/>
              </a:moveTo>
              <a:lnTo>
                <a:pt x="0" y="1155306"/>
              </a:lnTo>
              <a:lnTo>
                <a:pt x="267754" y="115530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AAD395-A7E3-8F40-B5B6-2B82DDE17B44}">
      <dsp:nvSpPr>
        <dsp:cNvPr id="0" name=""/>
        <dsp:cNvSpPr/>
      </dsp:nvSpPr>
      <dsp:spPr>
        <a:xfrm>
          <a:off x="383113" y="1443697"/>
          <a:ext cx="1064686"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WFS (Features)</a:t>
          </a:r>
          <a:endParaRPr lang="en-US" sz="1600" kern="1200" dirty="0"/>
        </a:p>
      </dsp:txBody>
      <dsp:txXfrm>
        <a:off x="400006" y="1460590"/>
        <a:ext cx="1030900" cy="542997"/>
      </dsp:txXfrm>
    </dsp:sp>
    <dsp:sp modelId="{F8E141D2-40F3-7A47-A1F8-3750093432F3}">
      <dsp:nvSpPr>
        <dsp:cNvPr id="0" name=""/>
        <dsp:cNvSpPr/>
      </dsp:nvSpPr>
      <dsp:spPr>
        <a:xfrm>
          <a:off x="115358" y="576783"/>
          <a:ext cx="267754" cy="1876285"/>
        </a:xfrm>
        <a:custGeom>
          <a:avLst/>
          <a:gdLst/>
          <a:ahLst/>
          <a:cxnLst/>
          <a:rect l="0" t="0" r="0" b="0"/>
          <a:pathLst>
            <a:path>
              <a:moveTo>
                <a:pt x="0" y="0"/>
              </a:moveTo>
              <a:lnTo>
                <a:pt x="0" y="1876285"/>
              </a:lnTo>
              <a:lnTo>
                <a:pt x="267754" y="18762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C6D35D-2E9A-8B44-BC7E-1FA5B1CA72D5}">
      <dsp:nvSpPr>
        <dsp:cNvPr id="0" name=""/>
        <dsp:cNvSpPr/>
      </dsp:nvSpPr>
      <dsp:spPr>
        <a:xfrm>
          <a:off x="383113" y="2164677"/>
          <a:ext cx="1206520"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WMS (Maps)</a:t>
          </a:r>
          <a:endParaRPr lang="en-US" sz="1600" kern="1200" dirty="0"/>
        </a:p>
      </dsp:txBody>
      <dsp:txXfrm>
        <a:off x="400006" y="2181570"/>
        <a:ext cx="1172734" cy="5429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E76C1BF-9A35-4BDA-B6E8-AE3D4A8AE544}" type="datetimeFigureOut">
              <a:rPr lang="en-US"/>
              <a:pPr>
                <a:defRPr/>
              </a:pPr>
              <a:t>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A026E34-3DE3-4452-8D28-5F16A9EB97B3}" type="slidenum">
              <a:rPr lang="en-US"/>
              <a:pPr>
                <a:defRPr/>
              </a:pPr>
              <a:t>‹#›</a:t>
            </a:fld>
            <a:endParaRPr lang="en-US"/>
          </a:p>
        </p:txBody>
      </p:sp>
    </p:spTree>
    <p:extLst>
      <p:ext uri="{BB962C8B-B14F-4D97-AF65-F5344CB8AC3E}">
        <p14:creationId xmlns:p14="http://schemas.microsoft.com/office/powerpoint/2010/main" val="3455770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165225" y="701675"/>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xfrm>
            <a:off x="931863" y="4352925"/>
            <a:ext cx="5048250" cy="413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2" tIns="44298" rIns="90182" bIns="44298" numCol="1" anchor="t" anchorCtr="0" compatLnSpc="1">
            <a:prstTxWarp prst="textNoShape">
              <a:avLst/>
            </a:prstTxWarp>
          </a:bodyPr>
          <a:lstStyle/>
          <a:p>
            <a:pPr eaLnBrk="1" hangingPunct="1">
              <a:spcBef>
                <a:spcPct val="0"/>
              </a:spcBef>
            </a:pPr>
            <a:r>
              <a:rPr lang="en-US" sz="800" smtClean="0"/>
              <a:t>Hydrologic Information System Service Oriented Architecture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65225" y="701675"/>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xfrm>
            <a:off x="931863" y="4352925"/>
            <a:ext cx="5048250" cy="413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2" tIns="44298" rIns="90182" bIns="44298" numCol="1" anchor="t" anchorCtr="0" compatLnSpc="1">
            <a:prstTxWarp prst="textNoShape">
              <a:avLst/>
            </a:prstTxWarp>
          </a:bodyPr>
          <a:lstStyle/>
          <a:p>
            <a:pPr eaLnBrk="1" hangingPunct="1">
              <a:spcBef>
                <a:spcPct val="0"/>
              </a:spcBef>
            </a:pPr>
            <a:r>
              <a:rPr lang="en-US" sz="800" smtClean="0"/>
              <a:t>Hydrologic Information System Service Oriented Architecture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165225" y="701675"/>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xfrm>
            <a:off x="931863" y="4352925"/>
            <a:ext cx="5048250" cy="413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2" tIns="44298" rIns="90182" bIns="44298" numCol="1" anchor="t" anchorCtr="0" compatLnSpc="1">
            <a:prstTxWarp prst="textNoShape">
              <a:avLst/>
            </a:prstTxWarp>
          </a:bodyPr>
          <a:lstStyle/>
          <a:p>
            <a:pPr eaLnBrk="1" hangingPunct="1">
              <a:spcBef>
                <a:spcPct val="0"/>
              </a:spcBef>
            </a:pPr>
            <a:r>
              <a:rPr lang="en-US" sz="800" smtClean="0"/>
              <a:t>Hydrologic Information System Service Oriented Architecture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A56B405-65B6-4604-BA16-5EE534CDED22}" type="slidenum">
              <a:rPr lang="en-US" smtClean="0">
                <a:solidFill>
                  <a:srgbClr val="000000"/>
                </a:solidFill>
                <a:latin typeface="Calibri" pitchFamily="34" charset="0"/>
              </a:rPr>
              <a:pPr eaLnBrk="1" fontAlgn="base" hangingPunct="1">
                <a:spcBef>
                  <a:spcPct val="0"/>
                </a:spcBef>
                <a:spcAft>
                  <a:spcPct val="0"/>
                </a:spcAft>
              </a:pPr>
              <a:t>5</a:t>
            </a:fld>
            <a:endParaRPr 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OGC Catalog Services for the web a “</a:t>
            </a:r>
            <a:r>
              <a:rPr lang="en-US" dirty="0" err="1" smtClean="0"/>
              <a:t>Metacatalog</a:t>
            </a:r>
            <a:r>
              <a:rPr lang="en-US" dirty="0" smtClean="0"/>
              <a:t>” can be built</a:t>
            </a:r>
            <a:r>
              <a:rPr lang="en-US" baseline="0" dirty="0" smtClean="0"/>
              <a:t> at the CUAHSI Program Office by installing the ESRI </a:t>
            </a:r>
            <a:r>
              <a:rPr lang="en-US" baseline="0" dirty="0" err="1" smtClean="0"/>
              <a:t>Geoportal</a:t>
            </a:r>
            <a:r>
              <a:rPr lang="en-US" baseline="0" dirty="0" smtClean="0"/>
              <a:t> Software (now an open source software program) and registering CS/W endpoints in it from individual CUAHSI data collections, including HIS Central.  The CUAHSI </a:t>
            </a:r>
            <a:r>
              <a:rPr lang="en-US" baseline="0" dirty="0" err="1" smtClean="0"/>
              <a:t>Metacatalog</a:t>
            </a:r>
            <a:r>
              <a:rPr lang="en-US" baseline="0" dirty="0" smtClean="0"/>
              <a:t> provides a single URL address that allows search across all CUAHSI collections.  The metadata and data for those collections stay at the individual universities or are ingested into HIS Central and accessed from there.</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616FDB-8D9A-400D-A3D6-7DD16020FCB9}" type="datetimeFigureOut">
              <a:rPr lang="en-US"/>
              <a:pPr>
                <a:defRPr/>
              </a:pPr>
              <a:t>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DDBFD8-230A-4511-A58A-1FE46AE06D50}" type="slidenum">
              <a:rPr lang="en-US"/>
              <a:pPr>
                <a:defRPr/>
              </a:pPr>
              <a:t>‹#›</a:t>
            </a:fld>
            <a:endParaRPr lang="en-US"/>
          </a:p>
        </p:txBody>
      </p:sp>
    </p:spTree>
    <p:extLst>
      <p:ext uri="{BB962C8B-B14F-4D97-AF65-F5344CB8AC3E}">
        <p14:creationId xmlns:p14="http://schemas.microsoft.com/office/powerpoint/2010/main" val="344142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D385A7-F642-4F8E-95A0-2E74F0242894}" type="datetimeFigureOut">
              <a:rPr lang="en-US"/>
              <a:pPr>
                <a:defRPr/>
              </a:pPr>
              <a:t>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82E76D-F727-4BFD-8082-F1C359A1D624}" type="slidenum">
              <a:rPr lang="en-US"/>
              <a:pPr>
                <a:defRPr/>
              </a:pPr>
              <a:t>‹#›</a:t>
            </a:fld>
            <a:endParaRPr lang="en-US"/>
          </a:p>
        </p:txBody>
      </p:sp>
    </p:spTree>
    <p:extLst>
      <p:ext uri="{BB962C8B-B14F-4D97-AF65-F5344CB8AC3E}">
        <p14:creationId xmlns:p14="http://schemas.microsoft.com/office/powerpoint/2010/main" val="167913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C1045E-4366-4784-8B3D-3E93B417C0E3}" type="datetimeFigureOut">
              <a:rPr lang="en-US"/>
              <a:pPr>
                <a:defRPr/>
              </a:pPr>
              <a:t>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EA24A5-A4A2-43F7-B56C-50E4D2A87330}" type="slidenum">
              <a:rPr lang="en-US"/>
              <a:pPr>
                <a:defRPr/>
              </a:pPr>
              <a:t>‹#›</a:t>
            </a:fld>
            <a:endParaRPr lang="en-US"/>
          </a:p>
        </p:txBody>
      </p:sp>
    </p:spTree>
    <p:extLst>
      <p:ext uri="{BB962C8B-B14F-4D97-AF65-F5344CB8AC3E}">
        <p14:creationId xmlns:p14="http://schemas.microsoft.com/office/powerpoint/2010/main" val="259905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fontAlgn="auto">
                  <a:spcBef>
                    <a:spcPts val="0"/>
                  </a:spcBef>
                  <a:spcAft>
                    <a:spcPts val="0"/>
                  </a:spcAft>
                  <a:defRPr/>
                </a:pPr>
                <a:endParaRPr lang="en-US">
                  <a:solidFill>
                    <a:prstClr val="black"/>
                  </a:solidFill>
                  <a:latin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fontAlgn="auto">
                  <a:spcBef>
                    <a:spcPts val="0"/>
                  </a:spcBef>
                  <a:spcAft>
                    <a:spcPts val="0"/>
                  </a:spcAft>
                  <a:defRPr/>
                </a:pPr>
                <a:endParaRPr lang="en-US">
                  <a:solidFill>
                    <a:prstClr val="black"/>
                  </a:solidFill>
                  <a:latin typeface="Arial" charset="0"/>
                </a:endParaRPr>
              </a:p>
            </p:txBody>
          </p:sp>
        </p:grpSp>
      </p:grpSp>
      <p:sp>
        <p:nvSpPr>
          <p:cNvPr id="2" name="Title 1"/>
          <p:cNvSpPr>
            <a:spLocks noGrp="1"/>
          </p:cNvSpPr>
          <p:nvPr>
            <p:ph type="title"/>
          </p:nvPr>
        </p:nvSpPr>
        <p:spPr>
          <a:xfrm>
            <a:off x="152400" y="381000"/>
            <a:ext cx="8839200" cy="1041400"/>
          </a:xfrm>
        </p:spPr>
        <p:txBody>
          <a:bodyPr/>
          <a:lstStyle/>
          <a:p>
            <a:r>
              <a:rPr lang="en-US"/>
              <a:t>Click to edit Master title style</a:t>
            </a:r>
          </a:p>
        </p:txBody>
      </p:sp>
      <p:sp>
        <p:nvSpPr>
          <p:cNvPr id="3" name="Table Placeholder 2"/>
          <p:cNvSpPr>
            <a:spLocks noGrp="1"/>
          </p:cNvSpPr>
          <p:nvPr>
            <p:ph type="tbl" idx="1"/>
          </p:nvPr>
        </p:nvSpPr>
        <p:spPr>
          <a:xfrm>
            <a:off x="152400" y="1422400"/>
            <a:ext cx="8839200" cy="4749800"/>
          </a:xfrm>
        </p:spPr>
        <p:txBody>
          <a:bodyPr rtlCol="0">
            <a:normAutofit/>
          </a:bodyPr>
          <a:lstStyle/>
          <a:p>
            <a:pPr lvl="0"/>
            <a:endParaRPr lang="en-US" noProof="0"/>
          </a:p>
        </p:txBody>
      </p:sp>
    </p:spTree>
    <p:extLst>
      <p:ext uri="{BB962C8B-B14F-4D97-AF65-F5344CB8AC3E}">
        <p14:creationId xmlns:p14="http://schemas.microsoft.com/office/powerpoint/2010/main" val="3841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8ADFDE-A4B7-4B1F-96B8-C9B2D5195FA8}" type="datetimeFigureOut">
              <a:rPr lang="en-US"/>
              <a:pPr>
                <a:defRPr/>
              </a:pPr>
              <a:t>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536FE9-662E-40BB-A061-D5C5A6BE5872}" type="slidenum">
              <a:rPr lang="en-US"/>
              <a:pPr>
                <a:defRPr/>
              </a:pPr>
              <a:t>‹#›</a:t>
            </a:fld>
            <a:endParaRPr lang="en-US"/>
          </a:p>
        </p:txBody>
      </p:sp>
    </p:spTree>
    <p:extLst>
      <p:ext uri="{BB962C8B-B14F-4D97-AF65-F5344CB8AC3E}">
        <p14:creationId xmlns:p14="http://schemas.microsoft.com/office/powerpoint/2010/main" val="142058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7FE47F-8785-47C9-91D4-5EB20C9BD73C}" type="datetimeFigureOut">
              <a:rPr lang="en-US"/>
              <a:pPr>
                <a:defRPr/>
              </a:pPr>
              <a:t>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AF7F25-1F90-4E56-9015-40F780BEBD1A}" type="slidenum">
              <a:rPr lang="en-US"/>
              <a:pPr>
                <a:defRPr/>
              </a:pPr>
              <a:t>‹#›</a:t>
            </a:fld>
            <a:endParaRPr lang="en-US"/>
          </a:p>
        </p:txBody>
      </p:sp>
    </p:spTree>
    <p:extLst>
      <p:ext uri="{BB962C8B-B14F-4D97-AF65-F5344CB8AC3E}">
        <p14:creationId xmlns:p14="http://schemas.microsoft.com/office/powerpoint/2010/main" val="349427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40AA36-3E88-4CBD-8E58-6E60C989A8AA}" type="datetimeFigureOut">
              <a:rPr lang="en-US"/>
              <a:pPr>
                <a:defRPr/>
              </a:pPr>
              <a:t>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9EEC00-611D-4123-AB59-45E55053F990}" type="slidenum">
              <a:rPr lang="en-US"/>
              <a:pPr>
                <a:defRPr/>
              </a:pPr>
              <a:t>‹#›</a:t>
            </a:fld>
            <a:endParaRPr lang="en-US"/>
          </a:p>
        </p:txBody>
      </p:sp>
    </p:spTree>
    <p:extLst>
      <p:ext uri="{BB962C8B-B14F-4D97-AF65-F5344CB8AC3E}">
        <p14:creationId xmlns:p14="http://schemas.microsoft.com/office/powerpoint/2010/main" val="29816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A3FEC4-901E-4FCD-B14C-E46CC3DC9315}" type="datetimeFigureOut">
              <a:rPr lang="en-US"/>
              <a:pPr>
                <a:defRPr/>
              </a:pPr>
              <a:t>2/8/2011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DDB808-4308-46E5-902D-0E3A6F904A4C}" type="slidenum">
              <a:rPr lang="en-US"/>
              <a:pPr>
                <a:defRPr/>
              </a:pPr>
              <a:t>‹#›</a:t>
            </a:fld>
            <a:endParaRPr lang="en-US"/>
          </a:p>
        </p:txBody>
      </p:sp>
    </p:spTree>
    <p:extLst>
      <p:ext uri="{BB962C8B-B14F-4D97-AF65-F5344CB8AC3E}">
        <p14:creationId xmlns:p14="http://schemas.microsoft.com/office/powerpoint/2010/main" val="176347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58E0B0-3D01-4FDA-9B7F-2E041F0F2F6C}" type="datetimeFigureOut">
              <a:rPr lang="en-US"/>
              <a:pPr>
                <a:defRPr/>
              </a:pPr>
              <a:t>2/8/2011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ACCDD3-058E-4A82-861C-B2EF6AFD805D}" type="slidenum">
              <a:rPr lang="en-US"/>
              <a:pPr>
                <a:defRPr/>
              </a:pPr>
              <a:t>‹#›</a:t>
            </a:fld>
            <a:endParaRPr lang="en-US"/>
          </a:p>
        </p:txBody>
      </p:sp>
    </p:spTree>
    <p:extLst>
      <p:ext uri="{BB962C8B-B14F-4D97-AF65-F5344CB8AC3E}">
        <p14:creationId xmlns:p14="http://schemas.microsoft.com/office/powerpoint/2010/main" val="345643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EBA6B4-011B-4669-8160-D821BB2D8208}" type="datetimeFigureOut">
              <a:rPr lang="en-US"/>
              <a:pPr>
                <a:defRPr/>
              </a:pPr>
              <a:t>2/8/2011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D8B076-E98B-4BF9-9B76-86609376D11B}" type="slidenum">
              <a:rPr lang="en-US"/>
              <a:pPr>
                <a:defRPr/>
              </a:pPr>
              <a:t>‹#›</a:t>
            </a:fld>
            <a:endParaRPr lang="en-US"/>
          </a:p>
        </p:txBody>
      </p:sp>
    </p:spTree>
    <p:extLst>
      <p:ext uri="{BB962C8B-B14F-4D97-AF65-F5344CB8AC3E}">
        <p14:creationId xmlns:p14="http://schemas.microsoft.com/office/powerpoint/2010/main" val="189378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3AD9FF-D926-441B-8C40-F218F5A50230}" type="datetimeFigureOut">
              <a:rPr lang="en-US"/>
              <a:pPr>
                <a:defRPr/>
              </a:pPr>
              <a:t>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6919C0-E877-4D6F-A945-E345855E5F12}" type="slidenum">
              <a:rPr lang="en-US"/>
              <a:pPr>
                <a:defRPr/>
              </a:pPr>
              <a:t>‹#›</a:t>
            </a:fld>
            <a:endParaRPr lang="en-US"/>
          </a:p>
        </p:txBody>
      </p:sp>
    </p:spTree>
    <p:extLst>
      <p:ext uri="{BB962C8B-B14F-4D97-AF65-F5344CB8AC3E}">
        <p14:creationId xmlns:p14="http://schemas.microsoft.com/office/powerpoint/2010/main" val="2264087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7FFFDD-0785-46B7-BE6D-39051FD8867F}" type="datetimeFigureOut">
              <a:rPr lang="en-US"/>
              <a:pPr>
                <a:defRPr/>
              </a:pPr>
              <a:t>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6C082F-A743-4E00-B638-30464CF662EB}" type="slidenum">
              <a:rPr lang="en-US"/>
              <a:pPr>
                <a:defRPr/>
              </a:pPr>
              <a:t>‹#›</a:t>
            </a:fld>
            <a:endParaRPr lang="en-US"/>
          </a:p>
        </p:txBody>
      </p:sp>
    </p:spTree>
    <p:extLst>
      <p:ext uri="{BB962C8B-B14F-4D97-AF65-F5344CB8AC3E}">
        <p14:creationId xmlns:p14="http://schemas.microsoft.com/office/powerpoint/2010/main" val="198492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A5C0FF9-07D1-457D-9DDE-8745C59A25AA}" type="datetimeFigureOut">
              <a:rPr lang="en-US"/>
              <a:pPr>
                <a:defRPr/>
              </a:pPr>
              <a:t>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822BC08-C1C3-4EA7-BF48-46D176A094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5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emf"/><Relationship Id="rId18" Type="http://schemas.openxmlformats.org/officeDocument/2006/relationships/image" Target="../media/image13.emf"/><Relationship Id="rId26" Type="http://schemas.openxmlformats.org/officeDocument/2006/relationships/hyperlink" Target="http://images.google.com/imgres?imgurl=http://www.heatersplus.com/images/cit1.gif&amp;imgrefurl=http://www.heatersplus.com/cit-1.htm&amp;usg=__nUAmpUMQtnOdIpzxmu4omitCS0k=&amp;h=328&amp;w=259&amp;sz=47&amp;hl=en&amp;start=5&amp;um=1&amp;itbs=1&amp;tbnid=R_8_Y62HmFZMTM:&amp;tbnh=118&amp;tbnw=93&amp;prev=/images?q=snow+sensor&amp;um=1&amp;hl=en&amp;rls=com.microsoft:en-us:IE-SearchBox&amp;tbs=isch:1" TargetMode="External"/><Relationship Id="rId3" Type="http://schemas.openxmlformats.org/officeDocument/2006/relationships/hyperlink" Target="http://images.google.com/imgres?imgurl=http://www.bae.uky.edu/tstomb/images/Research/soil_sensor4.JPG&amp;imgrefurl=http://www.bae.uky.edu/tstomb/soil_sensor.htm&amp;usg=__0D2my10V2S3ZOj7uOgdBUjmmNfo=&amp;h=793&amp;w=967&amp;sz=238&amp;hl=en&amp;start=2&amp;um=1&amp;itbs=1&amp;tbnid=CrI2ZXmeb3krMM:&amp;tbnh=121&amp;tbnw=148&amp;prev=/images?q=soil+sensor&amp;um=1&amp;hl=en&amp;sa=N&amp;rls=com.microsoft:en-us:IE-SearchBox&amp;tbs=isch:1" TargetMode="External"/><Relationship Id="rId21" Type="http://schemas.openxmlformats.org/officeDocument/2006/relationships/image" Target="../media/image16.jpeg"/><Relationship Id="rId7" Type="http://schemas.openxmlformats.org/officeDocument/2006/relationships/hyperlink" Target="http://www.delta-t.co.uk/cgi-bin/images.cgi?rm=show_image&amp;size=m&amp;image=2005092819880" TargetMode="External"/><Relationship Id="rId12" Type="http://schemas.openxmlformats.org/officeDocument/2006/relationships/image" Target="../media/image7.png"/><Relationship Id="rId17" Type="http://schemas.openxmlformats.org/officeDocument/2006/relationships/image" Target="../media/image12.emf"/><Relationship Id="rId25"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11.emf"/><Relationship Id="rId20" Type="http://schemas.openxmlformats.org/officeDocument/2006/relationships/image" Target="../media/image15.emf"/><Relationship Id="rId29"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jpeg"/><Relationship Id="rId11" Type="http://schemas.openxmlformats.org/officeDocument/2006/relationships/image" Target="../media/image6.png"/><Relationship Id="rId24" Type="http://schemas.openxmlformats.org/officeDocument/2006/relationships/hyperlink" Target="http://img.directindustry.com/images_di/photo-g/snow-sensor-318328.jpg" TargetMode="External"/><Relationship Id="rId32" Type="http://schemas.openxmlformats.org/officeDocument/2006/relationships/image" Target="../media/image22.png"/><Relationship Id="rId5" Type="http://schemas.openxmlformats.org/officeDocument/2006/relationships/hyperlink" Target="http://www.stevenswater.com/software/images/pogopda_float.jpg" TargetMode="External"/><Relationship Id="rId15" Type="http://schemas.openxmlformats.org/officeDocument/2006/relationships/image" Target="../media/image10.emf"/><Relationship Id="rId23" Type="http://schemas.openxmlformats.org/officeDocument/2006/relationships/image" Target="../media/image17.jpeg"/><Relationship Id="rId28" Type="http://schemas.openxmlformats.org/officeDocument/2006/relationships/hyperlink" Target="http://images.google.com/imgres?imgurl=http://www.cflhd.gov/agm/images/fig112.jpg&amp;imgrefurl=http://www.cflhd.gov/agm/engApplications/SubsurfaceChartacter/631DetectingSubsurfaceUtilities.htm&amp;usg=__j7wVazaY_yQgdofwUDqWCZDVQbE=&amp;h=381&amp;w=375&amp;sz=18&amp;hl=en&amp;start=28&amp;um=1&amp;itbs=1&amp;tbnid=pHU578o3ReITTM:&amp;tbnh=123&amp;tbnw=121&amp;prev=/images?q=geophysical+sensor&amp;start=20&amp;um=1&amp;hl=en&amp;sa=N&amp;rls=com.microsoft:en-us:IE-SearchBox&amp;ndsp=20&amp;tbs=isch:1" TargetMode="External"/><Relationship Id="rId10" Type="http://schemas.openxmlformats.org/officeDocument/2006/relationships/image" Target="../media/image5.png"/><Relationship Id="rId19" Type="http://schemas.openxmlformats.org/officeDocument/2006/relationships/image" Target="../media/image14.emf"/><Relationship Id="rId31" Type="http://schemas.openxmlformats.org/officeDocument/2006/relationships/image" Target="../media/image21.jpeg"/><Relationship Id="rId4" Type="http://schemas.openxmlformats.org/officeDocument/2006/relationships/image" Target="../media/image1.jpeg"/><Relationship Id="rId9" Type="http://schemas.openxmlformats.org/officeDocument/2006/relationships/image" Target="../media/image4.png"/><Relationship Id="rId14" Type="http://schemas.openxmlformats.org/officeDocument/2006/relationships/image" Target="../media/image9.emf"/><Relationship Id="rId22" Type="http://schemas.openxmlformats.org/officeDocument/2006/relationships/hyperlink" Target="http://images.google.com/imgres?imgurl=http://www.delta-t.co.uk/cgi-bin/images.cgi?rm=show_image&amp;size=m&amp;image=2005092819420&amp;imgrefurl=http://www.delta-t.co.uk/groups.html?group2005092332137&amp;usg=__Oxd6KQ4pb4-sTLiUolFxCOWfew4=&amp;h=400&amp;w=400&amp;sz=12&amp;hl=en&amp;start=27&amp;um=1&amp;itbs=1&amp;tbnid=cxPrZI7Lq-y8UM:&amp;tbnh=124&amp;tbnw=124&amp;prev=/images?q=soil+sensor&amp;start=20&amp;um=1&amp;hl=en&amp;sa=N&amp;rls=com.microsoft:en-us:IE-SearchBox&amp;ndsp=20&amp;tbs=isch:1" TargetMode="External"/><Relationship Id="rId27" Type="http://schemas.openxmlformats.org/officeDocument/2006/relationships/image" Target="../media/image19.jpeg"/><Relationship Id="rId30" Type="http://schemas.openxmlformats.org/officeDocument/2006/relationships/hyperlink" Target="http://www.okm-emirates.com/images/roverc2_controlunit1.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hyperlink" Target="http://external.opengis.org/twiki_public/bin/view/HydrologyDWG/WebHome" TargetMode="External"/><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emf"/><Relationship Id="rId5" Type="http://schemas.openxmlformats.org/officeDocument/2006/relationships/image" Target="../media/image6.png"/><Relationship Id="rId15" Type="http://schemas.openxmlformats.org/officeDocument/2006/relationships/image" Target="../media/image22.png"/><Relationship Id="rId10" Type="http://schemas.openxmlformats.org/officeDocument/2006/relationships/image" Target="../media/image11.emf"/><Relationship Id="rId19"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10.emf"/><Relationship Id="rId14" Type="http://schemas.openxmlformats.org/officeDocument/2006/relationships/image" Target="../media/image15.emf"/></Relationships>
</file>

<file path=ppt/slides/_rels/slide2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9.jpe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emf"/><Relationship Id="rId5" Type="http://schemas.openxmlformats.org/officeDocument/2006/relationships/image" Target="../media/image6.png"/><Relationship Id="rId15" Type="http://schemas.openxmlformats.org/officeDocument/2006/relationships/image" Target="../media/image28.png"/><Relationship Id="rId10" Type="http://schemas.openxmlformats.org/officeDocument/2006/relationships/image" Target="../media/image11.emf"/><Relationship Id="rId19"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emf"/><Relationship Id="rId1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notesSlide" Target="../notesSlides/notesSlide4.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26" descr="http://t2.gstatic.com/images?q=tbn:CrI2ZXmeb3krMM:http://www.bae.uky.edu/tstomb/images/Research/soil_sensor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613" y="6097588"/>
            <a:ext cx="93186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20" descr="See full 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5475" y="6096000"/>
            <a:ext cx="847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22" descr="See full size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7225"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203"/>
          <p:cNvSpPr>
            <a:spLocks noChangeArrowheads="1"/>
          </p:cNvSpPr>
          <p:nvPr/>
        </p:nvSpPr>
        <p:spPr bwMode="auto">
          <a:xfrm>
            <a:off x="990600" y="184150"/>
            <a:ext cx="75184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5000"/>
              </a:lnSpc>
            </a:pPr>
            <a:endParaRPr lang="en-US" sz="2000" b="1" i="1">
              <a:solidFill>
                <a:srgbClr val="000066"/>
              </a:solidFill>
              <a:latin typeface="Helvetica" pitchFamily="34" charset="0"/>
            </a:endParaRPr>
          </a:p>
        </p:txBody>
      </p:sp>
      <p:grpSp>
        <p:nvGrpSpPr>
          <p:cNvPr id="7181" name="Group 349"/>
          <p:cNvGrpSpPr>
            <a:grpSpLocks/>
          </p:cNvGrpSpPr>
          <p:nvPr/>
        </p:nvGrpSpPr>
        <p:grpSpPr bwMode="auto">
          <a:xfrm>
            <a:off x="1831975" y="4378325"/>
            <a:ext cx="1531938" cy="1366838"/>
            <a:chOff x="871155" y="3830678"/>
            <a:chExt cx="1641476" cy="1776428"/>
          </a:xfrm>
        </p:grpSpPr>
        <p:sp>
          <p:nvSpPr>
            <p:cNvPr id="7429" name="AutoShape 9"/>
            <p:cNvSpPr>
              <a:spLocks noChangeAspect="1" noChangeArrowheads="1" noTextEdit="1"/>
            </p:cNvSpPr>
            <p:nvPr/>
          </p:nvSpPr>
          <p:spPr bwMode="auto">
            <a:xfrm>
              <a:off x="1001330" y="3830678"/>
              <a:ext cx="611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430" name="Group 10"/>
            <p:cNvGrpSpPr>
              <a:grpSpLocks/>
            </p:cNvGrpSpPr>
            <p:nvPr/>
          </p:nvGrpSpPr>
          <p:grpSpPr bwMode="auto">
            <a:xfrm>
              <a:off x="871155" y="4127553"/>
              <a:ext cx="1641476" cy="1479553"/>
              <a:chOff x="386" y="3156"/>
              <a:chExt cx="1034" cy="932"/>
            </a:xfrm>
          </p:grpSpPr>
          <p:grpSp>
            <p:nvGrpSpPr>
              <p:cNvPr id="7431" name="Group 11"/>
              <p:cNvGrpSpPr>
                <a:grpSpLocks/>
              </p:cNvGrpSpPr>
              <p:nvPr/>
            </p:nvGrpSpPr>
            <p:grpSpPr bwMode="auto">
              <a:xfrm>
                <a:off x="490" y="3519"/>
                <a:ext cx="268" cy="491"/>
                <a:chOff x="335" y="1338"/>
                <a:chExt cx="205" cy="462"/>
              </a:xfrm>
            </p:grpSpPr>
            <p:sp>
              <p:nvSpPr>
                <p:cNvPr id="7480"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3" name="Rectangle 15"/>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84" name="Rectangle 16"/>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485"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6" name="Rectangle 18"/>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87"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8" name="Rectangle 20"/>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89" name="Rectangle 21"/>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90" name="Rectangle 22"/>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91" name="Rectangle 23"/>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92" name="Rectangle 24"/>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93" name="Rectangle 25"/>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94" name="Rectangle 26"/>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495"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96"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97"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98" name="Rectangle 30"/>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499"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00" name="Picture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1" name="Rectangle 33"/>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502"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03"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4" name="Freeform 36"/>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05" name="Rectangle 37"/>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506" name="Rectangle 38"/>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507" name="Picture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08" name="Picture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9" name="Freeform 41"/>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510"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11" name="Picture 4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12"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13"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14" name="Rectangle 46"/>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515" name="Rectangle 47"/>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516" name="Rectangle 48"/>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517" name="Rectangle 49"/>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518" name="Rectangle 50"/>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519" name="Rectangle 51"/>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520" name="Rectangle 52"/>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521" name="Rectangle 53"/>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522" name="Rectangle 54"/>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523" name="Rectangle 55"/>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524"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432" name="Group 57"/>
              <p:cNvGrpSpPr>
                <a:grpSpLocks/>
              </p:cNvGrpSpPr>
              <p:nvPr/>
            </p:nvGrpSpPr>
            <p:grpSpPr bwMode="auto">
              <a:xfrm>
                <a:off x="919" y="3520"/>
                <a:ext cx="268" cy="491"/>
                <a:chOff x="335" y="1338"/>
                <a:chExt cx="205" cy="462"/>
              </a:xfrm>
            </p:grpSpPr>
            <p:sp>
              <p:nvSpPr>
                <p:cNvPr id="7435"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6"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7"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8" name="Rectangle 61"/>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39" name="Rectangle 62"/>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440" name="Picture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41" name="Rectangle 64"/>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42"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43" name="Rectangle 66"/>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44" name="Rectangle 67"/>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45" name="Rectangle 68"/>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46" name="Rectangle 69"/>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47" name="Rectangle 70"/>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48" name="Rectangle 71"/>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449" name="Rectangle 72"/>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450" name="Picture 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51" name="Picture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52" name="Picture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53" name="Rectangle 76"/>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454" name="Picture 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55" name="Picture 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56" name="Rectangle 79"/>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457" name="Picture 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58" name="Picture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59" name="Freeform 8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60" name="Rectangle 83"/>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61" name="Rectangle 84"/>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462" name="Picture 8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63" name="Picture 8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64" name="Freeform 8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465" name="Picture 8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66" name="Picture 8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67"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68"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69" name="Rectangle 92"/>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70" name="Rectangle 93"/>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71" name="Rectangle 94"/>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72" name="Rectangle 95"/>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73" name="Rectangle 96"/>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74" name="Rectangle 97"/>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75" name="Rectangle 98"/>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76" name="Rectangle 99"/>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77" name="Rectangle 100"/>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78" name="Rectangle 101"/>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79"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433"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7434" name="Text Box 104"/>
              <p:cNvSpPr txBox="1">
                <a:spLocks noChangeArrowheads="1"/>
              </p:cNvSpPr>
              <p:nvPr/>
            </p:nvSpPr>
            <p:spPr bwMode="auto">
              <a:xfrm>
                <a:off x="392" y="3173"/>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a:solidFill>
                      <a:srgbClr val="C00000"/>
                    </a:solidFill>
                    <a:latin typeface="Calibri" pitchFamily="34" charset="0"/>
                  </a:rPr>
                  <a:t>Local CZO DB</a:t>
                </a:r>
              </a:p>
            </p:txBody>
          </p:sp>
        </p:grpSp>
      </p:grpSp>
      <p:sp>
        <p:nvSpPr>
          <p:cNvPr id="7183" name="Rectangle 320"/>
          <p:cNvSpPr>
            <a:spLocks noChangeArrowheads="1"/>
          </p:cNvSpPr>
          <p:nvPr/>
        </p:nvSpPr>
        <p:spPr bwMode="auto">
          <a:xfrm>
            <a:off x="1300163" y="-6350"/>
            <a:ext cx="6075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sz="3600" b="1" dirty="0">
                <a:solidFill>
                  <a:srgbClr val="000000"/>
                </a:solidFill>
                <a:latin typeface="Calibri" pitchFamily="34" charset="0"/>
              </a:rPr>
              <a:t>CZO Data Publication System</a:t>
            </a:r>
          </a:p>
        </p:txBody>
      </p:sp>
      <p:sp>
        <p:nvSpPr>
          <p:cNvPr id="7184" name="TextBox 486"/>
          <p:cNvSpPr txBox="1">
            <a:spLocks noChangeArrowheads="1"/>
          </p:cNvSpPr>
          <p:nvPr/>
        </p:nvSpPr>
        <p:spPr bwMode="auto">
          <a:xfrm>
            <a:off x="1595438" y="5749925"/>
            <a:ext cx="542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i="1">
                <a:solidFill>
                  <a:srgbClr val="000000"/>
                </a:solidFill>
                <a:latin typeface="Calibri" pitchFamily="34" charset="0"/>
              </a:rPr>
              <a:t>Spatial, hydrologic, geophysical, geochemical, imagery, spectral…</a:t>
            </a:r>
          </a:p>
        </p:txBody>
      </p:sp>
      <p:grpSp>
        <p:nvGrpSpPr>
          <p:cNvPr id="7185" name="Group 349"/>
          <p:cNvGrpSpPr>
            <a:grpSpLocks/>
          </p:cNvGrpSpPr>
          <p:nvPr/>
        </p:nvGrpSpPr>
        <p:grpSpPr bwMode="auto">
          <a:xfrm>
            <a:off x="3508375" y="4378325"/>
            <a:ext cx="1531938" cy="1366838"/>
            <a:chOff x="871155" y="3830678"/>
            <a:chExt cx="1641476" cy="1776442"/>
          </a:xfrm>
        </p:grpSpPr>
        <p:sp>
          <p:nvSpPr>
            <p:cNvPr id="7333" name="AutoShape 9"/>
            <p:cNvSpPr>
              <a:spLocks noChangeAspect="1" noChangeArrowheads="1" noTextEdit="1"/>
            </p:cNvSpPr>
            <p:nvPr/>
          </p:nvSpPr>
          <p:spPr bwMode="auto">
            <a:xfrm>
              <a:off x="1001330" y="3830678"/>
              <a:ext cx="611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334" name="Group 10"/>
            <p:cNvGrpSpPr>
              <a:grpSpLocks/>
            </p:cNvGrpSpPr>
            <p:nvPr/>
          </p:nvGrpSpPr>
          <p:grpSpPr bwMode="auto">
            <a:xfrm>
              <a:off x="871155" y="4127564"/>
              <a:ext cx="1641476" cy="1479556"/>
              <a:chOff x="386" y="3156"/>
              <a:chExt cx="1034" cy="932"/>
            </a:xfrm>
          </p:grpSpPr>
          <p:grpSp>
            <p:nvGrpSpPr>
              <p:cNvPr id="7335" name="Group 11"/>
              <p:cNvGrpSpPr>
                <a:grpSpLocks/>
              </p:cNvGrpSpPr>
              <p:nvPr/>
            </p:nvGrpSpPr>
            <p:grpSpPr bwMode="auto">
              <a:xfrm>
                <a:off x="490" y="3519"/>
                <a:ext cx="268" cy="491"/>
                <a:chOff x="335" y="1338"/>
                <a:chExt cx="205" cy="462"/>
              </a:xfrm>
            </p:grpSpPr>
            <p:sp>
              <p:nvSpPr>
                <p:cNvPr id="7384"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6"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7" name="Rectangle 15"/>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88" name="Rectangle 16"/>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389"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90" name="Rectangle 18"/>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91"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92" name="Rectangle 20"/>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93" name="Rectangle 21"/>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94" name="Rectangle 22"/>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95" name="Rectangle 23"/>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96" name="Rectangle 24"/>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97" name="Rectangle 25"/>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98" name="Rectangle 26"/>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399"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0"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1"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2" name="Rectangle 30"/>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403"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4" name="Picture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5" name="Rectangle 33"/>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406"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7"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8" name="Freeform 36"/>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9" name="Rectangle 37"/>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10" name="Rectangle 38"/>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411" name="Picture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2" name="Picture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13" name="Freeform 41"/>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414"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5" name="Picture 4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16"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7"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8" name="Rectangle 46"/>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19" name="Rectangle 47"/>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20" name="Rectangle 48"/>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21" name="Rectangle 49"/>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22" name="Rectangle 50"/>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23" name="Rectangle 51"/>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24" name="Rectangle 52"/>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25" name="Rectangle 53"/>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26" name="Rectangle 54"/>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27" name="Rectangle 55"/>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428"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336" name="Group 57"/>
              <p:cNvGrpSpPr>
                <a:grpSpLocks/>
              </p:cNvGrpSpPr>
              <p:nvPr/>
            </p:nvGrpSpPr>
            <p:grpSpPr bwMode="auto">
              <a:xfrm>
                <a:off x="919" y="3520"/>
                <a:ext cx="268" cy="491"/>
                <a:chOff x="335" y="1338"/>
                <a:chExt cx="205" cy="462"/>
              </a:xfrm>
            </p:grpSpPr>
            <p:sp>
              <p:nvSpPr>
                <p:cNvPr id="7339"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0"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1"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2" name="Rectangle 61"/>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43" name="Rectangle 62"/>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344" name="Picture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45" name="Rectangle 64"/>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46"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7" name="Rectangle 66"/>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48" name="Rectangle 67"/>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49" name="Rectangle 68"/>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50" name="Rectangle 69"/>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51" name="Rectangle 70"/>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52" name="Rectangle 71"/>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53" name="Rectangle 72"/>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354" name="Picture 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5" name="Picture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6" name="Picture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57" name="Rectangle 76"/>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358" name="Picture 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9" name="Picture 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0" name="Rectangle 79"/>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361" name="Picture 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62" name="Picture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3" name="Freeform 8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4" name="Rectangle 83"/>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65" name="Rectangle 84"/>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366" name="Picture 8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67" name="Picture 8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8" name="Freeform 8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369" name="Picture 8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0" name="Picture 8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1"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2"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 name="Rectangle 92"/>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74" name="Rectangle 93"/>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75" name="Rectangle 94"/>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76" name="Rectangle 95"/>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77" name="Rectangle 96"/>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78" name="Rectangle 97"/>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79" name="Rectangle 98"/>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80" name="Rectangle 99"/>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81" name="Rectangle 100"/>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82" name="Rectangle 101"/>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83"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337"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7338" name="Text Box 104"/>
              <p:cNvSpPr txBox="1">
                <a:spLocks noChangeArrowheads="1"/>
              </p:cNvSpPr>
              <p:nvPr/>
            </p:nvSpPr>
            <p:spPr bwMode="auto">
              <a:xfrm>
                <a:off x="392" y="3173"/>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a:solidFill>
                      <a:srgbClr val="C00000"/>
                    </a:solidFill>
                    <a:latin typeface="Calibri" pitchFamily="34" charset="0"/>
                  </a:rPr>
                  <a:t>Local CZO DB</a:t>
                </a:r>
              </a:p>
            </p:txBody>
          </p:sp>
        </p:grpSp>
      </p:grpSp>
      <p:grpSp>
        <p:nvGrpSpPr>
          <p:cNvPr id="7186" name="Group 349"/>
          <p:cNvGrpSpPr>
            <a:grpSpLocks/>
          </p:cNvGrpSpPr>
          <p:nvPr/>
        </p:nvGrpSpPr>
        <p:grpSpPr bwMode="auto">
          <a:xfrm>
            <a:off x="5184775" y="4378325"/>
            <a:ext cx="1531938" cy="1366838"/>
            <a:chOff x="871155" y="3830678"/>
            <a:chExt cx="1641476" cy="1776456"/>
          </a:xfrm>
        </p:grpSpPr>
        <p:sp>
          <p:nvSpPr>
            <p:cNvPr id="7237" name="AutoShape 9"/>
            <p:cNvSpPr>
              <a:spLocks noChangeAspect="1" noChangeArrowheads="1" noTextEdit="1"/>
            </p:cNvSpPr>
            <p:nvPr/>
          </p:nvSpPr>
          <p:spPr bwMode="auto">
            <a:xfrm>
              <a:off x="1001330" y="3830678"/>
              <a:ext cx="611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238" name="Group 10"/>
            <p:cNvGrpSpPr>
              <a:grpSpLocks/>
            </p:cNvGrpSpPr>
            <p:nvPr/>
          </p:nvGrpSpPr>
          <p:grpSpPr bwMode="auto">
            <a:xfrm>
              <a:off x="871155" y="4127575"/>
              <a:ext cx="1641476" cy="1479559"/>
              <a:chOff x="386" y="3156"/>
              <a:chExt cx="1034" cy="932"/>
            </a:xfrm>
          </p:grpSpPr>
          <p:grpSp>
            <p:nvGrpSpPr>
              <p:cNvPr id="7239" name="Group 11"/>
              <p:cNvGrpSpPr>
                <a:grpSpLocks/>
              </p:cNvGrpSpPr>
              <p:nvPr/>
            </p:nvGrpSpPr>
            <p:grpSpPr bwMode="auto">
              <a:xfrm>
                <a:off x="490" y="3519"/>
                <a:ext cx="268" cy="491"/>
                <a:chOff x="335" y="1338"/>
                <a:chExt cx="205" cy="462"/>
              </a:xfrm>
            </p:grpSpPr>
            <p:sp>
              <p:nvSpPr>
                <p:cNvPr id="7288"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9"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0"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1" name="Rectangle 15"/>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92" name="Rectangle 16"/>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293"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94" name="Rectangle 18"/>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295"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 name="Rectangle 20"/>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297" name="Rectangle 21"/>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298" name="Rectangle 22"/>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299" name="Rectangle 23"/>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00" name="Rectangle 24"/>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01" name="Rectangle 25"/>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302" name="Rectangle 26"/>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303"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4"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5"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06" name="Rectangle 30"/>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307"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8" name="Picture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09" name="Rectangle 33"/>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310"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1"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12" name="Freeform 36"/>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3" name="Rectangle 37"/>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14" name="Rectangle 38"/>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315" name="Picture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6" name="Picture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17" name="Freeform 41"/>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318"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9" name="Picture 4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20"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1"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2" name="Rectangle 46"/>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23" name="Rectangle 47"/>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24" name="Rectangle 48"/>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25" name="Rectangle 49"/>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26" name="Rectangle 50"/>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27" name="Rectangle 51"/>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28" name="Rectangle 52"/>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29" name="Rectangle 53"/>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30" name="Rectangle 54"/>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31" name="Rectangle 55"/>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332"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40" name="Group 57"/>
              <p:cNvGrpSpPr>
                <a:grpSpLocks/>
              </p:cNvGrpSpPr>
              <p:nvPr/>
            </p:nvGrpSpPr>
            <p:grpSpPr bwMode="auto">
              <a:xfrm>
                <a:off x="919" y="3520"/>
                <a:ext cx="268" cy="491"/>
                <a:chOff x="335" y="1338"/>
                <a:chExt cx="205" cy="462"/>
              </a:xfrm>
            </p:grpSpPr>
            <p:sp>
              <p:nvSpPr>
                <p:cNvPr id="7243"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4"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5"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6" name="Rectangle 61"/>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47" name="Rectangle 62"/>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248" name="Picture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9" name="Rectangle 64"/>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250"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1" name="Rectangle 66"/>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252" name="Rectangle 67"/>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253" name="Rectangle 68"/>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254" name="Rectangle 69"/>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255" name="Rectangle 70"/>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256" name="Rectangle 71"/>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7257" name="Rectangle 72"/>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258" name="Picture 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9" name="Picture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0" name="Picture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1" name="Rectangle 76"/>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7262" name="Picture 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3" name="Picture 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4" name="Rectangle 79"/>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265" name="Picture 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6" name="Picture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7" name="Freeform 8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8" name="Rectangle 83"/>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69" name="Rectangle 84"/>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7270" name="Picture 8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 name="Picture 8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 name="Freeform 8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273" name="Picture 8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4" name="Picture 8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5"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6"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7" name="Rectangle 92"/>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78" name="Rectangle 93"/>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79" name="Rectangle 94"/>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80" name="Rectangle 95"/>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81" name="Rectangle 96"/>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82" name="Rectangle 97"/>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83" name="Rectangle 98"/>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84" name="Rectangle 99"/>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85" name="Rectangle 100"/>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86" name="Rectangle 101"/>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7287"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241"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7242" name="Text Box 104"/>
              <p:cNvSpPr txBox="1">
                <a:spLocks noChangeArrowheads="1"/>
              </p:cNvSpPr>
              <p:nvPr/>
            </p:nvSpPr>
            <p:spPr bwMode="auto">
              <a:xfrm>
                <a:off x="392" y="3173"/>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a:solidFill>
                      <a:srgbClr val="C00000"/>
                    </a:solidFill>
                    <a:latin typeface="Calibri" pitchFamily="34" charset="0"/>
                  </a:rPr>
                  <a:t>Local CZO DB</a:t>
                </a:r>
              </a:p>
            </p:txBody>
          </p:sp>
        </p:grpSp>
      </p:grpSp>
      <p:sp>
        <p:nvSpPr>
          <p:cNvPr id="7187" name="TextBox 690"/>
          <p:cNvSpPr txBox="1">
            <a:spLocks noChangeArrowheads="1"/>
          </p:cNvSpPr>
          <p:nvPr/>
        </p:nvSpPr>
        <p:spPr bwMode="auto">
          <a:xfrm>
            <a:off x="1922463" y="3921125"/>
            <a:ext cx="1077912" cy="369888"/>
          </a:xfrm>
          <a:prstGeom prst="rect">
            <a:avLst/>
          </a:prstGeom>
          <a:solidFill>
            <a:srgbClr val="0066FF"/>
          </a:solidFill>
          <a:ln w="28575">
            <a:solidFill>
              <a:srgbClr val="FF3300"/>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FFFFFF"/>
                </a:solidFill>
                <a:latin typeface="Calibri" pitchFamily="34" charset="0"/>
              </a:rPr>
              <a:t>Web site</a:t>
            </a:r>
          </a:p>
        </p:txBody>
      </p:sp>
      <p:sp>
        <p:nvSpPr>
          <p:cNvPr id="7188" name="TextBox 691"/>
          <p:cNvSpPr txBox="1">
            <a:spLocks noChangeArrowheads="1"/>
          </p:cNvSpPr>
          <p:nvPr/>
        </p:nvSpPr>
        <p:spPr bwMode="auto">
          <a:xfrm>
            <a:off x="3609975" y="3921125"/>
            <a:ext cx="1077913" cy="369888"/>
          </a:xfrm>
          <a:prstGeom prst="rect">
            <a:avLst/>
          </a:prstGeom>
          <a:solidFill>
            <a:srgbClr val="0066FF"/>
          </a:solidFill>
          <a:ln w="28575">
            <a:solidFill>
              <a:srgbClr val="FF3300"/>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FFFF"/>
                </a:solidFill>
                <a:latin typeface="Calibri" pitchFamily="34" charset="0"/>
              </a:rPr>
              <a:t>Web site</a:t>
            </a:r>
          </a:p>
        </p:txBody>
      </p:sp>
      <p:sp>
        <p:nvSpPr>
          <p:cNvPr id="7189" name="TextBox 692"/>
          <p:cNvSpPr txBox="1">
            <a:spLocks noChangeArrowheads="1"/>
          </p:cNvSpPr>
          <p:nvPr/>
        </p:nvSpPr>
        <p:spPr bwMode="auto">
          <a:xfrm>
            <a:off x="5351463" y="3921125"/>
            <a:ext cx="1077912" cy="369888"/>
          </a:xfrm>
          <a:prstGeom prst="rect">
            <a:avLst/>
          </a:prstGeom>
          <a:solidFill>
            <a:srgbClr val="0066FF"/>
          </a:solidFill>
          <a:ln w="28575">
            <a:solidFill>
              <a:srgbClr val="FF3300"/>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FFFF"/>
                </a:solidFill>
                <a:latin typeface="Calibri" pitchFamily="34" charset="0"/>
              </a:rPr>
              <a:t>Web site</a:t>
            </a:r>
          </a:p>
        </p:txBody>
      </p:sp>
      <p:sp>
        <p:nvSpPr>
          <p:cNvPr id="699" name="Rectangle 2"/>
          <p:cNvSpPr>
            <a:spLocks noChangeArrowheads="1"/>
          </p:cNvSpPr>
          <p:nvPr/>
        </p:nvSpPr>
        <p:spPr bwMode="auto">
          <a:xfrm>
            <a:off x="2547938" y="949325"/>
            <a:ext cx="3281362" cy="1047750"/>
          </a:xfrm>
          <a:prstGeom prst="rect">
            <a:avLst/>
          </a:prstGeom>
          <a:solidFill>
            <a:schemeClr val="tx2">
              <a:lumMod val="75000"/>
              <a:lumOff val="25000"/>
            </a:schemeClr>
          </a:solidFill>
          <a:ln w="9525">
            <a:solidFill>
              <a:schemeClr val="tx1"/>
            </a:solidFill>
            <a:miter lim="800000"/>
            <a:headEnd/>
            <a:tailEnd type="none" w="lg" len="lg"/>
          </a:ln>
          <a:effectLst/>
        </p:spPr>
        <p:txBody>
          <a:bodyPr anchor="ctr"/>
          <a:lstStyle/>
          <a:p>
            <a:pPr algn="ctr" eaLnBrk="0" fontAlgn="auto" hangingPunct="0">
              <a:spcBef>
                <a:spcPts val="0"/>
              </a:spcBef>
              <a:spcAft>
                <a:spcPts val="0"/>
              </a:spcAft>
              <a:defRPr/>
            </a:pPr>
            <a:r>
              <a:rPr lang="en-US" sz="2400" dirty="0">
                <a:solidFill>
                  <a:srgbClr val="FFFF66"/>
                </a:solidFill>
                <a:latin typeface="Times New Roman" pitchFamily="18" charset="0"/>
              </a:rPr>
              <a:t>Standard CZO Services</a:t>
            </a:r>
          </a:p>
        </p:txBody>
      </p:sp>
      <p:sp>
        <p:nvSpPr>
          <p:cNvPr id="700" name="Rectangle 2"/>
          <p:cNvSpPr>
            <a:spLocks noChangeArrowheads="1"/>
          </p:cNvSpPr>
          <p:nvPr/>
        </p:nvSpPr>
        <p:spPr bwMode="auto">
          <a:xfrm>
            <a:off x="3925943" y="1943135"/>
            <a:ext cx="643375" cy="1278100"/>
          </a:xfrm>
          <a:prstGeom prst="rect">
            <a:avLst/>
          </a:prstGeom>
          <a:solidFill>
            <a:srgbClr val="00B0F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1700" dirty="0">
                <a:solidFill>
                  <a:srgbClr val="FFFF66"/>
                </a:solidFill>
                <a:latin typeface="Times New Roman" pitchFamily="18" charset="0"/>
              </a:rPr>
              <a:t>Shared vocabularies</a:t>
            </a:r>
          </a:p>
        </p:txBody>
      </p:sp>
      <p:sp>
        <p:nvSpPr>
          <p:cNvPr id="701" name="Rectangle 2"/>
          <p:cNvSpPr>
            <a:spLocks noChangeArrowheads="1"/>
          </p:cNvSpPr>
          <p:nvPr/>
        </p:nvSpPr>
        <p:spPr bwMode="auto">
          <a:xfrm>
            <a:off x="2543374" y="1943744"/>
            <a:ext cx="675361" cy="1279035"/>
          </a:xfrm>
          <a:prstGeom prst="rect">
            <a:avLst/>
          </a:prstGeom>
          <a:solidFill>
            <a:srgbClr val="C0000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2000" dirty="0">
                <a:solidFill>
                  <a:srgbClr val="FFFF66"/>
                </a:solidFill>
                <a:latin typeface="Times New Roman" pitchFamily="18" charset="0"/>
              </a:rPr>
              <a:t>CZO Metadata</a:t>
            </a:r>
          </a:p>
        </p:txBody>
      </p:sp>
      <p:sp>
        <p:nvSpPr>
          <p:cNvPr id="702" name="Rectangle 2"/>
          <p:cNvSpPr>
            <a:spLocks noChangeArrowheads="1"/>
          </p:cNvSpPr>
          <p:nvPr/>
        </p:nvSpPr>
        <p:spPr bwMode="auto">
          <a:xfrm>
            <a:off x="3228902" y="1942310"/>
            <a:ext cx="695666" cy="1280469"/>
          </a:xfrm>
          <a:prstGeom prst="rect">
            <a:avLst/>
          </a:prstGeom>
          <a:solidFill>
            <a:schemeClr val="accent2">
              <a:lumMod val="75000"/>
            </a:schemeClr>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2000" dirty="0">
                <a:solidFill>
                  <a:srgbClr val="FFFF66"/>
                </a:solidFill>
                <a:latin typeface="Times New Roman" pitchFamily="18" charset="0"/>
              </a:rPr>
              <a:t>Ontology</a:t>
            </a:r>
          </a:p>
        </p:txBody>
      </p:sp>
      <p:sp>
        <p:nvSpPr>
          <p:cNvPr id="703" name="Rectangle 2"/>
          <p:cNvSpPr>
            <a:spLocks noChangeArrowheads="1"/>
          </p:cNvSpPr>
          <p:nvPr/>
        </p:nvSpPr>
        <p:spPr bwMode="auto">
          <a:xfrm>
            <a:off x="4560219" y="1942356"/>
            <a:ext cx="640917" cy="1278040"/>
          </a:xfrm>
          <a:prstGeom prst="rect">
            <a:avLst/>
          </a:prstGeom>
          <a:solidFill>
            <a:srgbClr val="7030A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2400" dirty="0">
                <a:solidFill>
                  <a:srgbClr val="FFFF66"/>
                </a:solidFill>
                <a:latin typeface="Times New Roman" pitchFamily="18" charset="0"/>
              </a:rPr>
              <a:t>Archive</a:t>
            </a:r>
          </a:p>
        </p:txBody>
      </p:sp>
      <p:sp>
        <p:nvSpPr>
          <p:cNvPr id="704" name="Rectangle 2"/>
          <p:cNvSpPr>
            <a:spLocks noChangeArrowheads="1"/>
          </p:cNvSpPr>
          <p:nvPr/>
        </p:nvSpPr>
        <p:spPr bwMode="auto">
          <a:xfrm>
            <a:off x="5202510" y="1939956"/>
            <a:ext cx="631212" cy="1278040"/>
          </a:xfrm>
          <a:prstGeom prst="rect">
            <a:avLst/>
          </a:prstGeom>
          <a:solidFill>
            <a:srgbClr val="FF330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2000" dirty="0">
                <a:solidFill>
                  <a:srgbClr val="FFFF66"/>
                </a:solidFill>
                <a:latin typeface="Times New Roman" pitchFamily="18" charset="0"/>
              </a:rPr>
              <a:t>Harvester</a:t>
            </a:r>
          </a:p>
        </p:txBody>
      </p:sp>
      <p:sp>
        <p:nvSpPr>
          <p:cNvPr id="7197" name="TextBox 704"/>
          <p:cNvSpPr txBox="1">
            <a:spLocks noChangeArrowheads="1"/>
          </p:cNvSpPr>
          <p:nvPr/>
        </p:nvSpPr>
        <p:spPr bwMode="auto">
          <a:xfrm>
            <a:off x="2649538" y="3581400"/>
            <a:ext cx="3233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i="1" dirty="0">
                <a:solidFill>
                  <a:srgbClr val="000000"/>
                </a:solidFill>
                <a:latin typeface="Calibri" pitchFamily="34" charset="0"/>
              </a:rPr>
              <a:t>Standard CZO data display formats</a:t>
            </a:r>
          </a:p>
        </p:txBody>
      </p:sp>
      <p:sp>
        <p:nvSpPr>
          <p:cNvPr id="7198" name="AutoShape 3"/>
          <p:cNvSpPr>
            <a:spLocks noChangeArrowheads="1"/>
          </p:cNvSpPr>
          <p:nvPr/>
        </p:nvSpPr>
        <p:spPr bwMode="auto">
          <a:xfrm>
            <a:off x="2382838" y="4189413"/>
            <a:ext cx="236537"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solidFill>
                <a:srgbClr val="000000"/>
              </a:solidFill>
              <a:latin typeface="Helvetica" pitchFamily="34" charset="0"/>
            </a:endParaRPr>
          </a:p>
        </p:txBody>
      </p:sp>
      <p:sp>
        <p:nvSpPr>
          <p:cNvPr id="7199" name="AutoShape 3"/>
          <p:cNvSpPr>
            <a:spLocks noChangeArrowheads="1"/>
          </p:cNvSpPr>
          <p:nvPr/>
        </p:nvSpPr>
        <p:spPr bwMode="auto">
          <a:xfrm>
            <a:off x="4059238" y="4189413"/>
            <a:ext cx="236537"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solidFill>
                <a:srgbClr val="000000"/>
              </a:solidFill>
              <a:latin typeface="Helvetica" pitchFamily="34" charset="0"/>
            </a:endParaRPr>
          </a:p>
        </p:txBody>
      </p:sp>
      <p:sp>
        <p:nvSpPr>
          <p:cNvPr id="7200" name="AutoShape 3"/>
          <p:cNvSpPr>
            <a:spLocks noChangeArrowheads="1"/>
          </p:cNvSpPr>
          <p:nvPr/>
        </p:nvSpPr>
        <p:spPr bwMode="auto">
          <a:xfrm>
            <a:off x="5735638" y="4189413"/>
            <a:ext cx="236537"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solidFill>
                <a:srgbClr val="000000"/>
              </a:solidFill>
              <a:latin typeface="Helvetica" pitchFamily="34" charset="0"/>
            </a:endParaRPr>
          </a:p>
        </p:txBody>
      </p:sp>
      <p:cxnSp>
        <p:nvCxnSpPr>
          <p:cNvPr id="7201" name="Curved Connector 709"/>
          <p:cNvCxnSpPr>
            <a:cxnSpLocks noChangeShapeType="1"/>
          </p:cNvCxnSpPr>
          <p:nvPr/>
        </p:nvCxnSpPr>
        <p:spPr bwMode="auto">
          <a:xfrm rot="5400000">
            <a:off x="5260181" y="2904332"/>
            <a:ext cx="3175" cy="630238"/>
          </a:xfrm>
          <a:prstGeom prst="curvedConnector3">
            <a:avLst>
              <a:gd name="adj1" fmla="val 9625005"/>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2" name="Curved Connector 714"/>
          <p:cNvCxnSpPr>
            <a:cxnSpLocks noChangeShapeType="1"/>
          </p:cNvCxnSpPr>
          <p:nvPr/>
        </p:nvCxnSpPr>
        <p:spPr bwMode="auto">
          <a:xfrm rot="5400000">
            <a:off x="4594225" y="2916238"/>
            <a:ext cx="1587" cy="630238"/>
          </a:xfrm>
          <a:prstGeom prst="curvedConnector3">
            <a:avLst>
              <a:gd name="adj1" fmla="val 1842780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3" name="Curved Connector 717"/>
          <p:cNvCxnSpPr>
            <a:cxnSpLocks noChangeShapeType="1"/>
          </p:cNvCxnSpPr>
          <p:nvPr/>
        </p:nvCxnSpPr>
        <p:spPr bwMode="auto">
          <a:xfrm rot="5400000">
            <a:off x="3917156" y="2907507"/>
            <a:ext cx="3175" cy="630238"/>
          </a:xfrm>
          <a:prstGeom prst="curvedConnector3">
            <a:avLst>
              <a:gd name="adj1" fmla="val 9625005"/>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4" name="Curved Connector 718"/>
          <p:cNvCxnSpPr>
            <a:cxnSpLocks noChangeShapeType="1"/>
          </p:cNvCxnSpPr>
          <p:nvPr/>
        </p:nvCxnSpPr>
        <p:spPr bwMode="auto">
          <a:xfrm rot="5400000">
            <a:off x="3231356" y="2909094"/>
            <a:ext cx="3175" cy="630238"/>
          </a:xfrm>
          <a:prstGeom prst="curvedConnector3">
            <a:avLst>
              <a:gd name="adj1" fmla="val 9625005"/>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1"/>
          <p:cNvGrpSpPr/>
          <p:nvPr/>
        </p:nvGrpSpPr>
        <p:grpSpPr>
          <a:xfrm>
            <a:off x="2473325" y="2497138"/>
            <a:ext cx="3938588" cy="1412875"/>
            <a:chOff x="2473325" y="2497138"/>
            <a:chExt cx="3938588" cy="1412875"/>
          </a:xfrm>
        </p:grpSpPr>
        <p:cxnSp>
          <p:nvCxnSpPr>
            <p:cNvPr id="7205" name="Straight Connector 723"/>
            <p:cNvCxnSpPr>
              <a:cxnSpLocks noChangeShapeType="1"/>
            </p:cNvCxnSpPr>
            <p:nvPr/>
          </p:nvCxnSpPr>
          <p:spPr bwMode="auto">
            <a:xfrm>
              <a:off x="2473325" y="3582988"/>
              <a:ext cx="3925888" cy="0"/>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7206" name="Straight Connector 724"/>
            <p:cNvCxnSpPr>
              <a:cxnSpLocks noChangeShapeType="1"/>
            </p:cNvCxnSpPr>
            <p:nvPr/>
          </p:nvCxnSpPr>
          <p:spPr bwMode="auto">
            <a:xfrm>
              <a:off x="5840413" y="2497138"/>
              <a:ext cx="571500" cy="0"/>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cxnSp>
          <p:nvCxnSpPr>
            <p:cNvPr id="7207" name="Straight Connector 727"/>
            <p:cNvCxnSpPr>
              <a:cxnSpLocks noChangeShapeType="1"/>
            </p:cNvCxnSpPr>
            <p:nvPr/>
          </p:nvCxnSpPr>
          <p:spPr bwMode="auto">
            <a:xfrm rot="5400000">
              <a:off x="5856288" y="3028950"/>
              <a:ext cx="1054100" cy="952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7208" name="Straight Connector 729"/>
            <p:cNvCxnSpPr>
              <a:cxnSpLocks noChangeShapeType="1"/>
            </p:cNvCxnSpPr>
            <p:nvPr/>
          </p:nvCxnSpPr>
          <p:spPr bwMode="auto">
            <a:xfrm rot="5400000">
              <a:off x="5741194" y="3737769"/>
              <a:ext cx="334963"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7209" name="Straight Connector 731"/>
            <p:cNvCxnSpPr>
              <a:cxnSpLocks noChangeShapeType="1"/>
            </p:cNvCxnSpPr>
            <p:nvPr/>
          </p:nvCxnSpPr>
          <p:spPr bwMode="auto">
            <a:xfrm rot="5400000">
              <a:off x="4010820" y="3739356"/>
              <a:ext cx="334962"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7210" name="Straight Connector 732"/>
            <p:cNvCxnSpPr>
              <a:cxnSpLocks noChangeShapeType="1"/>
            </p:cNvCxnSpPr>
            <p:nvPr/>
          </p:nvCxnSpPr>
          <p:spPr bwMode="auto">
            <a:xfrm rot="5400000">
              <a:off x="2312194" y="3740944"/>
              <a:ext cx="334963"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grpSp>
      <p:pic>
        <p:nvPicPr>
          <p:cNvPr id="7211" name="Picture 424" descr="http://www.ecofriend.org/images/gardena_soil_moisture_sensor.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43113" y="6140450"/>
            <a:ext cx="623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2" name="Picture 428" descr="http://t3.gstatic.com/images?q=tbn:cxPrZI7Lq-y8UM:http://www.delta-t.co.uk/cgi-bin/images.cgi%3Frm%3Dshow_image%26size%3Dm%26image%3D2005092819420">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0550" y="6156325"/>
            <a:ext cx="70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865813" y="1679575"/>
            <a:ext cx="2454275" cy="3430588"/>
            <a:chOff x="5865813" y="1679575"/>
            <a:chExt cx="2454275" cy="3430588"/>
          </a:xfrm>
        </p:grpSpPr>
        <p:sp>
          <p:nvSpPr>
            <p:cNvPr id="7174" name="Text Box 303"/>
            <p:cNvSpPr txBox="1">
              <a:spLocks noChangeArrowheads="1"/>
            </p:cNvSpPr>
            <p:nvPr/>
          </p:nvSpPr>
          <p:spPr bwMode="auto">
            <a:xfrm>
              <a:off x="6934200" y="2422525"/>
              <a:ext cx="1042988" cy="630238"/>
            </a:xfrm>
            <a:prstGeom prst="rect">
              <a:avLst/>
            </a:prstGeom>
            <a:solidFill>
              <a:srgbClr val="FFC000"/>
            </a:solidFill>
            <a:ln w="22225">
              <a:solidFill>
                <a:srgbClr val="FFC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b="1">
                  <a:solidFill>
                    <a:srgbClr val="000000"/>
                  </a:solidFill>
                  <a:latin typeface="Calibri" pitchFamily="34" charset="0"/>
                  <a:cs typeface="Arial" pitchFamily="34" charset="0"/>
                </a:rPr>
                <a:t>CZO</a:t>
              </a:r>
            </a:p>
            <a:p>
              <a:pPr algn="ctr" eaLnBrk="1" hangingPunct="1">
                <a:spcBef>
                  <a:spcPct val="50000"/>
                </a:spcBef>
              </a:pPr>
              <a:r>
                <a:rPr lang="en-US" sz="1400" b="1">
                  <a:solidFill>
                    <a:srgbClr val="000000"/>
                  </a:solidFill>
                  <a:latin typeface="Calibri" pitchFamily="34" charset="0"/>
                  <a:cs typeface="Arial" pitchFamily="34" charset="0"/>
                </a:rPr>
                <a:t>Desktop</a:t>
              </a:r>
            </a:p>
          </p:txBody>
        </p:sp>
        <p:sp>
          <p:nvSpPr>
            <p:cNvPr id="7175" name="Text Box 304"/>
            <p:cNvSpPr txBox="1">
              <a:spLocks noChangeArrowheads="1"/>
            </p:cNvSpPr>
            <p:nvPr/>
          </p:nvSpPr>
          <p:spPr bwMode="auto">
            <a:xfrm>
              <a:off x="6934200" y="3155950"/>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a:solidFill>
                    <a:srgbClr val="000000"/>
                  </a:solidFill>
                  <a:latin typeface="Calibri" pitchFamily="34" charset="0"/>
                  <a:cs typeface="Arial" pitchFamily="34" charset="0"/>
                </a:rPr>
                <a:t>Matlab</a:t>
              </a:r>
            </a:p>
          </p:txBody>
        </p:sp>
        <p:sp>
          <p:nvSpPr>
            <p:cNvPr id="7176" name="Text Box 305"/>
            <p:cNvSpPr txBox="1">
              <a:spLocks noChangeArrowheads="1"/>
            </p:cNvSpPr>
            <p:nvPr/>
          </p:nvSpPr>
          <p:spPr bwMode="auto">
            <a:xfrm>
              <a:off x="6934200" y="3525838"/>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a:solidFill>
                    <a:srgbClr val="000000"/>
                  </a:solidFill>
                  <a:latin typeface="Calibri" pitchFamily="34" charset="0"/>
                  <a:cs typeface="Arial" pitchFamily="34" charset="0"/>
                </a:rPr>
                <a:t>R</a:t>
              </a:r>
            </a:p>
          </p:txBody>
        </p:sp>
        <p:sp>
          <p:nvSpPr>
            <p:cNvPr id="7177" name="Text Box 307"/>
            <p:cNvSpPr txBox="1">
              <a:spLocks noChangeArrowheads="1"/>
            </p:cNvSpPr>
            <p:nvPr/>
          </p:nvSpPr>
          <p:spPr bwMode="auto">
            <a:xfrm>
              <a:off x="6934200" y="3895725"/>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a:solidFill>
                    <a:srgbClr val="000000"/>
                  </a:solidFill>
                  <a:latin typeface="Calibri" pitchFamily="34" charset="0"/>
                  <a:cs typeface="Arial" pitchFamily="34" charset="0"/>
                </a:rPr>
                <a:t>Excel</a:t>
              </a:r>
            </a:p>
          </p:txBody>
        </p:sp>
        <p:sp>
          <p:nvSpPr>
            <p:cNvPr id="7178" name="Text Box 308"/>
            <p:cNvSpPr txBox="1">
              <a:spLocks noChangeArrowheads="1"/>
            </p:cNvSpPr>
            <p:nvPr/>
          </p:nvSpPr>
          <p:spPr bwMode="auto">
            <a:xfrm>
              <a:off x="6934200" y="4265613"/>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a:solidFill>
                    <a:srgbClr val="000000"/>
                  </a:solidFill>
                  <a:latin typeface="Calibri" pitchFamily="34" charset="0"/>
                  <a:cs typeface="Arial" pitchFamily="34" charset="0"/>
                </a:rPr>
                <a:t>ArcGIS</a:t>
              </a:r>
            </a:p>
          </p:txBody>
        </p:sp>
        <p:sp>
          <p:nvSpPr>
            <p:cNvPr id="7179" name="Rectangle 311"/>
            <p:cNvSpPr>
              <a:spLocks noChangeArrowheads="1"/>
            </p:cNvSpPr>
            <p:nvPr/>
          </p:nvSpPr>
          <p:spPr bwMode="auto">
            <a:xfrm>
              <a:off x="6807200" y="2312988"/>
              <a:ext cx="1317625" cy="2797175"/>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7180" name="Text Box 308"/>
            <p:cNvSpPr txBox="1">
              <a:spLocks noChangeArrowheads="1"/>
            </p:cNvSpPr>
            <p:nvPr/>
          </p:nvSpPr>
          <p:spPr bwMode="auto">
            <a:xfrm>
              <a:off x="6931025" y="4635500"/>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a:solidFill>
                    <a:srgbClr val="000000"/>
                  </a:solidFill>
                  <a:latin typeface="Calibri" pitchFamily="34" charset="0"/>
                  <a:cs typeface="Arial" pitchFamily="34" charset="0"/>
                </a:rPr>
                <a:t>Modeling</a:t>
              </a:r>
            </a:p>
          </p:txBody>
        </p:sp>
        <p:sp>
          <p:nvSpPr>
            <p:cNvPr id="7213" name="TextBox 736"/>
            <p:cNvSpPr txBox="1">
              <a:spLocks noChangeArrowheads="1"/>
            </p:cNvSpPr>
            <p:nvPr/>
          </p:nvSpPr>
          <p:spPr bwMode="auto">
            <a:xfrm>
              <a:off x="6789738" y="1712913"/>
              <a:ext cx="153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Times New Roman" pitchFamily="18" charset="0"/>
                  <a:cs typeface="Times New Roman" pitchFamily="18" charset="0"/>
                </a:rPr>
                <a:t>CZO Desktop</a:t>
              </a:r>
            </a:p>
            <a:p>
              <a:pPr eaLnBrk="1" hangingPunct="1"/>
              <a:r>
                <a:rPr lang="en-US" sz="1600">
                  <a:solidFill>
                    <a:srgbClr val="000000"/>
                  </a:solidFill>
                  <a:latin typeface="Times New Roman" pitchFamily="18" charset="0"/>
                  <a:cs typeface="Times New Roman" pitchFamily="18" charset="0"/>
                </a:rPr>
                <a:t>Applications </a:t>
              </a:r>
            </a:p>
          </p:txBody>
        </p:sp>
        <p:sp>
          <p:nvSpPr>
            <p:cNvPr id="738" name="AutoShape 105"/>
            <p:cNvSpPr>
              <a:spLocks noChangeArrowheads="1"/>
            </p:cNvSpPr>
            <p:nvPr/>
          </p:nvSpPr>
          <p:spPr bwMode="auto">
            <a:xfrm rot="18180000" flipV="1">
              <a:off x="6249194" y="1296194"/>
              <a:ext cx="238125" cy="1004887"/>
            </a:xfrm>
            <a:prstGeom prst="upArrow">
              <a:avLst>
                <a:gd name="adj1" fmla="val 50000"/>
                <a:gd name="adj2" fmla="val 101563"/>
              </a:avLst>
            </a:prstGeom>
            <a:solidFill>
              <a:schemeClr val="bg1">
                <a:lumMod val="50000"/>
              </a:schemeClr>
            </a:solidFill>
            <a:ln w="9525">
              <a:solidFill>
                <a:schemeClr val="tx1"/>
              </a:solidFill>
              <a:miter lim="800000"/>
              <a:headEnd/>
              <a:tailEnd/>
            </a:ln>
            <a:effectLst/>
          </p:spPr>
          <p:txBody>
            <a:bodyPr wrap="none" anchor="ctr"/>
            <a:lstStyle/>
            <a:p>
              <a:pPr eaLnBrk="0" fontAlgn="auto" hangingPunct="0">
                <a:spcBef>
                  <a:spcPts val="0"/>
                </a:spcBef>
                <a:spcAft>
                  <a:spcPts val="0"/>
                </a:spcAft>
                <a:defRPr/>
              </a:pPr>
              <a:endParaRPr lang="en-US" sz="1600" b="1" i="1">
                <a:solidFill>
                  <a:prstClr val="black"/>
                </a:solidFill>
                <a:latin typeface="Helvetica" pitchFamily="34" charset="0"/>
              </a:endParaRPr>
            </a:p>
          </p:txBody>
        </p:sp>
      </p:grpSp>
      <p:pic>
        <p:nvPicPr>
          <p:cNvPr id="7215" name="Picture 430" descr="See full size image">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53250" y="6053138"/>
            <a:ext cx="485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6" name="Picture 432" descr="http://t3.gstatic.com/images?q=tbn:R_8_Y62HmFZMTM:http://www.heatersplus.com/images/cit1.gif">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9413" y="4995863"/>
            <a:ext cx="8858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7" name="Picture 434" descr="http://t1.gstatic.com/images?q=tbn:pHU578o3ReITTM:http://www.cflhd.gov/agm/images/fig112.jpg">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02588" y="6035675"/>
            <a:ext cx="7413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8" name="Picture 436" descr="See full size image">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34275" y="5303838"/>
            <a:ext cx="666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19" name="Straight Connector 742"/>
          <p:cNvCxnSpPr>
            <a:cxnSpLocks noChangeShapeType="1"/>
          </p:cNvCxnSpPr>
          <p:nvPr/>
        </p:nvCxnSpPr>
        <p:spPr bwMode="auto">
          <a:xfrm flipV="1">
            <a:off x="1462088" y="5367338"/>
            <a:ext cx="257175" cy="1190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220" name="Straight Connector 744"/>
          <p:cNvCxnSpPr>
            <a:cxnSpLocks noChangeShapeType="1"/>
          </p:cNvCxnSpPr>
          <p:nvPr/>
        </p:nvCxnSpPr>
        <p:spPr bwMode="auto">
          <a:xfrm flipV="1">
            <a:off x="1385888" y="6024563"/>
            <a:ext cx="290512" cy="257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221" name="Straight Connector 746"/>
          <p:cNvCxnSpPr>
            <a:cxnSpLocks noChangeShapeType="1"/>
          </p:cNvCxnSpPr>
          <p:nvPr/>
        </p:nvCxnSpPr>
        <p:spPr bwMode="auto">
          <a:xfrm rot="5400000" flipH="1" flipV="1">
            <a:off x="2462212" y="6067426"/>
            <a:ext cx="130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222" name="Straight Connector 748"/>
          <p:cNvCxnSpPr>
            <a:cxnSpLocks noChangeShapeType="1"/>
          </p:cNvCxnSpPr>
          <p:nvPr/>
        </p:nvCxnSpPr>
        <p:spPr bwMode="auto">
          <a:xfrm rot="10800000">
            <a:off x="6721475" y="5443538"/>
            <a:ext cx="812800" cy="241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223" name="Straight Connector 750"/>
          <p:cNvCxnSpPr>
            <a:cxnSpLocks noChangeShapeType="1"/>
          </p:cNvCxnSpPr>
          <p:nvPr/>
        </p:nvCxnSpPr>
        <p:spPr bwMode="auto">
          <a:xfrm rot="10800000">
            <a:off x="6635750" y="5626100"/>
            <a:ext cx="1236663" cy="603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224" name="Straight Connector 752"/>
          <p:cNvCxnSpPr>
            <a:cxnSpLocks noChangeShapeType="1"/>
          </p:cNvCxnSpPr>
          <p:nvPr/>
        </p:nvCxnSpPr>
        <p:spPr bwMode="auto">
          <a:xfrm rot="16200000" flipV="1">
            <a:off x="6442869" y="6120607"/>
            <a:ext cx="419100" cy="2905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225" name="Straight Connector 756"/>
          <p:cNvCxnSpPr>
            <a:cxnSpLocks noChangeShapeType="1"/>
          </p:cNvCxnSpPr>
          <p:nvPr/>
        </p:nvCxnSpPr>
        <p:spPr bwMode="auto">
          <a:xfrm rot="16200000" flipV="1">
            <a:off x="5733256" y="6077744"/>
            <a:ext cx="74613" cy="539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5" name="Group 4"/>
          <p:cNvGrpSpPr/>
          <p:nvPr/>
        </p:nvGrpSpPr>
        <p:grpSpPr>
          <a:xfrm>
            <a:off x="5840413" y="928688"/>
            <a:ext cx="2968625" cy="2754312"/>
            <a:chOff x="5840413" y="928688"/>
            <a:chExt cx="2968625" cy="2754312"/>
          </a:xfrm>
        </p:grpSpPr>
        <p:sp>
          <p:nvSpPr>
            <p:cNvPr id="350" name="Text Box 303"/>
            <p:cNvSpPr txBox="1">
              <a:spLocks noChangeArrowheads="1"/>
            </p:cNvSpPr>
            <p:nvPr/>
          </p:nvSpPr>
          <p:spPr bwMode="auto">
            <a:xfrm>
              <a:off x="7058025" y="928688"/>
              <a:ext cx="1449388" cy="584200"/>
            </a:xfrm>
            <a:prstGeom prst="rect">
              <a:avLst/>
            </a:prstGeom>
            <a:solidFill>
              <a:schemeClr val="accent5">
                <a:lumMod val="40000"/>
                <a:lumOff val="60000"/>
              </a:schemeClr>
            </a:solidFill>
            <a:ln w="22225">
              <a:solidFill>
                <a:srgbClr val="FFC000"/>
              </a:solidFill>
              <a:miter lim="800000"/>
              <a:headEnd/>
              <a:tailEnd/>
            </a:ln>
          </p:spPr>
          <p:txBody>
            <a:bodyPr>
              <a:spAutoFit/>
            </a:bodyPr>
            <a:lstStyle/>
            <a:p>
              <a:pPr algn="ctr" fontAlgn="auto">
                <a:spcBef>
                  <a:spcPct val="50000"/>
                </a:spcBef>
                <a:spcAft>
                  <a:spcPts val="0"/>
                </a:spcAft>
                <a:defRPr/>
              </a:pPr>
              <a:r>
                <a:rPr lang="en-US" sz="1600" b="1" dirty="0">
                  <a:solidFill>
                    <a:prstClr val="black"/>
                  </a:solidFill>
                  <a:latin typeface="+mn-lt"/>
                  <a:cs typeface="Arial" charset="0"/>
                </a:rPr>
                <a:t>CZO</a:t>
              </a:r>
              <a:br>
                <a:rPr lang="en-US" sz="1600" b="1" dirty="0">
                  <a:solidFill>
                    <a:prstClr val="black"/>
                  </a:solidFill>
                  <a:latin typeface="+mn-lt"/>
                  <a:cs typeface="Arial" charset="0"/>
                </a:rPr>
              </a:br>
              <a:r>
                <a:rPr lang="en-US" sz="1600" b="1" dirty="0">
                  <a:solidFill>
                    <a:prstClr val="black"/>
                  </a:solidFill>
                  <a:latin typeface="+mn-lt"/>
                  <a:cs typeface="Arial" charset="0"/>
                </a:rPr>
                <a:t>Data Products</a:t>
              </a:r>
            </a:p>
          </p:txBody>
        </p:sp>
        <p:cxnSp>
          <p:nvCxnSpPr>
            <p:cNvPr id="7228" name="Straight Connector 727"/>
            <p:cNvCxnSpPr>
              <a:cxnSpLocks noChangeShapeType="1"/>
            </p:cNvCxnSpPr>
            <p:nvPr/>
          </p:nvCxnSpPr>
          <p:spPr bwMode="auto">
            <a:xfrm flipH="1">
              <a:off x="8791575" y="1249363"/>
              <a:ext cx="9525" cy="2433637"/>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7229" name="Straight Connector 724"/>
            <p:cNvCxnSpPr>
              <a:cxnSpLocks noChangeShapeType="1"/>
            </p:cNvCxnSpPr>
            <p:nvPr/>
          </p:nvCxnSpPr>
          <p:spPr bwMode="auto">
            <a:xfrm flipV="1">
              <a:off x="8523288" y="1249363"/>
              <a:ext cx="285750" cy="3175"/>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cxnSp>
          <p:nvCxnSpPr>
            <p:cNvPr id="7230" name="Straight Connector 723"/>
            <p:cNvCxnSpPr>
              <a:cxnSpLocks noChangeShapeType="1"/>
            </p:cNvCxnSpPr>
            <p:nvPr/>
          </p:nvCxnSpPr>
          <p:spPr bwMode="auto">
            <a:xfrm>
              <a:off x="8131175" y="3679825"/>
              <a:ext cx="671513"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7231" name="Straight Connector 724"/>
            <p:cNvCxnSpPr>
              <a:cxnSpLocks noChangeShapeType="1"/>
            </p:cNvCxnSpPr>
            <p:nvPr/>
          </p:nvCxnSpPr>
          <p:spPr bwMode="auto">
            <a:xfrm>
              <a:off x="5840413" y="1216025"/>
              <a:ext cx="1236662" cy="0"/>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grpSp>
      <p:grpSp>
        <p:nvGrpSpPr>
          <p:cNvPr id="4" name="Group 3"/>
          <p:cNvGrpSpPr/>
          <p:nvPr/>
        </p:nvGrpSpPr>
        <p:grpSpPr>
          <a:xfrm>
            <a:off x="-79375" y="2001838"/>
            <a:ext cx="2662238" cy="1908175"/>
            <a:chOff x="-79375" y="2001838"/>
            <a:chExt cx="2662238" cy="1908175"/>
          </a:xfrm>
        </p:grpSpPr>
        <p:sp>
          <p:nvSpPr>
            <p:cNvPr id="571" name="AutoShape 105"/>
            <p:cNvSpPr>
              <a:spLocks noChangeArrowheads="1"/>
            </p:cNvSpPr>
            <p:nvPr/>
          </p:nvSpPr>
          <p:spPr bwMode="auto">
            <a:xfrm rot="2880000" flipH="1" flipV="1">
              <a:off x="1977231" y="1697832"/>
              <a:ext cx="238125" cy="973138"/>
            </a:xfrm>
            <a:prstGeom prst="upArrow">
              <a:avLst>
                <a:gd name="adj1" fmla="val 50000"/>
                <a:gd name="adj2" fmla="val 101563"/>
              </a:avLst>
            </a:prstGeom>
            <a:solidFill>
              <a:schemeClr val="bg1">
                <a:lumMod val="50000"/>
              </a:schemeClr>
            </a:solidFill>
            <a:ln w="9525">
              <a:solidFill>
                <a:schemeClr val="tx1"/>
              </a:solidFill>
              <a:miter lim="800000"/>
              <a:headEnd/>
              <a:tailEnd/>
            </a:ln>
            <a:effectLst/>
          </p:spPr>
          <p:txBody>
            <a:bodyPr wrap="none" anchor="ctr"/>
            <a:lstStyle/>
            <a:p>
              <a:pPr eaLnBrk="0" fontAlgn="auto" hangingPunct="0">
                <a:spcBef>
                  <a:spcPts val="0"/>
                </a:spcBef>
                <a:spcAft>
                  <a:spcPts val="0"/>
                </a:spcAft>
                <a:defRPr/>
              </a:pPr>
              <a:endParaRPr lang="en-US" sz="1600" b="1" i="1">
                <a:solidFill>
                  <a:prstClr val="black"/>
                </a:solidFill>
                <a:latin typeface="Helvetica" pitchFamily="34" charset="0"/>
              </a:endParaRPr>
            </a:p>
          </p:txBody>
        </p:sp>
        <p:pic>
          <p:nvPicPr>
            <p:cNvPr id="7226" name="Picture 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100" y="2679700"/>
              <a:ext cx="21018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2" name="TextBox 735"/>
            <p:cNvSpPr txBox="1">
              <a:spLocks noChangeArrowheads="1"/>
            </p:cNvSpPr>
            <p:nvPr/>
          </p:nvSpPr>
          <p:spPr bwMode="auto">
            <a:xfrm>
              <a:off x="-79375" y="2001838"/>
              <a:ext cx="196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rgbClr val="000000"/>
                  </a:solidFill>
                  <a:latin typeface="Times New Roman" pitchFamily="18" charset="0"/>
                  <a:cs typeface="Times New Roman" pitchFamily="18" charset="0"/>
                </a:rPr>
                <a:t>CZO Web-based </a:t>
              </a:r>
              <a:br>
                <a:rPr lang="en-US" sz="1600">
                  <a:solidFill>
                    <a:srgbClr val="000000"/>
                  </a:solidFill>
                  <a:latin typeface="Times New Roman" pitchFamily="18" charset="0"/>
                  <a:cs typeface="Times New Roman" pitchFamily="18" charset="0"/>
                </a:rPr>
              </a:br>
              <a:r>
                <a:rPr lang="en-US" sz="1600">
                  <a:solidFill>
                    <a:srgbClr val="000000"/>
                  </a:solidFill>
                  <a:latin typeface="Times New Roman" pitchFamily="18" charset="0"/>
                  <a:cs typeface="Times New Roman" pitchFamily="18" charset="0"/>
                </a:rPr>
                <a:t>Data Discovery</a:t>
              </a:r>
            </a:p>
            <a:p>
              <a:pPr algn="ctr" eaLnBrk="1" hangingPunct="1"/>
              <a:r>
                <a:rPr lang="en-US" sz="1600">
                  <a:solidFill>
                    <a:srgbClr val="000000"/>
                  </a:solidFill>
                  <a:latin typeface="Times New Roman" pitchFamily="18" charset="0"/>
                  <a:cs typeface="Times New Roman" pitchFamily="18" charset="0"/>
                </a:rPr>
                <a:t>System</a:t>
              </a:r>
            </a:p>
          </p:txBody>
        </p:sp>
      </p:grpSp>
      <p:grpSp>
        <p:nvGrpSpPr>
          <p:cNvPr id="8" name="Group 7"/>
          <p:cNvGrpSpPr/>
          <p:nvPr/>
        </p:nvGrpSpPr>
        <p:grpSpPr>
          <a:xfrm>
            <a:off x="241300" y="806450"/>
            <a:ext cx="2325688" cy="584200"/>
            <a:chOff x="241300" y="806450"/>
            <a:chExt cx="2325688" cy="584200"/>
          </a:xfrm>
        </p:grpSpPr>
        <p:cxnSp>
          <p:nvCxnSpPr>
            <p:cNvPr id="7233" name="Straight Connector 724"/>
            <p:cNvCxnSpPr>
              <a:cxnSpLocks noChangeShapeType="1"/>
            </p:cNvCxnSpPr>
            <p:nvPr/>
          </p:nvCxnSpPr>
          <p:spPr bwMode="auto">
            <a:xfrm>
              <a:off x="1954213" y="1074738"/>
              <a:ext cx="612775" cy="0"/>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sp>
          <p:nvSpPr>
            <p:cNvPr id="365" name="Text Box 303"/>
            <p:cNvSpPr txBox="1">
              <a:spLocks noChangeArrowheads="1"/>
            </p:cNvSpPr>
            <p:nvPr/>
          </p:nvSpPr>
          <p:spPr bwMode="auto">
            <a:xfrm>
              <a:off x="241300" y="806450"/>
              <a:ext cx="1711325" cy="584200"/>
            </a:xfrm>
            <a:prstGeom prst="rect">
              <a:avLst/>
            </a:prstGeom>
            <a:solidFill>
              <a:schemeClr val="accent5">
                <a:lumMod val="40000"/>
                <a:lumOff val="60000"/>
              </a:schemeClr>
            </a:solidFill>
            <a:ln w="22225">
              <a:solidFill>
                <a:srgbClr val="FFC000"/>
              </a:solidFill>
              <a:miter lim="800000"/>
              <a:headEnd/>
              <a:tailEnd/>
            </a:ln>
          </p:spPr>
          <p:txBody>
            <a:bodyPr>
              <a:spAutoFit/>
            </a:bodyPr>
            <a:lstStyle/>
            <a:p>
              <a:pPr algn="ctr" fontAlgn="auto">
                <a:spcBef>
                  <a:spcPct val="50000"/>
                </a:spcBef>
                <a:spcAft>
                  <a:spcPts val="0"/>
                </a:spcAft>
                <a:defRPr/>
              </a:pPr>
              <a:r>
                <a:rPr lang="en-US" sz="1600" b="1" dirty="0">
                  <a:solidFill>
                    <a:prstClr val="black"/>
                  </a:solidFill>
                  <a:latin typeface="+mn-lt"/>
                  <a:cs typeface="Arial" charset="0"/>
                </a:rPr>
                <a:t>External cross-project registries</a:t>
              </a:r>
            </a:p>
          </p:txBody>
        </p:sp>
      </p:grpSp>
      <p:grpSp>
        <p:nvGrpSpPr>
          <p:cNvPr id="9" name="Group 8"/>
          <p:cNvGrpSpPr/>
          <p:nvPr/>
        </p:nvGrpSpPr>
        <p:grpSpPr>
          <a:xfrm>
            <a:off x="241300" y="1473200"/>
            <a:ext cx="2325688" cy="287338"/>
            <a:chOff x="241300" y="1473200"/>
            <a:chExt cx="2325688" cy="287338"/>
          </a:xfrm>
        </p:grpSpPr>
        <p:cxnSp>
          <p:nvCxnSpPr>
            <p:cNvPr id="7235" name="Straight Connector 724"/>
            <p:cNvCxnSpPr>
              <a:cxnSpLocks noChangeShapeType="1"/>
            </p:cNvCxnSpPr>
            <p:nvPr/>
          </p:nvCxnSpPr>
          <p:spPr bwMode="auto">
            <a:xfrm>
              <a:off x="1954213" y="1611313"/>
              <a:ext cx="612775" cy="0"/>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sp>
          <p:nvSpPr>
            <p:cNvPr id="7236" name="Text Box 303"/>
            <p:cNvSpPr txBox="1">
              <a:spLocks noChangeArrowheads="1"/>
            </p:cNvSpPr>
            <p:nvPr/>
          </p:nvSpPr>
          <p:spPr bwMode="auto">
            <a:xfrm>
              <a:off x="241300" y="1473200"/>
              <a:ext cx="1711325" cy="287338"/>
            </a:xfrm>
            <a:prstGeom prst="rect">
              <a:avLst/>
            </a:prstGeom>
            <a:solidFill>
              <a:srgbClr val="7030A0"/>
            </a:solidFill>
            <a:ln w="9525">
              <a:solidFill>
                <a:schemeClr val="tx1"/>
              </a:solidFill>
              <a:miter lim="800000"/>
              <a:headEnd/>
              <a:tailEnd type="none" w="lg" len="lg"/>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a:solidFill>
                    <a:srgbClr val="FFFF66"/>
                  </a:solidFill>
                  <a:latin typeface="Times New Roman" pitchFamily="18" charset="0"/>
                </a:rPr>
                <a:t>DataNet</a:t>
              </a:r>
            </a:p>
          </p:txBody>
        </p:sp>
      </p:grpSp>
      <p:grpSp>
        <p:nvGrpSpPr>
          <p:cNvPr id="7" name="Group 6"/>
          <p:cNvGrpSpPr/>
          <p:nvPr/>
        </p:nvGrpSpPr>
        <p:grpSpPr>
          <a:xfrm>
            <a:off x="1687513" y="603250"/>
            <a:ext cx="4872037" cy="2622551"/>
            <a:chOff x="1687513" y="603250"/>
            <a:chExt cx="4872037" cy="2622551"/>
          </a:xfrm>
        </p:grpSpPr>
        <p:sp>
          <p:nvSpPr>
            <p:cNvPr id="7190" name="Text Box 317"/>
            <p:cNvSpPr txBox="1">
              <a:spLocks noChangeArrowheads="1"/>
            </p:cNvSpPr>
            <p:nvPr/>
          </p:nvSpPr>
          <p:spPr bwMode="auto">
            <a:xfrm>
              <a:off x="1687513" y="603250"/>
              <a:ext cx="4872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0000"/>
                  </a:solidFill>
                  <a:latin typeface="Times New Roman" pitchFamily="18" charset="0"/>
                </a:rPr>
                <a:t>CZO Data Repository and Indexing (CZO Central)</a:t>
              </a:r>
            </a:p>
          </p:txBody>
        </p:sp>
        <p:sp>
          <p:nvSpPr>
            <p:cNvPr id="6" name="Rectangle 5"/>
            <p:cNvSpPr/>
            <p:nvPr/>
          </p:nvSpPr>
          <p:spPr>
            <a:xfrm>
              <a:off x="2547938" y="949325"/>
              <a:ext cx="3281362" cy="227647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704"/>
                                        </p:tgtEl>
                                        <p:attrNameLst>
                                          <p:attrName>style.visibility</p:attrName>
                                        </p:attrNameLst>
                                      </p:cBhvr>
                                      <p:to>
                                        <p:strVal val="visible"/>
                                      </p:to>
                                    </p:set>
                                    <p:animEffect transition="in" filter="wipe(down)">
                                      <p:cBhvr>
                                        <p:cTn id="15" dur="500"/>
                                        <p:tgtEl>
                                          <p:spTgt spid="704"/>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703"/>
                                        </p:tgtEl>
                                        <p:attrNameLst>
                                          <p:attrName>style.visibility</p:attrName>
                                        </p:attrNameLst>
                                      </p:cBhvr>
                                      <p:to>
                                        <p:strVal val="visible"/>
                                      </p:to>
                                    </p:set>
                                    <p:animEffect transition="in" filter="wipe(down)">
                                      <p:cBhvr>
                                        <p:cTn id="19" dur="500"/>
                                        <p:tgtEl>
                                          <p:spTgt spid="703"/>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700"/>
                                        </p:tgtEl>
                                        <p:attrNameLst>
                                          <p:attrName>style.visibility</p:attrName>
                                        </p:attrNameLst>
                                      </p:cBhvr>
                                      <p:to>
                                        <p:strVal val="visible"/>
                                      </p:to>
                                    </p:set>
                                    <p:animEffect transition="in" filter="wipe(down)">
                                      <p:cBhvr>
                                        <p:cTn id="23" dur="500"/>
                                        <p:tgtEl>
                                          <p:spTgt spid="700"/>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702"/>
                                        </p:tgtEl>
                                        <p:attrNameLst>
                                          <p:attrName>style.visibility</p:attrName>
                                        </p:attrNameLst>
                                      </p:cBhvr>
                                      <p:to>
                                        <p:strVal val="visible"/>
                                      </p:to>
                                    </p:set>
                                    <p:animEffect transition="in" filter="wipe(down)">
                                      <p:cBhvr>
                                        <p:cTn id="27" dur="500"/>
                                        <p:tgtEl>
                                          <p:spTgt spid="702"/>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701"/>
                                        </p:tgtEl>
                                        <p:attrNameLst>
                                          <p:attrName>style.visibility</p:attrName>
                                        </p:attrNameLst>
                                      </p:cBhvr>
                                      <p:to>
                                        <p:strVal val="visible"/>
                                      </p:to>
                                    </p:set>
                                    <p:animEffect transition="in" filter="wipe(down)">
                                      <p:cBhvr>
                                        <p:cTn id="31" dur="500"/>
                                        <p:tgtEl>
                                          <p:spTgt spid="701"/>
                                        </p:tgtEl>
                                      </p:cBhvr>
                                    </p:animEffect>
                                  </p:childTnLst>
                                </p:cTn>
                              </p:par>
                            </p:childTnLst>
                          </p:cTn>
                        </p:par>
                        <p:par>
                          <p:cTn id="32" fill="hold">
                            <p:stCondLst>
                              <p:cond delay="3000"/>
                            </p:stCondLst>
                            <p:childTnLst>
                              <p:par>
                                <p:cTn id="33" presetID="21" presetClass="entr" presetSubtype="1" fill="hold" nodeType="afterEffect">
                                  <p:stCondLst>
                                    <p:cond delay="0"/>
                                  </p:stCondLst>
                                  <p:childTnLst>
                                    <p:set>
                                      <p:cBhvr>
                                        <p:cTn id="34" dur="1" fill="hold">
                                          <p:stCondLst>
                                            <p:cond delay="0"/>
                                          </p:stCondLst>
                                        </p:cTn>
                                        <p:tgtEl>
                                          <p:spTgt spid="7201"/>
                                        </p:tgtEl>
                                        <p:attrNameLst>
                                          <p:attrName>style.visibility</p:attrName>
                                        </p:attrNameLst>
                                      </p:cBhvr>
                                      <p:to>
                                        <p:strVal val="visible"/>
                                      </p:to>
                                    </p:set>
                                    <p:animEffect transition="in" filter="wheel(1)">
                                      <p:cBhvr>
                                        <p:cTn id="35" dur="2000"/>
                                        <p:tgtEl>
                                          <p:spTgt spid="7201"/>
                                        </p:tgtEl>
                                      </p:cBhvr>
                                    </p:animEffect>
                                  </p:childTnLst>
                                </p:cTn>
                              </p:par>
                            </p:childTnLst>
                          </p:cTn>
                        </p:par>
                        <p:par>
                          <p:cTn id="36" fill="hold">
                            <p:stCondLst>
                              <p:cond delay="5000"/>
                            </p:stCondLst>
                            <p:childTnLst>
                              <p:par>
                                <p:cTn id="37" presetID="21" presetClass="entr" presetSubtype="1" fill="hold" nodeType="afterEffect">
                                  <p:stCondLst>
                                    <p:cond delay="0"/>
                                  </p:stCondLst>
                                  <p:childTnLst>
                                    <p:set>
                                      <p:cBhvr>
                                        <p:cTn id="38" dur="1" fill="hold">
                                          <p:stCondLst>
                                            <p:cond delay="0"/>
                                          </p:stCondLst>
                                        </p:cTn>
                                        <p:tgtEl>
                                          <p:spTgt spid="7202"/>
                                        </p:tgtEl>
                                        <p:attrNameLst>
                                          <p:attrName>style.visibility</p:attrName>
                                        </p:attrNameLst>
                                      </p:cBhvr>
                                      <p:to>
                                        <p:strVal val="visible"/>
                                      </p:to>
                                    </p:set>
                                    <p:animEffect transition="in" filter="wheel(1)">
                                      <p:cBhvr>
                                        <p:cTn id="39" dur="2000"/>
                                        <p:tgtEl>
                                          <p:spTgt spid="7202"/>
                                        </p:tgtEl>
                                      </p:cBhvr>
                                    </p:animEffect>
                                  </p:childTnLst>
                                </p:cTn>
                              </p:par>
                            </p:childTnLst>
                          </p:cTn>
                        </p:par>
                        <p:par>
                          <p:cTn id="40" fill="hold">
                            <p:stCondLst>
                              <p:cond delay="7000"/>
                            </p:stCondLst>
                            <p:childTnLst>
                              <p:par>
                                <p:cTn id="41" presetID="21" presetClass="entr" presetSubtype="1" fill="hold" nodeType="afterEffect">
                                  <p:stCondLst>
                                    <p:cond delay="0"/>
                                  </p:stCondLst>
                                  <p:childTnLst>
                                    <p:set>
                                      <p:cBhvr>
                                        <p:cTn id="42" dur="1" fill="hold">
                                          <p:stCondLst>
                                            <p:cond delay="0"/>
                                          </p:stCondLst>
                                        </p:cTn>
                                        <p:tgtEl>
                                          <p:spTgt spid="7203"/>
                                        </p:tgtEl>
                                        <p:attrNameLst>
                                          <p:attrName>style.visibility</p:attrName>
                                        </p:attrNameLst>
                                      </p:cBhvr>
                                      <p:to>
                                        <p:strVal val="visible"/>
                                      </p:to>
                                    </p:set>
                                    <p:animEffect transition="in" filter="wheel(1)">
                                      <p:cBhvr>
                                        <p:cTn id="43" dur="2000"/>
                                        <p:tgtEl>
                                          <p:spTgt spid="7203"/>
                                        </p:tgtEl>
                                      </p:cBhvr>
                                    </p:animEffect>
                                  </p:childTnLst>
                                </p:cTn>
                              </p:par>
                            </p:childTnLst>
                          </p:cTn>
                        </p:par>
                        <p:par>
                          <p:cTn id="44" fill="hold">
                            <p:stCondLst>
                              <p:cond delay="9000"/>
                            </p:stCondLst>
                            <p:childTnLst>
                              <p:par>
                                <p:cTn id="45" presetID="21" presetClass="entr" presetSubtype="1" fill="hold" nodeType="afterEffect">
                                  <p:stCondLst>
                                    <p:cond delay="0"/>
                                  </p:stCondLst>
                                  <p:childTnLst>
                                    <p:set>
                                      <p:cBhvr>
                                        <p:cTn id="46" dur="1" fill="hold">
                                          <p:stCondLst>
                                            <p:cond delay="0"/>
                                          </p:stCondLst>
                                        </p:cTn>
                                        <p:tgtEl>
                                          <p:spTgt spid="7204"/>
                                        </p:tgtEl>
                                        <p:attrNameLst>
                                          <p:attrName>style.visibility</p:attrName>
                                        </p:attrNameLst>
                                      </p:cBhvr>
                                      <p:to>
                                        <p:strVal val="visible"/>
                                      </p:to>
                                    </p:set>
                                    <p:animEffect transition="in" filter="wheel(1)">
                                      <p:cBhvr>
                                        <p:cTn id="47" dur="2000"/>
                                        <p:tgtEl>
                                          <p:spTgt spid="720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99"/>
                                        </p:tgtEl>
                                        <p:attrNameLst>
                                          <p:attrName>style.visibility</p:attrName>
                                        </p:attrNameLst>
                                      </p:cBhvr>
                                      <p:to>
                                        <p:strVal val="visible"/>
                                      </p:to>
                                    </p:set>
                                    <p:anim calcmode="lin" valueType="num">
                                      <p:cBhvr additive="base">
                                        <p:cTn id="52" dur="500" fill="hold"/>
                                        <p:tgtEl>
                                          <p:spTgt spid="699"/>
                                        </p:tgtEl>
                                        <p:attrNameLst>
                                          <p:attrName>ppt_x</p:attrName>
                                        </p:attrNameLst>
                                      </p:cBhvr>
                                      <p:tavLst>
                                        <p:tav tm="0">
                                          <p:val>
                                            <p:strVal val="#ppt_x"/>
                                          </p:val>
                                        </p:tav>
                                        <p:tav tm="100000">
                                          <p:val>
                                            <p:strVal val="#ppt_x"/>
                                          </p:val>
                                        </p:tav>
                                      </p:tavLst>
                                    </p:anim>
                                    <p:anim calcmode="lin" valueType="num">
                                      <p:cBhvr additive="base">
                                        <p:cTn id="53" dur="500" fill="hold"/>
                                        <p:tgtEl>
                                          <p:spTgt spid="699"/>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7" presetClass="emph" presetSubtype="0" fill="remove" grpId="1" nodeType="afterEffect">
                                  <p:stCondLst>
                                    <p:cond delay="0"/>
                                  </p:stCondLst>
                                  <p:childTnLst>
                                    <p:animClr clrSpc="rgb" dir="cw">
                                      <p:cBhvr override="childStyle">
                                        <p:cTn id="56" dur="250" autoRev="1" fill="remove"/>
                                        <p:tgtEl>
                                          <p:spTgt spid="699"/>
                                        </p:tgtEl>
                                        <p:attrNameLst>
                                          <p:attrName>style.color</p:attrName>
                                        </p:attrNameLst>
                                      </p:cBhvr>
                                      <p:to>
                                        <a:schemeClr val="bg1"/>
                                      </p:to>
                                    </p:animClr>
                                    <p:animClr clrSpc="rgb" dir="cw">
                                      <p:cBhvr>
                                        <p:cTn id="57" dur="250" autoRev="1" fill="remove"/>
                                        <p:tgtEl>
                                          <p:spTgt spid="699"/>
                                        </p:tgtEl>
                                        <p:attrNameLst>
                                          <p:attrName>fillcolor</p:attrName>
                                        </p:attrNameLst>
                                      </p:cBhvr>
                                      <p:to>
                                        <a:schemeClr val="bg1"/>
                                      </p:to>
                                    </p:animClr>
                                    <p:set>
                                      <p:cBhvr>
                                        <p:cTn id="58" dur="250" autoRev="1" fill="remove"/>
                                        <p:tgtEl>
                                          <p:spTgt spid="699"/>
                                        </p:tgtEl>
                                        <p:attrNameLst>
                                          <p:attrName>fill.type</p:attrName>
                                        </p:attrNameLst>
                                      </p:cBhvr>
                                      <p:to>
                                        <p:strVal val="solid"/>
                                      </p:to>
                                    </p:set>
                                    <p:set>
                                      <p:cBhvr>
                                        <p:cTn id="59" dur="250" autoRev="1" fill="remove"/>
                                        <p:tgtEl>
                                          <p:spTgt spid="699"/>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up)">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500"/>
                                        <p:tgtEl>
                                          <p:spTgt spid="5"/>
                                        </p:tgtEl>
                                      </p:cBhvr>
                                    </p:animEffect>
                                  </p:childTnLst>
                                </p:cTn>
                              </p:par>
                            </p:childTnLst>
                          </p:cTn>
                        </p:par>
                        <p:par>
                          <p:cTn id="80" fill="hold">
                            <p:stCondLst>
                              <p:cond delay="500"/>
                            </p:stCondLst>
                            <p:childTnLst>
                              <p:par>
                                <p:cTn id="81" presetID="26" presetClass="emph" presetSubtype="0" fill="hold" nodeType="afterEffect">
                                  <p:stCondLst>
                                    <p:cond delay="0"/>
                                  </p:stCondLst>
                                  <p:childTnLst>
                                    <p:animEffect transition="out" filter="fade">
                                      <p:cBhvr>
                                        <p:cTn id="82" dur="500" tmFilter="0, 0; .2, .5; .8, .5; 1, 0"/>
                                        <p:tgtEl>
                                          <p:spTgt spid="5"/>
                                        </p:tgtEl>
                                      </p:cBhvr>
                                    </p:animEffect>
                                    <p:animScale>
                                      <p:cBhvr>
                                        <p:cTn id="83" dur="250" autoRev="1" fill="hold"/>
                                        <p:tgtEl>
                                          <p:spTgt spid="5"/>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right)">
                                      <p:cBhvr>
                                        <p:cTn id="88" dur="500"/>
                                        <p:tgtEl>
                                          <p:spTgt spid="8"/>
                                        </p:tgtEl>
                                      </p:cBhvr>
                                    </p:animEffect>
                                  </p:childTnLst>
                                </p:cTn>
                              </p:par>
                            </p:childTnLst>
                          </p:cTn>
                        </p:par>
                        <p:par>
                          <p:cTn id="89" fill="hold">
                            <p:stCondLst>
                              <p:cond delay="500"/>
                            </p:stCondLst>
                            <p:childTnLst>
                              <p:par>
                                <p:cTn id="90" presetID="22" presetClass="entr" presetSubtype="2"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right)">
                                      <p:cBhvr>
                                        <p:cTn id="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 grpId="0" animBg="1"/>
      <p:bldP spid="699" grpId="1" animBg="1"/>
      <p:bldP spid="700" grpId="0" animBg="1"/>
      <p:bldP spid="701" grpId="0" animBg="1"/>
      <p:bldP spid="702" grpId="0" animBg="1"/>
      <p:bldP spid="703" grpId="0" animBg="1"/>
      <p:bldP spid="704" grpId="0" animBg="1"/>
      <p:bldP spid="71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Initial server setup</a:t>
            </a:r>
          </a:p>
        </p:txBody>
      </p:sp>
      <p:sp>
        <p:nvSpPr>
          <p:cNvPr id="24579" name="Content Placeholder 2"/>
          <p:cNvSpPr>
            <a:spLocks noGrp="1"/>
          </p:cNvSpPr>
          <p:nvPr>
            <p:ph idx="1"/>
          </p:nvPr>
        </p:nvSpPr>
        <p:spPr>
          <a:xfrm>
            <a:off x="403225" y="1442540"/>
            <a:ext cx="8229600" cy="4525963"/>
          </a:xfrm>
        </p:spPr>
        <p:txBody>
          <a:bodyPr/>
          <a:lstStyle/>
          <a:p>
            <a:pPr eaLnBrk="1" hangingPunct="1"/>
            <a:r>
              <a:rPr lang="en-US" sz="2800" dirty="0" smtClean="0"/>
              <a:t>Currently one CZO central machine and one DB server  - extending to two machine setup</a:t>
            </a:r>
          </a:p>
          <a:p>
            <a:pPr eaLnBrk="1" hangingPunct="1"/>
            <a:r>
              <a:rPr lang="en-US" sz="2800" dirty="0" smtClean="0"/>
              <a:t>24/7 monitoring:</a:t>
            </a:r>
          </a:p>
        </p:txBody>
      </p:sp>
      <p:pic>
        <p:nvPicPr>
          <p:cNvPr id="24580"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213" y="2466369"/>
            <a:ext cx="5191125"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2"/>
          <p:cNvSpPr txBox="1">
            <a:spLocks noChangeArrowheads="1"/>
          </p:cNvSpPr>
          <p:nvPr/>
        </p:nvSpPr>
        <p:spPr bwMode="auto">
          <a:xfrm>
            <a:off x="330200" y="5169881"/>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CZO Central</a:t>
            </a:r>
          </a:p>
        </p:txBody>
      </p:sp>
      <p:sp>
        <p:nvSpPr>
          <p:cNvPr id="24582" name="TextBox 6"/>
          <p:cNvSpPr txBox="1">
            <a:spLocks noChangeArrowheads="1"/>
          </p:cNvSpPr>
          <p:nvPr/>
        </p:nvSpPr>
        <p:spPr bwMode="auto">
          <a:xfrm>
            <a:off x="169863" y="4395181"/>
            <a:ext cx="1852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CZO DB Server</a:t>
            </a:r>
          </a:p>
        </p:txBody>
      </p:sp>
      <p:cxnSp>
        <p:nvCxnSpPr>
          <p:cNvPr id="5" name="Straight Arrow Connector 4"/>
          <p:cNvCxnSpPr/>
          <p:nvPr/>
        </p:nvCxnSpPr>
        <p:spPr>
          <a:xfrm>
            <a:off x="2133600" y="4580919"/>
            <a:ext cx="2312988" cy="323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62138" y="5355619"/>
            <a:ext cx="2513012" cy="6969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243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19723" cy="631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558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Federation of Catalog Services</a:t>
            </a:r>
            <a:br>
              <a:rPr lang="en-US" dirty="0" smtClean="0"/>
            </a:br>
            <a:r>
              <a:rPr lang="en-US" sz="3100" dirty="0" smtClean="0"/>
              <a:t> A </a:t>
            </a:r>
            <a:r>
              <a:rPr lang="en-US" sz="3100" dirty="0" err="1" smtClean="0">
                <a:solidFill>
                  <a:srgbClr val="FF0000"/>
                </a:solidFill>
              </a:rPr>
              <a:t>MetaCatalog</a:t>
            </a:r>
            <a:r>
              <a:rPr lang="en-US" sz="3100" dirty="0" smtClean="0"/>
              <a:t> at CUAHSI Program Office, Boston</a:t>
            </a:r>
            <a:endParaRPr lang="en-US" sz="3100" dirty="0"/>
          </a:p>
        </p:txBody>
      </p:sp>
      <p:sp>
        <p:nvSpPr>
          <p:cNvPr id="5" name="Up Arrow 4"/>
          <p:cNvSpPr/>
          <p:nvPr/>
        </p:nvSpPr>
        <p:spPr>
          <a:xfrm>
            <a:off x="1447800" y="4294472"/>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5119923" y="3143570"/>
            <a:ext cx="184731" cy="369332"/>
          </a:xfrm>
          <a:prstGeom prst="rect">
            <a:avLst/>
          </a:prstGeom>
          <a:noFill/>
        </p:spPr>
        <p:txBody>
          <a:bodyPr wrap="none" rtlCol="0">
            <a:spAutoFit/>
          </a:bodyPr>
          <a:lstStyle/>
          <a:p>
            <a:endParaRPr lang="en-US" dirty="0">
              <a:solidFill>
                <a:prstClr val="black"/>
              </a:solidFill>
            </a:endParaRPr>
          </a:p>
        </p:txBody>
      </p:sp>
      <p:grpSp>
        <p:nvGrpSpPr>
          <p:cNvPr id="3" name="Group 15"/>
          <p:cNvGrpSpPr/>
          <p:nvPr/>
        </p:nvGrpSpPr>
        <p:grpSpPr>
          <a:xfrm>
            <a:off x="3962400" y="2922872"/>
            <a:ext cx="861255" cy="1295400"/>
            <a:chOff x="7391399" y="685800"/>
            <a:chExt cx="1222023" cy="1905000"/>
          </a:xfrm>
        </p:grpSpPr>
        <p:sp>
          <p:nvSpPr>
            <p:cNvPr id="39" name="Oval 38"/>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 name="Straight Connector 40"/>
            <p:cNvCxnSpPr>
              <a:stCxn id="39" idx="2"/>
              <a:endCxn id="40"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34" name="Straight Connector 10"/>
          <p:cNvCxnSpPr/>
          <p:nvPr/>
        </p:nvCxnSpPr>
        <p:spPr>
          <a:xfrm>
            <a:off x="4821666" y="3596480"/>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21666" y="3907376"/>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036482" y="3544664"/>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5036482" y="3855560"/>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5128676" y="3462142"/>
            <a:ext cx="184731" cy="369332"/>
          </a:xfrm>
          <a:prstGeom prst="rect">
            <a:avLst/>
          </a:prstGeom>
          <a:noFill/>
        </p:spPr>
        <p:txBody>
          <a:bodyPr wrap="none" rtlCol="0">
            <a:spAutoFit/>
          </a:bodyPr>
          <a:lstStyle/>
          <a:p>
            <a:endParaRPr lang="en-US" dirty="0">
              <a:solidFill>
                <a:prstClr val="black"/>
              </a:solidFill>
            </a:endParaRPr>
          </a:p>
        </p:txBody>
      </p:sp>
      <p:sp>
        <p:nvSpPr>
          <p:cNvPr id="30" name="TextBox 6"/>
          <p:cNvSpPr txBox="1"/>
          <p:nvPr/>
        </p:nvSpPr>
        <p:spPr>
          <a:xfrm>
            <a:off x="5132481" y="3794149"/>
            <a:ext cx="184731" cy="369332"/>
          </a:xfrm>
          <a:prstGeom prst="rect">
            <a:avLst/>
          </a:prstGeom>
          <a:noFill/>
        </p:spPr>
        <p:txBody>
          <a:bodyPr wrap="none" rtlCol="0">
            <a:spAutoFit/>
          </a:bodyPr>
          <a:lstStyle/>
          <a:p>
            <a:endParaRPr lang="en-US" dirty="0">
              <a:solidFill>
                <a:prstClr val="black"/>
              </a:solidFill>
            </a:endParaRPr>
          </a:p>
        </p:txBody>
      </p:sp>
      <p:sp>
        <p:nvSpPr>
          <p:cNvPr id="31" name="TextBox 30"/>
          <p:cNvSpPr txBox="1"/>
          <p:nvPr/>
        </p:nvSpPr>
        <p:spPr>
          <a:xfrm>
            <a:off x="3933826" y="3332447"/>
            <a:ext cx="906787" cy="400110"/>
          </a:xfrm>
          <a:prstGeom prst="rect">
            <a:avLst/>
          </a:prstGeom>
          <a:noFill/>
        </p:spPr>
        <p:txBody>
          <a:bodyPr wrap="none" rtlCol="0">
            <a:spAutoFit/>
          </a:bodyPr>
          <a:lstStyle/>
          <a:p>
            <a:r>
              <a:rPr lang="en-US" sz="2000" dirty="0" err="1" smtClean="0">
                <a:solidFill>
                  <a:prstClr val="black"/>
                </a:solidFill>
              </a:rPr>
              <a:t>UTexas</a:t>
            </a:r>
            <a:endParaRPr lang="en-US" sz="2000" dirty="0">
              <a:solidFill>
                <a:prstClr val="black"/>
              </a:solidFill>
            </a:endParaRPr>
          </a:p>
        </p:txBody>
      </p:sp>
      <p:sp>
        <p:nvSpPr>
          <p:cNvPr id="25" name="Up Arrow 24"/>
          <p:cNvSpPr/>
          <p:nvPr/>
        </p:nvSpPr>
        <p:spPr>
          <a:xfrm>
            <a:off x="4114800" y="4294472"/>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7863123" y="3143570"/>
            <a:ext cx="184731" cy="369332"/>
          </a:xfrm>
          <a:prstGeom prst="rect">
            <a:avLst/>
          </a:prstGeom>
          <a:noFill/>
        </p:spPr>
        <p:txBody>
          <a:bodyPr wrap="none" rtlCol="0">
            <a:spAutoFit/>
          </a:bodyPr>
          <a:lstStyle/>
          <a:p>
            <a:endParaRPr lang="en-US" dirty="0">
              <a:solidFill>
                <a:prstClr val="black"/>
              </a:solidFill>
            </a:endParaRPr>
          </a:p>
        </p:txBody>
      </p:sp>
      <p:grpSp>
        <p:nvGrpSpPr>
          <p:cNvPr id="4" name="Group 15"/>
          <p:cNvGrpSpPr/>
          <p:nvPr/>
        </p:nvGrpSpPr>
        <p:grpSpPr>
          <a:xfrm>
            <a:off x="6705600" y="2922872"/>
            <a:ext cx="861255" cy="1295400"/>
            <a:chOff x="7391399" y="685800"/>
            <a:chExt cx="1222023" cy="1905000"/>
          </a:xfrm>
        </p:grpSpPr>
        <p:sp>
          <p:nvSpPr>
            <p:cNvPr id="59" name="Oval 58"/>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Oval 59"/>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1" name="Straight Connector 60"/>
            <p:cNvCxnSpPr>
              <a:stCxn id="59" idx="2"/>
              <a:endCxn id="60"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54" name="Straight Connector 10"/>
          <p:cNvCxnSpPr/>
          <p:nvPr/>
        </p:nvCxnSpPr>
        <p:spPr>
          <a:xfrm>
            <a:off x="7564866" y="3596480"/>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564866" y="3907376"/>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7779682" y="3544664"/>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Oval 57"/>
          <p:cNvSpPr/>
          <p:nvPr/>
        </p:nvSpPr>
        <p:spPr>
          <a:xfrm>
            <a:off x="7779682" y="3855560"/>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7871876" y="3462142"/>
            <a:ext cx="184731" cy="369332"/>
          </a:xfrm>
          <a:prstGeom prst="rect">
            <a:avLst/>
          </a:prstGeom>
          <a:noFill/>
        </p:spPr>
        <p:txBody>
          <a:bodyPr wrap="none" rtlCol="0">
            <a:spAutoFit/>
          </a:bodyPr>
          <a:lstStyle/>
          <a:p>
            <a:endParaRPr lang="en-US" dirty="0">
              <a:solidFill>
                <a:prstClr val="black"/>
              </a:solidFill>
            </a:endParaRPr>
          </a:p>
        </p:txBody>
      </p:sp>
      <p:sp>
        <p:nvSpPr>
          <p:cNvPr id="50" name="TextBox 6"/>
          <p:cNvSpPr txBox="1"/>
          <p:nvPr/>
        </p:nvSpPr>
        <p:spPr>
          <a:xfrm>
            <a:off x="7875681" y="3794149"/>
            <a:ext cx="184731" cy="369332"/>
          </a:xfrm>
          <a:prstGeom prst="rect">
            <a:avLst/>
          </a:prstGeom>
          <a:noFill/>
        </p:spPr>
        <p:txBody>
          <a:bodyPr wrap="none" rtlCol="0">
            <a:spAutoFit/>
          </a:bodyPr>
          <a:lstStyle/>
          <a:p>
            <a:endParaRPr lang="en-US" dirty="0">
              <a:solidFill>
                <a:prstClr val="black"/>
              </a:solidFill>
            </a:endParaRPr>
          </a:p>
        </p:txBody>
      </p:sp>
      <p:sp>
        <p:nvSpPr>
          <p:cNvPr id="51" name="TextBox 50"/>
          <p:cNvSpPr txBox="1"/>
          <p:nvPr/>
        </p:nvSpPr>
        <p:spPr>
          <a:xfrm>
            <a:off x="6800851" y="3361022"/>
            <a:ext cx="720069" cy="461665"/>
          </a:xfrm>
          <a:prstGeom prst="rect">
            <a:avLst/>
          </a:prstGeom>
          <a:noFill/>
        </p:spPr>
        <p:txBody>
          <a:bodyPr wrap="none" rtlCol="0">
            <a:spAutoFit/>
          </a:bodyPr>
          <a:lstStyle/>
          <a:p>
            <a:r>
              <a:rPr lang="en-US" sz="2400" dirty="0" smtClean="0">
                <a:solidFill>
                  <a:prstClr val="black"/>
                </a:solidFill>
              </a:rPr>
              <a:t>USU</a:t>
            </a:r>
            <a:endParaRPr lang="en-US" sz="2400" dirty="0">
              <a:solidFill>
                <a:prstClr val="black"/>
              </a:solidFill>
            </a:endParaRPr>
          </a:p>
        </p:txBody>
      </p:sp>
      <p:sp>
        <p:nvSpPr>
          <p:cNvPr id="45" name="Up Arrow 44"/>
          <p:cNvSpPr/>
          <p:nvPr/>
        </p:nvSpPr>
        <p:spPr>
          <a:xfrm>
            <a:off x="6858000" y="4294472"/>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3" name="Picture 2"/>
          <p:cNvPicPr>
            <a:picLocks noChangeAspect="1" noChangeArrowheads="1"/>
          </p:cNvPicPr>
          <p:nvPr/>
        </p:nvPicPr>
        <p:blipFill>
          <a:blip r:embed="rId3" cstate="print"/>
          <a:srcRect/>
          <a:stretch>
            <a:fillRect/>
          </a:stretch>
        </p:blipFill>
        <p:spPr bwMode="auto">
          <a:xfrm>
            <a:off x="3505200" y="5056472"/>
            <a:ext cx="1977394" cy="1268128"/>
          </a:xfrm>
          <a:prstGeom prst="rect">
            <a:avLst/>
          </a:prstGeom>
          <a:noFill/>
          <a:ln w="9525">
            <a:solidFill>
              <a:schemeClr val="accent1"/>
            </a:solidFill>
            <a:miter lim="800000"/>
            <a:headEnd/>
            <a:tailEnd/>
          </a:ln>
        </p:spPr>
      </p:pic>
      <p:sp>
        <p:nvSpPr>
          <p:cNvPr id="7" name="TextBox 6"/>
          <p:cNvSpPr txBox="1"/>
          <p:nvPr/>
        </p:nvSpPr>
        <p:spPr>
          <a:xfrm>
            <a:off x="2457450" y="3114675"/>
            <a:ext cx="708848" cy="369332"/>
          </a:xfrm>
          <a:prstGeom prst="rect">
            <a:avLst/>
          </a:prstGeom>
          <a:noFill/>
        </p:spPr>
        <p:txBody>
          <a:bodyPr wrap="none" rtlCol="0">
            <a:spAutoFit/>
          </a:bodyPr>
          <a:lstStyle/>
          <a:p>
            <a:r>
              <a:rPr lang="en-US" dirty="0" smtClean="0">
                <a:solidFill>
                  <a:srgbClr val="FF0000"/>
                </a:solidFill>
              </a:rPr>
              <a:t>CS/W</a:t>
            </a:r>
            <a:endParaRPr lang="en-US" dirty="0">
              <a:solidFill>
                <a:srgbClr val="FF0000"/>
              </a:solidFill>
            </a:endParaRPr>
          </a:p>
        </p:txBody>
      </p:sp>
      <p:grpSp>
        <p:nvGrpSpPr>
          <p:cNvPr id="6" name="Group 15"/>
          <p:cNvGrpSpPr/>
          <p:nvPr/>
        </p:nvGrpSpPr>
        <p:grpSpPr>
          <a:xfrm>
            <a:off x="1295400" y="2922872"/>
            <a:ext cx="861255" cy="1295400"/>
            <a:chOff x="7391399" y="685800"/>
            <a:chExt cx="1222023" cy="1905000"/>
          </a:xfrm>
        </p:grpSpPr>
        <p:sp>
          <p:nvSpPr>
            <p:cNvPr id="19" name="Oval 18"/>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Connector 20"/>
            <p:cNvCxnSpPr>
              <a:stCxn id="19" idx="2"/>
              <a:endCxn id="20"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2154666" y="3285584"/>
            <a:ext cx="2148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0"/>
          <p:cNvCxnSpPr/>
          <p:nvPr/>
        </p:nvCxnSpPr>
        <p:spPr>
          <a:xfrm>
            <a:off x="2154666" y="3596480"/>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54666" y="3907376"/>
            <a:ext cx="2148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369482" y="3233768"/>
            <a:ext cx="107408" cy="103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2369482" y="3544664"/>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369482" y="3855560"/>
            <a:ext cx="107408" cy="103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461676" y="3462142"/>
            <a:ext cx="184731" cy="369332"/>
          </a:xfrm>
          <a:prstGeom prst="rect">
            <a:avLst/>
          </a:prstGeom>
          <a:noFill/>
        </p:spPr>
        <p:txBody>
          <a:bodyPr wrap="none" rtlCol="0">
            <a:spAutoFit/>
          </a:bodyPr>
          <a:lstStyle/>
          <a:p>
            <a:endParaRPr lang="en-US" dirty="0">
              <a:solidFill>
                <a:prstClr val="black"/>
              </a:solidFill>
            </a:endParaRPr>
          </a:p>
        </p:txBody>
      </p:sp>
      <p:sp>
        <p:nvSpPr>
          <p:cNvPr id="10" name="TextBox 6"/>
          <p:cNvSpPr txBox="1"/>
          <p:nvPr/>
        </p:nvSpPr>
        <p:spPr>
          <a:xfrm>
            <a:off x="2465481" y="3794149"/>
            <a:ext cx="184731" cy="369332"/>
          </a:xfrm>
          <a:prstGeom prst="rect">
            <a:avLst/>
          </a:prstGeom>
          <a:noFill/>
        </p:spPr>
        <p:txBody>
          <a:bodyPr wrap="none" rtlCol="0">
            <a:spAutoFit/>
          </a:bodyPr>
          <a:lstStyle/>
          <a:p>
            <a:endParaRPr lang="en-US" dirty="0">
              <a:solidFill>
                <a:prstClr val="black"/>
              </a:solidFill>
            </a:endParaRPr>
          </a:p>
        </p:txBody>
      </p:sp>
      <p:sp>
        <p:nvSpPr>
          <p:cNvPr id="64" name="TextBox 63"/>
          <p:cNvSpPr txBox="1"/>
          <p:nvPr/>
        </p:nvSpPr>
        <p:spPr>
          <a:xfrm>
            <a:off x="1257300" y="3170522"/>
            <a:ext cx="935256" cy="769441"/>
          </a:xfrm>
          <a:prstGeom prst="rect">
            <a:avLst/>
          </a:prstGeom>
          <a:noFill/>
        </p:spPr>
        <p:txBody>
          <a:bodyPr wrap="none" rtlCol="0">
            <a:spAutoFit/>
          </a:bodyPr>
          <a:lstStyle/>
          <a:p>
            <a:pPr algn="ctr"/>
            <a:r>
              <a:rPr lang="en-US" sz="2400" dirty="0" smtClean="0">
                <a:solidFill>
                  <a:prstClr val="black"/>
                </a:solidFill>
              </a:rPr>
              <a:t>HIS</a:t>
            </a:r>
          </a:p>
          <a:p>
            <a:pPr algn="ctr"/>
            <a:r>
              <a:rPr lang="en-US" sz="2000" dirty="0" smtClean="0">
                <a:solidFill>
                  <a:prstClr val="black"/>
                </a:solidFill>
              </a:rPr>
              <a:t>Central</a:t>
            </a:r>
            <a:endParaRPr lang="en-US" sz="2000" dirty="0">
              <a:solidFill>
                <a:prstClr val="black"/>
              </a:solidFill>
            </a:endParaRPr>
          </a:p>
        </p:txBody>
      </p:sp>
      <p:pic>
        <p:nvPicPr>
          <p:cNvPr id="65" name="Picture 2"/>
          <p:cNvPicPr>
            <a:picLocks noChangeAspect="1" noChangeArrowheads="1"/>
          </p:cNvPicPr>
          <p:nvPr/>
        </p:nvPicPr>
        <p:blipFill>
          <a:blip r:embed="rId3" cstate="print"/>
          <a:srcRect/>
          <a:stretch>
            <a:fillRect/>
          </a:stretch>
        </p:blipFill>
        <p:spPr bwMode="auto">
          <a:xfrm>
            <a:off x="6172200" y="5056472"/>
            <a:ext cx="1977394" cy="1268128"/>
          </a:xfrm>
          <a:prstGeom prst="rect">
            <a:avLst/>
          </a:prstGeom>
          <a:noFill/>
          <a:ln w="9525">
            <a:solidFill>
              <a:schemeClr val="accent1"/>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838200" y="5056472"/>
            <a:ext cx="2035586" cy="1248658"/>
          </a:xfrm>
          <a:prstGeom prst="rect">
            <a:avLst/>
          </a:prstGeom>
          <a:noFill/>
          <a:ln w="9525">
            <a:solidFill>
              <a:schemeClr val="accent1"/>
            </a:solidFill>
            <a:miter lim="800000"/>
            <a:headEnd/>
            <a:tailEnd/>
          </a:ln>
        </p:spPr>
      </p:pic>
      <p:grpSp>
        <p:nvGrpSpPr>
          <p:cNvPr id="8" name="Group 70"/>
          <p:cNvGrpSpPr/>
          <p:nvPr/>
        </p:nvGrpSpPr>
        <p:grpSpPr>
          <a:xfrm>
            <a:off x="7574391" y="3105150"/>
            <a:ext cx="1011632" cy="369332"/>
            <a:chOff x="2440416" y="2133600"/>
            <a:chExt cx="1011632" cy="369332"/>
          </a:xfrm>
        </p:grpSpPr>
        <p:sp>
          <p:nvSpPr>
            <p:cNvPr id="68" name="TextBox 67"/>
            <p:cNvSpPr txBox="1"/>
            <p:nvPr/>
          </p:nvSpPr>
          <p:spPr>
            <a:xfrm>
              <a:off x="2743200" y="2133600"/>
              <a:ext cx="708848" cy="369332"/>
            </a:xfrm>
            <a:prstGeom prst="rect">
              <a:avLst/>
            </a:prstGeom>
            <a:noFill/>
          </p:spPr>
          <p:txBody>
            <a:bodyPr wrap="none" rtlCol="0">
              <a:spAutoFit/>
            </a:bodyPr>
            <a:lstStyle/>
            <a:p>
              <a:r>
                <a:rPr lang="en-US" dirty="0" smtClean="0">
                  <a:solidFill>
                    <a:srgbClr val="FF0000"/>
                  </a:solidFill>
                </a:rPr>
                <a:t>CS/W</a:t>
              </a:r>
              <a:endParaRPr lang="en-US" dirty="0">
                <a:solidFill>
                  <a:srgbClr val="FF0000"/>
                </a:solidFill>
              </a:endParaRPr>
            </a:p>
          </p:txBody>
        </p:sp>
        <p:cxnSp>
          <p:nvCxnSpPr>
            <p:cNvPr id="69" name="Straight Connector 68"/>
            <p:cNvCxnSpPr/>
            <p:nvPr/>
          </p:nvCxnSpPr>
          <p:spPr>
            <a:xfrm>
              <a:off x="2440416" y="2304509"/>
              <a:ext cx="2148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655232" y="2252693"/>
              <a:ext cx="107408" cy="103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71"/>
          <p:cNvGrpSpPr/>
          <p:nvPr/>
        </p:nvGrpSpPr>
        <p:grpSpPr>
          <a:xfrm>
            <a:off x="4819650" y="3124200"/>
            <a:ext cx="1011632" cy="369332"/>
            <a:chOff x="2440416" y="2133600"/>
            <a:chExt cx="1011632" cy="369332"/>
          </a:xfrm>
        </p:grpSpPr>
        <p:sp>
          <p:nvSpPr>
            <p:cNvPr id="73" name="TextBox 72"/>
            <p:cNvSpPr txBox="1"/>
            <p:nvPr/>
          </p:nvSpPr>
          <p:spPr>
            <a:xfrm>
              <a:off x="2743200" y="2133600"/>
              <a:ext cx="708848" cy="369332"/>
            </a:xfrm>
            <a:prstGeom prst="rect">
              <a:avLst/>
            </a:prstGeom>
            <a:noFill/>
          </p:spPr>
          <p:txBody>
            <a:bodyPr wrap="none" rtlCol="0">
              <a:spAutoFit/>
            </a:bodyPr>
            <a:lstStyle/>
            <a:p>
              <a:r>
                <a:rPr lang="en-US" dirty="0" smtClean="0">
                  <a:solidFill>
                    <a:srgbClr val="FF0000"/>
                  </a:solidFill>
                </a:rPr>
                <a:t>CS/W</a:t>
              </a:r>
              <a:endParaRPr lang="en-US" dirty="0">
                <a:solidFill>
                  <a:srgbClr val="FF0000"/>
                </a:solidFill>
              </a:endParaRPr>
            </a:p>
          </p:txBody>
        </p:sp>
        <p:cxnSp>
          <p:nvCxnSpPr>
            <p:cNvPr id="74" name="Straight Connector 73"/>
            <p:cNvCxnSpPr/>
            <p:nvPr/>
          </p:nvCxnSpPr>
          <p:spPr>
            <a:xfrm>
              <a:off x="2440416" y="2304509"/>
              <a:ext cx="2148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2655232" y="2252693"/>
              <a:ext cx="107408" cy="103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85" name="Up Arrow 84"/>
          <p:cNvSpPr/>
          <p:nvPr/>
        </p:nvSpPr>
        <p:spPr>
          <a:xfrm>
            <a:off x="4248150" y="24765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Bent Arrow 85"/>
          <p:cNvSpPr/>
          <p:nvPr/>
        </p:nvSpPr>
        <p:spPr>
          <a:xfrm>
            <a:off x="1828800" y="2286000"/>
            <a:ext cx="381000"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7" name="Bent Arrow 86"/>
          <p:cNvSpPr/>
          <p:nvPr/>
        </p:nvSpPr>
        <p:spPr>
          <a:xfrm>
            <a:off x="6781800" y="2286000"/>
            <a:ext cx="381000" cy="533400"/>
          </a:xfrm>
          <a:prstGeom prst="bentArrow">
            <a:avLst/>
          </a:prstGeom>
          <a:scene3d>
            <a:camera prst="orthographicFront">
              <a:rot lat="0" lon="99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2" name="Group 65"/>
          <p:cNvGrpSpPr/>
          <p:nvPr/>
        </p:nvGrpSpPr>
        <p:grpSpPr>
          <a:xfrm>
            <a:off x="2971800" y="1524000"/>
            <a:ext cx="3907232" cy="876300"/>
            <a:chOff x="2971800" y="1524000"/>
            <a:chExt cx="3907232" cy="876300"/>
          </a:xfrm>
        </p:grpSpPr>
        <p:pic>
          <p:nvPicPr>
            <p:cNvPr id="1027" name="Picture 3"/>
            <p:cNvPicPr>
              <a:picLocks noChangeAspect="1" noChangeArrowheads="1"/>
            </p:cNvPicPr>
            <p:nvPr/>
          </p:nvPicPr>
          <p:blipFill>
            <a:blip r:embed="rId5" cstate="print"/>
            <a:srcRect/>
            <a:stretch>
              <a:fillRect/>
            </a:stretch>
          </p:blipFill>
          <p:spPr bwMode="auto">
            <a:xfrm>
              <a:off x="2971800" y="1524000"/>
              <a:ext cx="2893301" cy="876300"/>
            </a:xfrm>
            <a:prstGeom prst="rect">
              <a:avLst/>
            </a:prstGeom>
            <a:noFill/>
            <a:ln w="25400">
              <a:solidFill>
                <a:schemeClr val="accent1"/>
              </a:solidFill>
              <a:miter lim="800000"/>
              <a:headEnd/>
              <a:tailEnd/>
            </a:ln>
          </p:spPr>
        </p:pic>
        <p:grpSp>
          <p:nvGrpSpPr>
            <p:cNvPr id="23" name="Group 88"/>
            <p:cNvGrpSpPr/>
            <p:nvPr/>
          </p:nvGrpSpPr>
          <p:grpSpPr>
            <a:xfrm>
              <a:off x="5867400" y="1752600"/>
              <a:ext cx="1011632" cy="369332"/>
              <a:chOff x="2440416" y="2133600"/>
              <a:chExt cx="1011632" cy="369332"/>
            </a:xfrm>
          </p:grpSpPr>
          <p:sp>
            <p:nvSpPr>
              <p:cNvPr id="90" name="TextBox 89"/>
              <p:cNvSpPr txBox="1"/>
              <p:nvPr/>
            </p:nvSpPr>
            <p:spPr>
              <a:xfrm>
                <a:off x="2743200" y="2133600"/>
                <a:ext cx="708848" cy="369332"/>
              </a:xfrm>
              <a:prstGeom prst="rect">
                <a:avLst/>
              </a:prstGeom>
              <a:noFill/>
            </p:spPr>
            <p:txBody>
              <a:bodyPr wrap="none" rtlCol="0">
                <a:spAutoFit/>
              </a:bodyPr>
              <a:lstStyle/>
              <a:p>
                <a:r>
                  <a:rPr lang="en-US" dirty="0" smtClean="0">
                    <a:solidFill>
                      <a:srgbClr val="FF0000"/>
                    </a:solidFill>
                  </a:rPr>
                  <a:t>CS/W</a:t>
                </a:r>
                <a:endParaRPr lang="en-US" dirty="0">
                  <a:solidFill>
                    <a:srgbClr val="FF0000"/>
                  </a:solidFill>
                </a:endParaRPr>
              </a:p>
            </p:txBody>
          </p:sp>
          <p:cxnSp>
            <p:nvCxnSpPr>
              <p:cNvPr id="91" name="Straight Connector 90"/>
              <p:cNvCxnSpPr/>
              <p:nvPr/>
            </p:nvCxnSpPr>
            <p:spPr>
              <a:xfrm>
                <a:off x="2440416" y="2304509"/>
                <a:ext cx="2148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2655232" y="2252693"/>
                <a:ext cx="107408" cy="103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Tree>
    <p:extLst>
      <p:ext uri="{BB962C8B-B14F-4D97-AF65-F5344CB8AC3E}">
        <p14:creationId xmlns:p14="http://schemas.microsoft.com/office/powerpoint/2010/main" val="1519432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31322" y="102118"/>
            <a:ext cx="8229600" cy="1143000"/>
          </a:xfrm>
        </p:spPr>
        <p:txBody>
          <a:bodyPr>
            <a:normAutofit fontScale="90000"/>
          </a:bodyPr>
          <a:lstStyle/>
          <a:p>
            <a:r>
              <a:rPr lang="en-US" sz="4100" dirty="0"/>
              <a:t>International Standardization of </a:t>
            </a:r>
            <a:r>
              <a:rPr lang="en-US" sz="4100" dirty="0" err="1"/>
              <a:t>WaterML</a:t>
            </a:r>
            <a:endParaRPr lang="en-US" sz="4100" dirty="0"/>
          </a:p>
        </p:txBody>
      </p:sp>
      <p:sp>
        <p:nvSpPr>
          <p:cNvPr id="12185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charset="0"/>
                <a:ea typeface="ＭＳ Ｐゴシック" charset="-128"/>
              </a:defRPr>
            </a:lvl1pPr>
            <a:lvl2pPr marL="684064" indent="-263101">
              <a:defRPr sz="3200" b="1">
                <a:solidFill>
                  <a:schemeClr val="tx1"/>
                </a:solidFill>
                <a:latin typeface="Arial" charset="0"/>
                <a:ea typeface="ＭＳ Ｐゴシック" charset="-128"/>
              </a:defRPr>
            </a:lvl2pPr>
            <a:lvl3pPr marL="1052407" indent="-210482">
              <a:defRPr sz="3200" b="1">
                <a:solidFill>
                  <a:schemeClr val="tx1"/>
                </a:solidFill>
                <a:latin typeface="Arial" charset="0"/>
                <a:ea typeface="ＭＳ Ｐゴシック" charset="-128"/>
              </a:defRPr>
            </a:lvl3pPr>
            <a:lvl4pPr marL="1473369" indent="-210482">
              <a:defRPr sz="3200" b="1">
                <a:solidFill>
                  <a:schemeClr val="tx1"/>
                </a:solidFill>
                <a:latin typeface="Arial" charset="0"/>
                <a:ea typeface="ＭＳ Ｐゴシック" charset="-128"/>
              </a:defRPr>
            </a:lvl4pPr>
            <a:lvl5pPr marL="1894333" indent="-210482">
              <a:defRPr sz="3200" b="1">
                <a:solidFill>
                  <a:schemeClr val="tx1"/>
                </a:solidFill>
                <a:latin typeface="Arial" charset="0"/>
                <a:ea typeface="ＭＳ Ｐゴシック" charset="-128"/>
              </a:defRPr>
            </a:lvl5pPr>
            <a:lvl6pPr marL="2315296" indent="-210482" eaLnBrk="0" fontAlgn="base" hangingPunct="0">
              <a:spcBef>
                <a:spcPct val="0"/>
              </a:spcBef>
              <a:spcAft>
                <a:spcPct val="0"/>
              </a:spcAft>
              <a:defRPr sz="3200" b="1">
                <a:solidFill>
                  <a:schemeClr val="tx1"/>
                </a:solidFill>
                <a:latin typeface="Arial" charset="0"/>
                <a:ea typeface="ＭＳ Ｐゴシック" charset="-128"/>
              </a:defRPr>
            </a:lvl6pPr>
            <a:lvl7pPr marL="2736258" indent="-210482" eaLnBrk="0" fontAlgn="base" hangingPunct="0">
              <a:spcBef>
                <a:spcPct val="0"/>
              </a:spcBef>
              <a:spcAft>
                <a:spcPct val="0"/>
              </a:spcAft>
              <a:defRPr sz="3200" b="1">
                <a:solidFill>
                  <a:schemeClr val="tx1"/>
                </a:solidFill>
                <a:latin typeface="Arial" charset="0"/>
                <a:ea typeface="ＭＳ Ｐゴシック" charset="-128"/>
              </a:defRPr>
            </a:lvl7pPr>
            <a:lvl8pPr marL="3157221" indent="-210482" eaLnBrk="0" fontAlgn="base" hangingPunct="0">
              <a:spcBef>
                <a:spcPct val="0"/>
              </a:spcBef>
              <a:spcAft>
                <a:spcPct val="0"/>
              </a:spcAft>
              <a:defRPr sz="3200" b="1">
                <a:solidFill>
                  <a:schemeClr val="tx1"/>
                </a:solidFill>
                <a:latin typeface="Arial" charset="0"/>
                <a:ea typeface="ＭＳ Ｐゴシック" charset="-128"/>
              </a:defRPr>
            </a:lvl8pPr>
            <a:lvl9pPr marL="3578184" indent="-210482" eaLnBrk="0" fontAlgn="base" hangingPunct="0">
              <a:spcBef>
                <a:spcPct val="0"/>
              </a:spcBef>
              <a:spcAft>
                <a:spcPct val="0"/>
              </a:spcAft>
              <a:defRPr sz="3200" b="1">
                <a:solidFill>
                  <a:schemeClr val="tx1"/>
                </a:solidFill>
                <a:latin typeface="Arial" charset="0"/>
                <a:ea typeface="ＭＳ Ｐゴシック" charset="-128"/>
              </a:defRPr>
            </a:lvl9pPr>
          </a:lstStyle>
          <a:p>
            <a:fld id="{1118BD37-8A3A-4457-82DC-8AD2F96C7CFC}" type="slidenum">
              <a:rPr lang="en-US" sz="1400">
                <a:solidFill>
                  <a:srgbClr val="000000"/>
                </a:solidFill>
              </a:rPr>
              <a:pPr/>
              <a:t>13</a:t>
            </a:fld>
            <a:endParaRPr lang="en-US" sz="1400">
              <a:solidFill>
                <a:srgbClr val="000000"/>
              </a:solidFill>
            </a:endParaRPr>
          </a:p>
        </p:txBody>
      </p:sp>
      <p:pic>
        <p:nvPicPr>
          <p:cNvPr id="12186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7894" y="1811700"/>
            <a:ext cx="1301561" cy="62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9"/>
          <p:cNvSpPr txBox="1">
            <a:spLocks noChangeArrowheads="1"/>
          </p:cNvSpPr>
          <p:nvPr/>
        </p:nvSpPr>
        <p:spPr bwMode="auto">
          <a:xfrm>
            <a:off x="344764" y="1193423"/>
            <a:ext cx="6689395" cy="1938861"/>
          </a:xfrm>
          <a:prstGeom prst="rect">
            <a:avLst/>
          </a:prstGeom>
          <a:noFill/>
          <a:ln w="9525">
            <a:solidFill>
              <a:schemeClr val="accent1"/>
            </a:solidFill>
            <a:miter lim="800000"/>
            <a:headEnd/>
            <a:tailEnd/>
          </a:ln>
        </p:spPr>
        <p:txBody>
          <a:bodyPr wrap="none" lIns="91313" tIns="45655" rIns="91313" bIns="45655">
            <a:spAutoFit/>
          </a:bodyPr>
          <a:lstStyle/>
          <a:p>
            <a:pPr defTabSz="914144">
              <a:defRPr/>
            </a:pPr>
            <a:r>
              <a:rPr lang="en-US" sz="2000" dirty="0" smtClean="0">
                <a:solidFill>
                  <a:srgbClr val="FF0000"/>
                </a:solidFill>
                <a:latin typeface="Arial" pitchFamily="34" charset="0"/>
              </a:rPr>
              <a:t>Hydrology </a:t>
            </a:r>
            <a:r>
              <a:rPr lang="en-US" sz="2000" dirty="0">
                <a:solidFill>
                  <a:srgbClr val="FF0000"/>
                </a:solidFill>
                <a:latin typeface="Arial" pitchFamily="34" charset="0"/>
              </a:rPr>
              <a:t>Domain Working </a:t>
            </a:r>
            <a:r>
              <a:rPr lang="en-US" sz="2000" dirty="0" smtClean="0">
                <a:solidFill>
                  <a:srgbClr val="FF0000"/>
                </a:solidFill>
                <a:latin typeface="Arial" pitchFamily="34" charset="0"/>
              </a:rPr>
              <a:t>Group</a:t>
            </a:r>
          </a:p>
          <a:p>
            <a:pPr defTabSz="914144">
              <a:defRPr/>
            </a:pPr>
            <a:r>
              <a:rPr lang="en-US" sz="2000" dirty="0">
                <a:solidFill>
                  <a:srgbClr val="000000"/>
                </a:solidFill>
                <a:latin typeface="Arial" pitchFamily="34" charset="0"/>
              </a:rPr>
              <a:t>	</a:t>
            </a:r>
            <a:r>
              <a:rPr lang="en-US" sz="2000" dirty="0" smtClean="0">
                <a:solidFill>
                  <a:srgbClr val="000000"/>
                </a:solidFill>
                <a:latin typeface="Arial" pitchFamily="34" charset="0"/>
              </a:rPr>
              <a:t>- working on </a:t>
            </a:r>
            <a:r>
              <a:rPr lang="en-US" sz="2000" dirty="0" err="1" smtClean="0">
                <a:solidFill>
                  <a:srgbClr val="000000"/>
                </a:solidFill>
                <a:latin typeface="Arial" pitchFamily="34" charset="0"/>
              </a:rPr>
              <a:t>WaterML</a:t>
            </a:r>
            <a:r>
              <a:rPr lang="en-US" sz="2000" dirty="0" smtClean="0">
                <a:solidFill>
                  <a:srgbClr val="000000"/>
                </a:solidFill>
                <a:latin typeface="Arial" pitchFamily="34" charset="0"/>
              </a:rPr>
              <a:t> 2.0</a:t>
            </a:r>
          </a:p>
          <a:p>
            <a:pPr defTabSz="914144">
              <a:defRPr/>
            </a:pPr>
            <a:r>
              <a:rPr lang="en-US" sz="2000" dirty="0" smtClean="0">
                <a:solidFill>
                  <a:srgbClr val="000000"/>
                </a:solidFill>
                <a:latin typeface="Arial" pitchFamily="34" charset="0"/>
              </a:rPr>
              <a:t>	- organizing Interoperability Experiments focused</a:t>
            </a:r>
            <a:br>
              <a:rPr lang="en-US" sz="2000" dirty="0" smtClean="0">
                <a:solidFill>
                  <a:srgbClr val="000000"/>
                </a:solidFill>
                <a:latin typeface="Arial" pitchFamily="34" charset="0"/>
              </a:rPr>
            </a:br>
            <a:r>
              <a:rPr lang="en-US" sz="2000" dirty="0" smtClean="0">
                <a:solidFill>
                  <a:srgbClr val="000000"/>
                </a:solidFill>
                <a:latin typeface="Arial" pitchFamily="34" charset="0"/>
              </a:rPr>
              <a:t>	  on different sub-domains of water</a:t>
            </a:r>
          </a:p>
          <a:p>
            <a:pPr defTabSz="914144">
              <a:defRPr/>
            </a:pPr>
            <a:r>
              <a:rPr lang="en-US" sz="2000" dirty="0">
                <a:solidFill>
                  <a:srgbClr val="000000"/>
                </a:solidFill>
                <a:latin typeface="Arial" pitchFamily="34" charset="0"/>
              </a:rPr>
              <a:t>	</a:t>
            </a:r>
            <a:r>
              <a:rPr lang="en-US" sz="2000" dirty="0" smtClean="0">
                <a:solidFill>
                  <a:srgbClr val="000000"/>
                </a:solidFill>
                <a:latin typeface="Arial" pitchFamily="34" charset="0"/>
              </a:rPr>
              <a:t>- towards an agreed upon feature model, </a:t>
            </a:r>
            <a:br>
              <a:rPr lang="en-US" sz="2000" dirty="0" smtClean="0">
                <a:solidFill>
                  <a:srgbClr val="000000"/>
                </a:solidFill>
                <a:latin typeface="Arial" pitchFamily="34" charset="0"/>
              </a:rPr>
            </a:br>
            <a:r>
              <a:rPr lang="en-US" sz="2000" dirty="0" smtClean="0">
                <a:solidFill>
                  <a:srgbClr val="000000"/>
                </a:solidFill>
                <a:latin typeface="Arial" pitchFamily="34" charset="0"/>
              </a:rPr>
              <a:t>	  observation model, semantics and service stack</a:t>
            </a:r>
          </a:p>
        </p:txBody>
      </p:sp>
      <p:sp>
        <p:nvSpPr>
          <p:cNvPr id="10" name="TextBox 9"/>
          <p:cNvSpPr txBox="1"/>
          <p:nvPr/>
        </p:nvSpPr>
        <p:spPr>
          <a:xfrm>
            <a:off x="411415" y="6419598"/>
            <a:ext cx="6104235" cy="307645"/>
          </a:xfrm>
          <a:prstGeom prst="rect">
            <a:avLst/>
          </a:prstGeom>
          <a:noFill/>
        </p:spPr>
        <p:txBody>
          <a:bodyPr wrap="none" lIns="91313" tIns="45655" rIns="91313" bIns="45655">
            <a:spAutoFit/>
          </a:bodyPr>
          <a:lstStyle/>
          <a:p>
            <a:pPr defTabSz="914144">
              <a:defRPr/>
            </a:pPr>
            <a:r>
              <a:rPr lang="en-US" sz="1400" dirty="0">
                <a:solidFill>
                  <a:srgbClr val="000000"/>
                </a:solidFill>
                <a:latin typeface="Arial" pitchFamily="34" charset="0"/>
                <a:hlinkClick r:id="rId3"/>
              </a:rPr>
              <a:t>http://external.opengis.org/twiki_public/bin/view/HydrologyDWG/WebHome</a:t>
            </a:r>
            <a:endParaRPr lang="en-US" sz="1400" dirty="0">
              <a:solidFill>
                <a:srgbClr val="000000"/>
              </a:solidFill>
              <a:latin typeface="Arial" pitchFamily="34" charset="0"/>
            </a:endParaRPr>
          </a:p>
        </p:txBody>
      </p:sp>
      <p:sp>
        <p:nvSpPr>
          <p:cNvPr id="12" name="TextBox 9"/>
          <p:cNvSpPr txBox="1">
            <a:spLocks noChangeArrowheads="1"/>
          </p:cNvSpPr>
          <p:nvPr/>
        </p:nvSpPr>
        <p:spPr bwMode="auto">
          <a:xfrm>
            <a:off x="6052035" y="3413441"/>
            <a:ext cx="2747612" cy="399978"/>
          </a:xfrm>
          <a:prstGeom prst="rect">
            <a:avLst/>
          </a:prstGeom>
          <a:noFill/>
          <a:ln w="9525">
            <a:noFill/>
            <a:miter lim="800000"/>
            <a:headEnd/>
            <a:tailEnd/>
          </a:ln>
        </p:spPr>
        <p:txBody>
          <a:bodyPr wrap="none" lIns="91313" tIns="45655" rIns="91313" bIns="45655">
            <a:spAutoFit/>
          </a:bodyPr>
          <a:lstStyle/>
          <a:p>
            <a:pPr defTabSz="914144">
              <a:defRPr/>
            </a:pPr>
            <a:r>
              <a:rPr lang="en-US" sz="2000" dirty="0" smtClean="0">
                <a:solidFill>
                  <a:srgbClr val="FF0000"/>
                </a:solidFill>
                <a:latin typeface="Arial" pitchFamily="34" charset="0"/>
              </a:rPr>
              <a:t>Iterative Development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452" y="3727146"/>
            <a:ext cx="4437952" cy="289445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9416" y="3735458"/>
            <a:ext cx="2364946" cy="2466939"/>
          </a:xfrm>
          <a:prstGeom prst="rect">
            <a:avLst/>
          </a:prstGeom>
        </p:spPr>
      </p:pic>
      <p:sp>
        <p:nvSpPr>
          <p:cNvPr id="15" name="TextBox 9"/>
          <p:cNvSpPr txBox="1">
            <a:spLocks noChangeArrowheads="1"/>
          </p:cNvSpPr>
          <p:nvPr/>
        </p:nvSpPr>
        <p:spPr bwMode="auto">
          <a:xfrm>
            <a:off x="379268" y="3413709"/>
            <a:ext cx="1146339" cy="399978"/>
          </a:xfrm>
          <a:prstGeom prst="rect">
            <a:avLst/>
          </a:prstGeom>
          <a:noFill/>
          <a:ln w="9525">
            <a:noFill/>
            <a:miter lim="800000"/>
            <a:headEnd/>
            <a:tailEnd/>
          </a:ln>
        </p:spPr>
        <p:txBody>
          <a:bodyPr wrap="none" lIns="91313" tIns="45655" rIns="91313" bIns="45655">
            <a:spAutoFit/>
          </a:bodyPr>
          <a:lstStyle/>
          <a:p>
            <a:pPr defTabSz="914144">
              <a:defRPr/>
            </a:pPr>
            <a:r>
              <a:rPr lang="en-US" sz="2000" dirty="0" smtClean="0">
                <a:solidFill>
                  <a:srgbClr val="FF0000"/>
                </a:solidFill>
                <a:latin typeface="Arial" pitchFamily="34" charset="0"/>
              </a:rPr>
              <a:t>Timeline</a:t>
            </a:r>
          </a:p>
        </p:txBody>
      </p:sp>
      <p:sp>
        <p:nvSpPr>
          <p:cNvPr id="16" name="Content Placeholder 2"/>
          <p:cNvSpPr txBox="1">
            <a:spLocks/>
          </p:cNvSpPr>
          <p:nvPr/>
        </p:nvSpPr>
        <p:spPr>
          <a:xfrm>
            <a:off x="317023" y="3821487"/>
            <a:ext cx="2201891" cy="2592092"/>
          </a:xfrm>
          <a:prstGeom prst="rect">
            <a:avLst/>
          </a:prstGeom>
        </p:spPr>
        <p:txBody>
          <a:bodyPr>
            <a:normAutofit fontScale="62500" lnSpcReduction="20000"/>
          </a:bodyPr>
          <a:lstStyle>
            <a:lvl1pPr marL="342803" indent="-342803" algn="l" defTabSz="91414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0" indent="-285670" algn="l" defTabSz="91414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77" indent="-228536" algn="l" defTabSz="91414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49"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21"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400" dirty="0" smtClean="0">
                <a:solidFill>
                  <a:prstClr val="black"/>
                </a:solidFill>
              </a:rPr>
              <a:t>Groundwater IE</a:t>
            </a:r>
          </a:p>
          <a:p>
            <a:pPr lvl="1"/>
            <a:r>
              <a:rPr lang="en-AU" sz="2000" dirty="0" smtClean="0">
                <a:solidFill>
                  <a:prstClr val="black"/>
                </a:solidFill>
              </a:rPr>
              <a:t>GSC+USGS</a:t>
            </a:r>
          </a:p>
          <a:p>
            <a:pPr lvl="1"/>
            <a:r>
              <a:rPr lang="en-AU" sz="2000" dirty="0" smtClean="0">
                <a:solidFill>
                  <a:prstClr val="black"/>
                </a:solidFill>
              </a:rPr>
              <a:t>Dec 09 – Dec 10</a:t>
            </a:r>
          </a:p>
          <a:p>
            <a:pPr marL="0" indent="0">
              <a:buFont typeface="Arial" pitchFamily="34" charset="0"/>
              <a:buNone/>
            </a:pPr>
            <a:r>
              <a:rPr lang="en-AU" sz="2400" dirty="0" smtClean="0">
                <a:solidFill>
                  <a:prstClr val="black"/>
                </a:solidFill>
              </a:rPr>
              <a:t>Surface Water IE</a:t>
            </a:r>
          </a:p>
          <a:p>
            <a:pPr lvl="1"/>
            <a:r>
              <a:rPr lang="en-AU" sz="2000" dirty="0" err="1" smtClean="0">
                <a:solidFill>
                  <a:prstClr val="black"/>
                </a:solidFill>
              </a:rPr>
              <a:t>CSIRO+many</a:t>
            </a:r>
            <a:r>
              <a:rPr lang="en-AU" sz="2000" dirty="0" smtClean="0">
                <a:solidFill>
                  <a:prstClr val="black"/>
                </a:solidFill>
              </a:rPr>
              <a:t> </a:t>
            </a:r>
          </a:p>
          <a:p>
            <a:pPr lvl="1"/>
            <a:r>
              <a:rPr lang="en-AU" sz="2000" dirty="0" smtClean="0">
                <a:solidFill>
                  <a:prstClr val="black"/>
                </a:solidFill>
              </a:rPr>
              <a:t>Jun 10 – </a:t>
            </a:r>
            <a:r>
              <a:rPr lang="en-AU" sz="2000" dirty="0" smtClean="0">
                <a:solidFill>
                  <a:prstClr val="black"/>
                </a:solidFill>
              </a:rPr>
              <a:t>Sep 11</a:t>
            </a:r>
            <a:endParaRPr lang="en-AU" sz="2000" dirty="0" smtClean="0">
              <a:solidFill>
                <a:prstClr val="black"/>
              </a:solidFill>
            </a:endParaRPr>
          </a:p>
          <a:p>
            <a:pPr marL="0" indent="0">
              <a:buFont typeface="Arial" pitchFamily="34" charset="0"/>
              <a:buNone/>
            </a:pPr>
            <a:r>
              <a:rPr lang="en-AU" sz="2400" dirty="0" smtClean="0">
                <a:solidFill>
                  <a:prstClr val="black"/>
                </a:solidFill>
              </a:rPr>
              <a:t>Forecasting IE</a:t>
            </a:r>
          </a:p>
          <a:p>
            <a:pPr lvl="1"/>
            <a:r>
              <a:rPr lang="en-AU" sz="2000" dirty="0" err="1" smtClean="0">
                <a:solidFill>
                  <a:prstClr val="black"/>
                </a:solidFill>
              </a:rPr>
              <a:t>NWS+Deltares</a:t>
            </a:r>
            <a:r>
              <a:rPr lang="en-AU" sz="2000" dirty="0" smtClean="0">
                <a:solidFill>
                  <a:prstClr val="black"/>
                </a:solidFill>
              </a:rPr>
              <a:t>?</a:t>
            </a:r>
          </a:p>
          <a:p>
            <a:pPr lvl="1"/>
            <a:r>
              <a:rPr lang="en-AU" sz="2000" dirty="0" smtClean="0">
                <a:solidFill>
                  <a:prstClr val="black"/>
                </a:solidFill>
              </a:rPr>
              <a:t>Sep 11 </a:t>
            </a:r>
            <a:r>
              <a:rPr lang="en-AU" sz="2000" dirty="0" smtClean="0">
                <a:solidFill>
                  <a:prstClr val="black"/>
                </a:solidFill>
              </a:rPr>
              <a:t>– </a:t>
            </a:r>
            <a:r>
              <a:rPr lang="en-AU" sz="2000" dirty="0" smtClean="0">
                <a:solidFill>
                  <a:prstClr val="black"/>
                </a:solidFill>
              </a:rPr>
              <a:t>Sep 12?</a:t>
            </a:r>
            <a:endParaRPr lang="en-AU" sz="2000" dirty="0" smtClean="0">
              <a:solidFill>
                <a:prstClr val="black"/>
              </a:solidFill>
            </a:endParaRPr>
          </a:p>
          <a:p>
            <a:pPr marL="0" indent="0">
              <a:buFont typeface="Arial" pitchFamily="34" charset="0"/>
              <a:buNone/>
            </a:pPr>
            <a:r>
              <a:rPr lang="en-AU" sz="2400" dirty="0" smtClean="0">
                <a:solidFill>
                  <a:prstClr val="black"/>
                </a:solidFill>
              </a:rPr>
              <a:t>Water Quality IE</a:t>
            </a:r>
          </a:p>
          <a:p>
            <a:pPr marL="0" indent="0">
              <a:buFont typeface="Arial" pitchFamily="34" charset="0"/>
              <a:buNone/>
            </a:pPr>
            <a:r>
              <a:rPr lang="en-AU" sz="2400" dirty="0" smtClean="0">
                <a:solidFill>
                  <a:prstClr val="black"/>
                </a:solidFill>
              </a:rPr>
              <a:t>Water Use IE</a:t>
            </a:r>
          </a:p>
          <a:p>
            <a:pPr lvl="1"/>
            <a:endParaRPr lang="en-AU" sz="2000" dirty="0" smtClean="0">
              <a:solidFill>
                <a:prstClr val="black"/>
              </a:solidFill>
            </a:endParaRPr>
          </a:p>
        </p:txBody>
      </p:sp>
      <p:sp>
        <p:nvSpPr>
          <p:cNvPr id="4" name="Rectangle 3"/>
          <p:cNvSpPr/>
          <p:nvPr/>
        </p:nvSpPr>
        <p:spPr>
          <a:xfrm>
            <a:off x="344764" y="3303917"/>
            <a:ext cx="4235862" cy="3109662"/>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4"/>
            <a:endParaRPr lang="en-US">
              <a:solidFill>
                <a:prstClr val="white"/>
              </a:solidFill>
            </a:endParaRPr>
          </a:p>
        </p:txBody>
      </p:sp>
      <p:pic>
        <p:nvPicPr>
          <p:cNvPr id="12186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1" y="1171438"/>
            <a:ext cx="2964480" cy="59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35885" y="3543099"/>
            <a:ext cx="1471750" cy="523220"/>
          </a:xfrm>
          <a:prstGeom prst="rect">
            <a:avLst/>
          </a:prstGeom>
          <a:noFill/>
        </p:spPr>
        <p:txBody>
          <a:bodyPr wrap="none" rtlCol="0">
            <a:spAutoFit/>
          </a:bodyPr>
          <a:lstStyle/>
          <a:p>
            <a:pPr defTabSz="914144"/>
            <a:r>
              <a:rPr lang="en-US" sz="1400" i="1" dirty="0" err="1" smtClean="0">
                <a:solidFill>
                  <a:srgbClr val="FF0000"/>
                </a:solidFill>
              </a:rPr>
              <a:t>WaterML</a:t>
            </a:r>
            <a:r>
              <a:rPr lang="en-US" sz="1400" i="1" dirty="0" smtClean="0">
                <a:solidFill>
                  <a:srgbClr val="FF0000"/>
                </a:solidFill>
              </a:rPr>
              <a:t> 2 RFC</a:t>
            </a:r>
            <a:br>
              <a:rPr lang="en-US" sz="1400" i="1" dirty="0" smtClean="0">
                <a:solidFill>
                  <a:srgbClr val="FF0000"/>
                </a:solidFill>
              </a:rPr>
            </a:br>
            <a:r>
              <a:rPr lang="en-US" sz="1400" i="1" dirty="0" smtClean="0">
                <a:solidFill>
                  <a:srgbClr val="FF0000"/>
                </a:solidFill>
              </a:rPr>
              <a:t>(Mar’11)</a:t>
            </a:r>
            <a:endParaRPr lang="en-US" sz="1400" i="1" dirty="0">
              <a:solidFill>
                <a:srgbClr val="FF0000"/>
              </a:solidFill>
            </a:endParaRPr>
          </a:p>
        </p:txBody>
      </p:sp>
      <p:sp>
        <p:nvSpPr>
          <p:cNvPr id="19" name="TextBox 18"/>
          <p:cNvSpPr txBox="1"/>
          <p:nvPr/>
        </p:nvSpPr>
        <p:spPr>
          <a:xfrm>
            <a:off x="2219661" y="6138317"/>
            <a:ext cx="630814" cy="276999"/>
          </a:xfrm>
          <a:prstGeom prst="rect">
            <a:avLst/>
          </a:prstGeom>
          <a:noFill/>
        </p:spPr>
        <p:txBody>
          <a:bodyPr wrap="none" rtlCol="0">
            <a:spAutoFit/>
          </a:bodyPr>
          <a:lstStyle/>
          <a:p>
            <a:pPr defTabSz="914144"/>
            <a:r>
              <a:rPr lang="en-US" sz="1200" i="1" dirty="0" smtClean="0">
                <a:solidFill>
                  <a:srgbClr val="FF0000"/>
                </a:solidFill>
              </a:rPr>
              <a:t>Nov’10</a:t>
            </a:r>
            <a:endParaRPr lang="en-US" sz="1200" i="1" dirty="0">
              <a:solidFill>
                <a:srgbClr val="FF0000"/>
              </a:solidFill>
            </a:endParaRPr>
          </a:p>
        </p:txBody>
      </p:sp>
      <p:cxnSp>
        <p:nvCxnSpPr>
          <p:cNvPr id="7" name="Straight Arrow Connector 6"/>
          <p:cNvCxnSpPr>
            <a:stCxn id="5" idx="1"/>
          </p:cNvCxnSpPr>
          <p:nvPr/>
        </p:nvCxnSpPr>
        <p:spPr>
          <a:xfrm flipH="1">
            <a:off x="2841849" y="3804709"/>
            <a:ext cx="394036" cy="5343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877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O&amp;M: </a:t>
            </a:r>
          </a:p>
          <a:p>
            <a:pPr lvl="1"/>
            <a:r>
              <a:rPr lang="en-US" i="1" dirty="0" smtClean="0"/>
              <a:t>Observation </a:t>
            </a:r>
            <a:r>
              <a:rPr lang="en-US" dirty="0" smtClean="0"/>
              <a:t>= act associated with a discrete time instant or period through which a number, term or other symbol is assigned to a phenomenon</a:t>
            </a:r>
          </a:p>
          <a:p>
            <a:pPr lvl="1"/>
            <a:r>
              <a:rPr lang="en-US" i="1" dirty="0" smtClean="0"/>
              <a:t>Phenomenon</a:t>
            </a:r>
            <a:r>
              <a:rPr lang="en-US" dirty="0" smtClean="0"/>
              <a:t> = </a:t>
            </a:r>
            <a:r>
              <a:rPr lang="en-US" i="1" dirty="0" smtClean="0"/>
              <a:t>property </a:t>
            </a:r>
            <a:r>
              <a:rPr lang="en-US" dirty="0" smtClean="0"/>
              <a:t>of an identifiable object, which is the </a:t>
            </a:r>
            <a:r>
              <a:rPr lang="en-US" i="1" dirty="0" smtClean="0"/>
              <a:t>feature of interest</a:t>
            </a:r>
            <a:r>
              <a:rPr lang="en-US" dirty="0" smtClean="0"/>
              <a:t> of the observation</a:t>
            </a:r>
          </a:p>
          <a:p>
            <a:pPr lvl="1"/>
            <a:r>
              <a:rPr lang="en-US" dirty="0" smtClean="0"/>
              <a:t>Observation uses a </a:t>
            </a:r>
            <a:r>
              <a:rPr lang="en-US" i="1" dirty="0" smtClean="0"/>
              <a:t>procedure </a:t>
            </a:r>
            <a:r>
              <a:rPr lang="en-US" dirty="0" smtClean="0"/>
              <a:t>(instrument, sensor, algorithm, etc.)</a:t>
            </a:r>
          </a:p>
          <a:p>
            <a:pPr lvl="1"/>
            <a:r>
              <a:rPr lang="en-US" dirty="0" smtClean="0"/>
              <a:t>Observation has a </a:t>
            </a:r>
            <a:r>
              <a:rPr lang="en-US" i="1" dirty="0" smtClean="0"/>
              <a:t>result </a:t>
            </a:r>
            <a:r>
              <a:rPr lang="en-US" dirty="0" smtClean="0"/>
              <a:t>= estimate of the value of some property of the feature of interest</a:t>
            </a:r>
          </a:p>
          <a:p>
            <a:r>
              <a:rPr lang="en-US" dirty="0" smtClean="0"/>
              <a:t>Observation: </a:t>
            </a:r>
            <a:r>
              <a:rPr lang="en-US" dirty="0" err="1" smtClean="0"/>
              <a:t>featureOfInterest</a:t>
            </a:r>
            <a:r>
              <a:rPr lang="en-US" dirty="0" smtClean="0"/>
              <a:t> &amp; </a:t>
            </a:r>
            <a:r>
              <a:rPr lang="en-US" dirty="0" err="1" smtClean="0"/>
              <a:t>observedProperty</a:t>
            </a:r>
            <a:r>
              <a:rPr lang="en-US" dirty="0" smtClean="0"/>
              <a:t> &amp; procedure &amp; result</a:t>
            </a:r>
            <a:endParaRPr lang="en-US" dirty="0"/>
          </a:p>
        </p:txBody>
      </p:sp>
    </p:spTree>
    <p:extLst>
      <p:ext uri="{BB962C8B-B14F-4D97-AF65-F5344CB8AC3E}">
        <p14:creationId xmlns:p14="http://schemas.microsoft.com/office/powerpoint/2010/main" val="2069541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SOS</a:t>
            </a: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dirty="0" smtClean="0"/>
              <a:t>Observation Offering: specified by instances of observation, observed property, procedure and feature of interest</a:t>
            </a:r>
          </a:p>
          <a:p>
            <a:r>
              <a:rPr lang="en-US" dirty="0" smtClean="0"/>
              <a:t>Operations:</a:t>
            </a:r>
          </a:p>
          <a:p>
            <a:pPr lvl="1"/>
            <a:r>
              <a:rPr lang="en-US" dirty="0" err="1"/>
              <a:t>g</a:t>
            </a:r>
            <a:r>
              <a:rPr lang="en-US" dirty="0" err="1" smtClean="0"/>
              <a:t>etCapabilities</a:t>
            </a:r>
            <a:r>
              <a:rPr lang="en-US" dirty="0" smtClean="0"/>
              <a:t> (detailed info about Observation Offerings)</a:t>
            </a:r>
          </a:p>
          <a:p>
            <a:pPr lvl="1"/>
            <a:r>
              <a:rPr lang="en-US" dirty="0" err="1" smtClean="0"/>
              <a:t>describeSensor</a:t>
            </a:r>
            <a:endParaRPr lang="en-US" dirty="0" smtClean="0"/>
          </a:p>
          <a:p>
            <a:pPr lvl="1"/>
            <a:r>
              <a:rPr lang="en-US" dirty="0" err="1"/>
              <a:t>g</a:t>
            </a:r>
            <a:r>
              <a:rPr lang="en-US" dirty="0" err="1" smtClean="0"/>
              <a:t>etObservation</a:t>
            </a:r>
            <a:endParaRPr lang="en-US" dirty="0" smtClean="0"/>
          </a:p>
          <a:p>
            <a:pPr lvl="1"/>
            <a:r>
              <a:rPr lang="en-US" dirty="0" smtClean="0"/>
              <a:t>Also a few optional requests, incl. </a:t>
            </a:r>
            <a:r>
              <a:rPr lang="en-US" dirty="0" err="1" smtClean="0"/>
              <a:t>getFeatureOfInterest</a:t>
            </a:r>
            <a:r>
              <a:rPr lang="en-US" dirty="0" smtClean="0"/>
              <a:t>, </a:t>
            </a:r>
            <a:r>
              <a:rPr lang="en-US" dirty="0" err="1" smtClean="0"/>
              <a:t>getResult</a:t>
            </a:r>
            <a:endParaRPr lang="en-US" dirty="0" smtClean="0"/>
          </a:p>
          <a:p>
            <a:r>
              <a:rPr lang="en-US" dirty="0" smtClean="0"/>
              <a:t>There is an SOS Lite profile (Simon </a:t>
            </a:r>
            <a:r>
              <a:rPr lang="en-US" dirty="0" err="1" smtClean="0"/>
              <a:t>Jirka</a:t>
            </a:r>
            <a:r>
              <a:rPr lang="en-US" dirty="0" smtClean="0"/>
              <a:t>, </a:t>
            </a:r>
            <a:r>
              <a:rPr lang="en-US" dirty="0" err="1" smtClean="0"/>
              <a:t>Christoph</a:t>
            </a:r>
            <a:r>
              <a:rPr lang="en-US" dirty="0" smtClean="0"/>
              <a:t> </a:t>
            </a:r>
            <a:r>
              <a:rPr lang="en-US" dirty="0" err="1" smtClean="0"/>
              <a:t>Stasch</a:t>
            </a:r>
            <a:r>
              <a:rPr lang="en-US" dirty="0" smtClean="0"/>
              <a:t>)</a:t>
            </a:r>
          </a:p>
          <a:p>
            <a:r>
              <a:rPr lang="en-US" dirty="0" smtClean="0"/>
              <a:t>Also: SOS Usage profile for the Hydrology Domain (Stefan </a:t>
            </a:r>
            <a:r>
              <a:rPr lang="en-US" dirty="0" err="1" smtClean="0"/>
              <a:t>Fuest</a:t>
            </a:r>
            <a:r>
              <a:rPr lang="en-US" dirty="0" smtClean="0"/>
              <a:t>)</a:t>
            </a:r>
          </a:p>
          <a:p>
            <a:r>
              <a:rPr lang="en-US" dirty="0" smtClean="0"/>
              <a:t>Other:</a:t>
            </a:r>
          </a:p>
          <a:p>
            <a:pPr lvl="1"/>
            <a:r>
              <a:rPr lang="en-US" dirty="0" smtClean="0"/>
              <a:t>Sensor planning service; sensor alert service, sensor event service, </a:t>
            </a:r>
            <a:endParaRPr lang="en-US" dirty="0"/>
          </a:p>
        </p:txBody>
      </p:sp>
    </p:spTree>
    <p:extLst>
      <p:ext uri="{BB962C8B-B14F-4D97-AF65-F5344CB8AC3E}">
        <p14:creationId xmlns:p14="http://schemas.microsoft.com/office/powerpoint/2010/main" val="3456939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WaterML</a:t>
            </a:r>
            <a:r>
              <a:rPr lang="en-US" dirty="0" smtClean="0"/>
              <a:t> 2.0</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WaterML</a:t>
            </a:r>
            <a:r>
              <a:rPr lang="en-US" dirty="0"/>
              <a:t> 2.0 is an application schema of GML 3.2.1, which makes extensive use of the O&amp;M specification (ISO 19156). </a:t>
            </a:r>
            <a:endParaRPr lang="en-US" dirty="0" smtClean="0"/>
          </a:p>
          <a:p>
            <a:r>
              <a:rPr lang="en-US" dirty="0" smtClean="0"/>
              <a:t>Describes: </a:t>
            </a:r>
          </a:p>
          <a:p>
            <a:pPr marL="971550" lvl="1" indent="-514350">
              <a:buFont typeface="+mj-lt"/>
              <a:buAutoNum type="alphaLcParenR"/>
            </a:pPr>
            <a:r>
              <a:rPr lang="en-US" dirty="0" smtClean="0"/>
              <a:t>observations </a:t>
            </a:r>
            <a:r>
              <a:rPr lang="en-US" dirty="0"/>
              <a:t>(what/when/where/how/results/context</a:t>
            </a:r>
            <a:r>
              <a:rPr lang="en-US" dirty="0" smtClean="0"/>
              <a:t>);</a:t>
            </a:r>
          </a:p>
          <a:p>
            <a:pPr marL="971550" lvl="1" indent="-514350">
              <a:buFont typeface="+mj-lt"/>
              <a:buAutoNum type="alphaLcParenR"/>
            </a:pPr>
            <a:r>
              <a:rPr lang="en-US" dirty="0" smtClean="0"/>
              <a:t>time </a:t>
            </a:r>
            <a:r>
              <a:rPr lang="en-US" dirty="0"/>
              <a:t>series (values/units/data types/data quality/accuracy/period of record/publisher and owner), </a:t>
            </a:r>
            <a:endParaRPr lang="en-US" dirty="0" smtClean="0"/>
          </a:p>
          <a:p>
            <a:pPr marL="971550" lvl="1" indent="-514350">
              <a:buFont typeface="+mj-lt"/>
              <a:buAutoNum type="alphaLcParenR"/>
            </a:pPr>
            <a:r>
              <a:rPr lang="en-US" dirty="0" smtClean="0"/>
              <a:t>observation </a:t>
            </a:r>
            <a:r>
              <a:rPr lang="en-US" dirty="0"/>
              <a:t>processes (sensors/algorithms/models/manual methods), </a:t>
            </a:r>
            <a:endParaRPr lang="en-US" dirty="0" smtClean="0"/>
          </a:p>
          <a:p>
            <a:pPr marL="971550" lvl="1" indent="-514350">
              <a:buFont typeface="+mj-lt"/>
              <a:buAutoNum type="alphaLcParenR"/>
            </a:pPr>
            <a:r>
              <a:rPr lang="en-US" dirty="0" smtClean="0"/>
              <a:t>locations </a:t>
            </a:r>
            <a:r>
              <a:rPr lang="en-US" dirty="0"/>
              <a:t>(stations and locations/operators/</a:t>
            </a:r>
            <a:r>
              <a:rPr lang="en-US" dirty="0" err="1"/>
              <a:t>datums</a:t>
            </a:r>
            <a:r>
              <a:rPr lang="en-US" dirty="0"/>
              <a:t>/types of observations/history/time zone/resources), </a:t>
            </a:r>
            <a:endParaRPr lang="en-US" dirty="0" smtClean="0"/>
          </a:p>
          <a:p>
            <a:pPr marL="971550" lvl="1" indent="-514350">
              <a:buFont typeface="+mj-lt"/>
              <a:buAutoNum type="alphaLcParenR"/>
            </a:pPr>
            <a:r>
              <a:rPr lang="en-US" dirty="0" smtClean="0"/>
              <a:t>grouping </a:t>
            </a:r>
            <a:r>
              <a:rPr lang="en-US" dirty="0"/>
              <a:t>of measuring locations (i.e. networks), </a:t>
            </a:r>
            <a:endParaRPr lang="en-US" dirty="0" smtClean="0"/>
          </a:p>
          <a:p>
            <a:pPr marL="971550" lvl="1" indent="-514350">
              <a:buFont typeface="+mj-lt"/>
              <a:buAutoNum type="alphaLcParenR"/>
            </a:pPr>
            <a:r>
              <a:rPr lang="en-US" dirty="0" smtClean="0"/>
              <a:t>groupings </a:t>
            </a:r>
            <a:r>
              <a:rPr lang="en-US" dirty="0"/>
              <a:t>of observations and time series.</a:t>
            </a:r>
          </a:p>
        </p:txBody>
      </p:sp>
    </p:spTree>
    <p:extLst>
      <p:ext uri="{BB962C8B-B14F-4D97-AF65-F5344CB8AC3E}">
        <p14:creationId xmlns:p14="http://schemas.microsoft.com/office/powerpoint/2010/main" val="1050505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err="1" smtClean="0"/>
              <a:t>WaterML</a:t>
            </a:r>
            <a:r>
              <a:rPr lang="en-US" dirty="0" smtClean="0"/>
              <a:t> 2 restricts O&amp;M</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FOI of an observation can be a “spatial sampling feature” only (in most current cases, it is “</a:t>
            </a:r>
            <a:r>
              <a:rPr lang="en-US" dirty="0" err="1"/>
              <a:t>WaterSamplingPoint</a:t>
            </a:r>
            <a:r>
              <a:rPr lang="en-US" dirty="0"/>
              <a:t>”, which has a “shape” pointing to location or linking to respective representation of the point)</a:t>
            </a:r>
          </a:p>
          <a:p>
            <a:pPr lvl="0"/>
            <a:r>
              <a:rPr lang="en-US" dirty="0"/>
              <a:t>Result of an observation can be only </a:t>
            </a:r>
            <a:r>
              <a:rPr lang="en-US" dirty="0" err="1"/>
              <a:t>TimeSeries</a:t>
            </a:r>
            <a:r>
              <a:rPr lang="en-US" dirty="0"/>
              <a:t> as defined in WaterML2 (can be seen as a discrete coverage where the domain is a temporal axis and the range is all possible values of the </a:t>
            </a:r>
            <a:r>
              <a:rPr lang="en-US" dirty="0" err="1"/>
              <a:t>ObservedProperty</a:t>
            </a:r>
            <a:r>
              <a:rPr lang="en-US" dirty="0"/>
              <a:t> – usually represented as an ordered set of time-value pairs)</a:t>
            </a:r>
          </a:p>
          <a:p>
            <a:pPr lvl="0"/>
            <a:r>
              <a:rPr lang="en-US" dirty="0"/>
              <a:t>Observation procedure is restricted to WaterML2 “</a:t>
            </a:r>
            <a:r>
              <a:rPr lang="en-US" dirty="0" err="1"/>
              <a:t>WaterObservationProcess</a:t>
            </a:r>
            <a:r>
              <a:rPr lang="en-US" dirty="0"/>
              <a:t>” (types of processes include: sensor, algorithm, manual method, simulation, unknown)</a:t>
            </a:r>
          </a:p>
          <a:p>
            <a:pPr lvl="0"/>
            <a:r>
              <a:rPr lang="en-US" dirty="0"/>
              <a:t>Metadata is how it is described in “</a:t>
            </a:r>
            <a:r>
              <a:rPr lang="en-US" dirty="0" err="1"/>
              <a:t>ObservationMetadata</a:t>
            </a:r>
            <a:r>
              <a:rPr lang="en-US" dirty="0"/>
              <a:t>” (observation-specific metadata includes: intended sampling interval, status (e.g. validated, approved, provisional), sampled medium, maximum gap (determines whether two observations or series can be concatenated), and arbitrary name-value pairs for additional attributes (soft typed</a:t>
            </a:r>
            <a:r>
              <a:rPr lang="en-US" dirty="0" smtClean="0"/>
              <a:t>))</a:t>
            </a:r>
            <a:endParaRPr lang="en-US" dirty="0"/>
          </a:p>
        </p:txBody>
      </p:sp>
    </p:spTree>
    <p:extLst>
      <p:ext uri="{BB962C8B-B14F-4D97-AF65-F5344CB8AC3E}">
        <p14:creationId xmlns:p14="http://schemas.microsoft.com/office/powerpoint/2010/main" val="2186224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err="1" smtClean="0"/>
              <a:t>WaterML</a:t>
            </a:r>
            <a:r>
              <a:rPr lang="en-US" dirty="0" smtClean="0"/>
              <a:t> 2 discussion issues</a:t>
            </a:r>
            <a:endParaRPr lang="en-US" dirty="0"/>
          </a:p>
        </p:txBody>
      </p:sp>
      <p:sp>
        <p:nvSpPr>
          <p:cNvPr id="3" name="Content Placeholder 2"/>
          <p:cNvSpPr>
            <a:spLocks noGrp="1"/>
          </p:cNvSpPr>
          <p:nvPr>
            <p:ph idx="1"/>
          </p:nvPr>
        </p:nvSpPr>
        <p:spPr>
          <a:xfrm>
            <a:off x="457200" y="1219200"/>
            <a:ext cx="8229600" cy="4525963"/>
          </a:xfrm>
        </p:spPr>
        <p:txBody>
          <a:bodyPr>
            <a:noAutofit/>
          </a:bodyPr>
          <a:lstStyle/>
          <a:p>
            <a:pPr lvl="0"/>
            <a:r>
              <a:rPr lang="en-US" sz="2000" dirty="0"/>
              <a:t>Time series structures supported by </a:t>
            </a:r>
            <a:r>
              <a:rPr lang="en-US" sz="2000" dirty="0" err="1"/>
              <a:t>WaterML</a:t>
            </a:r>
            <a:r>
              <a:rPr lang="en-US" sz="2000" dirty="0"/>
              <a:t> 2.0, for different use cases. </a:t>
            </a:r>
            <a:endParaRPr lang="en-US" sz="2000" dirty="0" smtClean="0"/>
          </a:p>
          <a:p>
            <a:pPr lvl="1"/>
            <a:r>
              <a:rPr lang="en-US" sz="1600" dirty="0" smtClean="0"/>
              <a:t>for </a:t>
            </a:r>
            <a:r>
              <a:rPr lang="en-US" sz="1600" dirty="0"/>
              <a:t>a single parameter time series, from regular measurements with no missing observations to extremely irregular measurements, and also accommodating additional value-level metadata </a:t>
            </a:r>
            <a:endParaRPr lang="en-US" sz="1600" dirty="0" smtClean="0"/>
          </a:p>
          <a:p>
            <a:pPr lvl="1"/>
            <a:r>
              <a:rPr lang="en-US" sz="1600" dirty="0" smtClean="0"/>
              <a:t>There </a:t>
            </a:r>
            <a:r>
              <a:rPr lang="en-US" sz="1600" dirty="0"/>
              <a:t>are a few additional requirements, related to reporting timestamps for aggregate values and to reporting value accuracy/confidence. </a:t>
            </a:r>
            <a:endParaRPr lang="en-US" sz="1600" dirty="0" smtClean="0"/>
          </a:p>
          <a:p>
            <a:pPr lvl="1"/>
            <a:r>
              <a:rPr lang="en-US" sz="1600" dirty="0" smtClean="0"/>
              <a:t>Additional </a:t>
            </a:r>
            <a:r>
              <a:rPr lang="en-US" sz="1600" dirty="0"/>
              <a:t>encoding requirements apply to multiple-parameter time series (accommodating regular or irregular time gaps and missing parameters, large numbers of grouped parameters, fixed or variable sets of parameters, etc. – ideally returning grouped parameters for each timestamp “in close XML document proximity”. </a:t>
            </a:r>
            <a:endParaRPr lang="en-US" sz="1600" dirty="0" smtClean="0"/>
          </a:p>
          <a:p>
            <a:pPr lvl="1"/>
            <a:r>
              <a:rPr lang="en-US" sz="1600" dirty="0" smtClean="0"/>
              <a:t>Lite encoding? Even lighter encoding?</a:t>
            </a:r>
          </a:p>
          <a:p>
            <a:pPr lvl="0"/>
            <a:r>
              <a:rPr lang="en-US" sz="2000" dirty="0" smtClean="0"/>
              <a:t>Naming </a:t>
            </a:r>
            <a:r>
              <a:rPr lang="en-US" sz="2000" dirty="0"/>
              <a:t>of classes. Currently the classes are named “</a:t>
            </a:r>
            <a:r>
              <a:rPr lang="en-US" sz="2000" dirty="0" err="1"/>
              <a:t>WaterMonitoringObservation</a:t>
            </a:r>
            <a:r>
              <a:rPr lang="en-US" sz="2000" dirty="0"/>
              <a:t>”, “</a:t>
            </a:r>
            <a:r>
              <a:rPr lang="en-US" sz="2000" dirty="0" err="1"/>
              <a:t>WaterMonitoringPoint</a:t>
            </a:r>
            <a:r>
              <a:rPr lang="en-US" sz="2000" dirty="0"/>
              <a:t>”, etc. </a:t>
            </a:r>
          </a:p>
          <a:p>
            <a:pPr lvl="0"/>
            <a:r>
              <a:rPr lang="en-US" sz="2000" dirty="0" smtClean="0"/>
              <a:t>Dealing </a:t>
            </a:r>
            <a:r>
              <a:rPr lang="en-US" sz="2000" dirty="0"/>
              <a:t>with missing values. It may be useful to distinguish missing values and absent values (absent = explicitly not found). </a:t>
            </a:r>
          </a:p>
          <a:p>
            <a:pPr lvl="0"/>
            <a:r>
              <a:rPr lang="en-US" sz="2000" dirty="0"/>
              <a:t>There are several vocabularies in use; they need to be harmonized for IEs to work. </a:t>
            </a:r>
            <a:r>
              <a:rPr lang="en-US" sz="2000" dirty="0" smtClean="0"/>
              <a:t>(out </a:t>
            </a:r>
            <a:r>
              <a:rPr lang="en-US" sz="2000" dirty="0"/>
              <a:t>of scope for </a:t>
            </a:r>
            <a:r>
              <a:rPr lang="en-US" sz="2000" dirty="0" err="1"/>
              <a:t>WaterML</a:t>
            </a:r>
            <a:r>
              <a:rPr lang="en-US" sz="2000" dirty="0"/>
              <a:t> 2.0, but needs to be addressed at some level</a:t>
            </a:r>
            <a:r>
              <a:rPr lang="en-US" sz="2000" dirty="0" smtClean="0"/>
              <a:t>.)</a:t>
            </a:r>
            <a:endParaRPr lang="en-US" sz="2000" dirty="0"/>
          </a:p>
          <a:p>
            <a:endParaRPr lang="en-US" sz="2000" dirty="0"/>
          </a:p>
        </p:txBody>
      </p:sp>
    </p:spTree>
    <p:extLst>
      <p:ext uri="{BB962C8B-B14F-4D97-AF65-F5344CB8AC3E}">
        <p14:creationId xmlns:p14="http://schemas.microsoft.com/office/powerpoint/2010/main" val="2737174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SOS discussion issues</a:t>
            </a:r>
            <a:endParaRPr lang="en-US" dirty="0"/>
          </a:p>
        </p:txBody>
      </p:sp>
      <p:sp>
        <p:nvSpPr>
          <p:cNvPr id="3" name="Content Placeholder 2"/>
          <p:cNvSpPr>
            <a:spLocks noGrp="1"/>
          </p:cNvSpPr>
          <p:nvPr>
            <p:ph idx="1"/>
          </p:nvPr>
        </p:nvSpPr>
        <p:spPr>
          <a:xfrm>
            <a:off x="457200" y="1295400"/>
            <a:ext cx="8229600" cy="5410200"/>
          </a:xfrm>
        </p:spPr>
        <p:txBody>
          <a:bodyPr>
            <a:normAutofit fontScale="55000" lnSpcReduction="20000"/>
          </a:bodyPr>
          <a:lstStyle/>
          <a:p>
            <a:pPr lvl="0"/>
            <a:r>
              <a:rPr lang="en-US" dirty="0"/>
              <a:t>Making </a:t>
            </a:r>
            <a:r>
              <a:rPr lang="en-US" dirty="0" err="1"/>
              <a:t>GetCapabilities</a:t>
            </a:r>
            <a:r>
              <a:rPr lang="en-US" dirty="0"/>
              <a:t> response lightweight (compared to standard SOS usage where this request returns </a:t>
            </a:r>
            <a:r>
              <a:rPr lang="en-US" dirty="0" err="1"/>
              <a:t>ObservationOfferings</a:t>
            </a:r>
            <a:r>
              <a:rPr lang="en-US" dirty="0"/>
              <a:t> – which can be overwhelming for networks with large number of stations). In the proposed usage, </a:t>
            </a:r>
            <a:r>
              <a:rPr lang="en-US" dirty="0" err="1"/>
              <a:t>FeatureOfInterest</a:t>
            </a:r>
            <a:r>
              <a:rPr lang="en-US" dirty="0"/>
              <a:t> will be initially defined as the entire observation network. </a:t>
            </a:r>
          </a:p>
          <a:p>
            <a:pPr lvl="0"/>
            <a:r>
              <a:rPr lang="en-US" dirty="0"/>
              <a:t>Disambiguating key SOS terms such as procedure, observed property, feature of interest, offering. </a:t>
            </a:r>
          </a:p>
          <a:p>
            <a:pPr lvl="0"/>
            <a:r>
              <a:rPr lang="en-US" dirty="0"/>
              <a:t>Reconciling feature models: so far, SW IE is using the INSPIRE Hydrography data model. Need to see how it maps to NHD+. </a:t>
            </a:r>
          </a:p>
          <a:p>
            <a:pPr lvl="0"/>
            <a:r>
              <a:rPr lang="en-US" dirty="0"/>
              <a:t>SOS </a:t>
            </a:r>
            <a:r>
              <a:rPr lang="en-US" dirty="0" err="1"/>
              <a:t>GetResults</a:t>
            </a:r>
            <a:r>
              <a:rPr lang="en-US" dirty="0"/>
              <a:t> returning a lite version of time series (SOS allows this). </a:t>
            </a:r>
            <a:r>
              <a:rPr lang="en-US" dirty="0" err="1"/>
              <a:t>GetResults</a:t>
            </a:r>
            <a:r>
              <a:rPr lang="en-US" dirty="0"/>
              <a:t> is an optional SOS </a:t>
            </a:r>
            <a:r>
              <a:rPr lang="en-US" dirty="0" smtClean="0"/>
              <a:t>request, </a:t>
            </a:r>
            <a:r>
              <a:rPr lang="en-US" dirty="0"/>
              <a:t>and can be customized to return just the values (almost no metadata)</a:t>
            </a:r>
          </a:p>
          <a:p>
            <a:pPr lvl="0"/>
            <a:r>
              <a:rPr lang="en-US" dirty="0"/>
              <a:t>Identifying some combination of WFS/WMS discovery calls, to compensate for </a:t>
            </a:r>
            <a:r>
              <a:rPr lang="en-US" dirty="0" err="1"/>
              <a:t>GetCapabilities</a:t>
            </a:r>
            <a:r>
              <a:rPr lang="en-US" dirty="0"/>
              <a:t> shortcomings (i.e. routing features via WFS </a:t>
            </a:r>
            <a:r>
              <a:rPr lang="en-US" dirty="0" err="1"/>
              <a:t>GetFeature</a:t>
            </a:r>
            <a:r>
              <a:rPr lang="en-US" dirty="0"/>
              <a:t> – though WFS aren’t fast either, and semantics needs to be settled). </a:t>
            </a:r>
          </a:p>
          <a:p>
            <a:pPr lvl="0"/>
            <a:r>
              <a:rPr lang="en-US" dirty="0"/>
              <a:t>Protocol support. SOS2 will provide both SOAP and REST (basically, the model we are moving to in HIS). In addition, exchange of CSV information should be supported (either based on SWE-Common or flat CSV files). </a:t>
            </a:r>
          </a:p>
          <a:p>
            <a:pPr lvl="0"/>
            <a:r>
              <a:rPr lang="en-US" dirty="0"/>
              <a:t>Better discovery support: retrieve sampling features given [station] name, code, HUC, other user-defined or standard polygon, bounding box, period of record, or other metadata;  retrieve series given variables/location/POR; retrieve variables given locations and POR; retrieve procedures; etc. This is lacking in standard SOS, though SOS2 outlines a large list of optional service calls.</a:t>
            </a:r>
          </a:p>
          <a:p>
            <a:endParaRPr lang="en-US" dirty="0"/>
          </a:p>
        </p:txBody>
      </p:sp>
    </p:spTree>
    <p:extLst>
      <p:ext uri="{BB962C8B-B14F-4D97-AF65-F5344CB8AC3E}">
        <p14:creationId xmlns:p14="http://schemas.microsoft.com/office/powerpoint/2010/main" val="2112143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03"/>
          <p:cNvSpPr>
            <a:spLocks noChangeArrowheads="1"/>
          </p:cNvSpPr>
          <p:nvPr/>
        </p:nvSpPr>
        <p:spPr bwMode="auto">
          <a:xfrm>
            <a:off x="990600" y="184150"/>
            <a:ext cx="75184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5000"/>
              </a:lnSpc>
            </a:pPr>
            <a:endParaRPr lang="en-US" sz="2000" b="1" i="1">
              <a:solidFill>
                <a:srgbClr val="000066"/>
              </a:solidFill>
              <a:latin typeface="Helvetica" pitchFamily="34" charset="0"/>
            </a:endParaRPr>
          </a:p>
        </p:txBody>
      </p:sp>
      <p:sp>
        <p:nvSpPr>
          <p:cNvPr id="8195" name="Text Box 303"/>
          <p:cNvSpPr txBox="1">
            <a:spLocks noChangeArrowheads="1"/>
          </p:cNvSpPr>
          <p:nvPr/>
        </p:nvSpPr>
        <p:spPr bwMode="auto">
          <a:xfrm>
            <a:off x="6934200" y="2422525"/>
            <a:ext cx="1042988" cy="523875"/>
          </a:xfrm>
          <a:prstGeom prst="rect">
            <a:avLst/>
          </a:prstGeom>
          <a:solidFill>
            <a:srgbClr val="FFC000"/>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00"/>
                </a:solidFill>
                <a:latin typeface="Calibri" pitchFamily="34" charset="0"/>
                <a:cs typeface="Arial" charset="0"/>
              </a:rPr>
              <a:t>Hydro</a:t>
            </a:r>
            <a:br>
              <a:rPr lang="en-US" sz="1400" b="1">
                <a:solidFill>
                  <a:srgbClr val="000000"/>
                </a:solidFill>
                <a:latin typeface="Calibri" pitchFamily="34" charset="0"/>
                <a:cs typeface="Arial" charset="0"/>
              </a:rPr>
            </a:br>
            <a:r>
              <a:rPr lang="en-US" sz="1400" b="1">
                <a:solidFill>
                  <a:srgbClr val="000000"/>
                </a:solidFill>
                <a:latin typeface="Calibri" pitchFamily="34" charset="0"/>
                <a:cs typeface="Arial" charset="0"/>
              </a:rPr>
              <a:t>Desktop</a:t>
            </a:r>
          </a:p>
        </p:txBody>
      </p:sp>
      <p:sp>
        <p:nvSpPr>
          <p:cNvPr id="8196" name="Text Box 304"/>
          <p:cNvSpPr txBox="1">
            <a:spLocks noChangeArrowheads="1"/>
          </p:cNvSpPr>
          <p:nvPr/>
        </p:nvSpPr>
        <p:spPr bwMode="auto">
          <a:xfrm>
            <a:off x="6934200" y="3155950"/>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a:solidFill>
                  <a:srgbClr val="000000"/>
                </a:solidFill>
                <a:latin typeface="Calibri" pitchFamily="34" charset="0"/>
                <a:cs typeface="Arial" charset="0"/>
              </a:rPr>
              <a:t>Matlab</a:t>
            </a:r>
          </a:p>
        </p:txBody>
      </p:sp>
      <p:sp>
        <p:nvSpPr>
          <p:cNvPr id="8197" name="Text Box 305"/>
          <p:cNvSpPr txBox="1">
            <a:spLocks noChangeArrowheads="1"/>
          </p:cNvSpPr>
          <p:nvPr/>
        </p:nvSpPr>
        <p:spPr bwMode="auto">
          <a:xfrm>
            <a:off x="6934200" y="3525838"/>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a:solidFill>
                  <a:srgbClr val="000000"/>
                </a:solidFill>
                <a:latin typeface="Calibri" pitchFamily="34" charset="0"/>
                <a:cs typeface="Arial" charset="0"/>
              </a:rPr>
              <a:t>R</a:t>
            </a:r>
          </a:p>
        </p:txBody>
      </p:sp>
      <p:sp>
        <p:nvSpPr>
          <p:cNvPr id="8198" name="Text Box 307"/>
          <p:cNvSpPr txBox="1">
            <a:spLocks noChangeArrowheads="1"/>
          </p:cNvSpPr>
          <p:nvPr/>
        </p:nvSpPr>
        <p:spPr bwMode="auto">
          <a:xfrm>
            <a:off x="6934200" y="3895725"/>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a:solidFill>
                  <a:srgbClr val="000000"/>
                </a:solidFill>
                <a:latin typeface="Calibri" pitchFamily="34" charset="0"/>
                <a:cs typeface="Arial" charset="0"/>
              </a:rPr>
              <a:t>Excel</a:t>
            </a:r>
          </a:p>
        </p:txBody>
      </p:sp>
      <p:sp>
        <p:nvSpPr>
          <p:cNvPr id="8199" name="Text Box 308"/>
          <p:cNvSpPr txBox="1">
            <a:spLocks noChangeArrowheads="1"/>
          </p:cNvSpPr>
          <p:nvPr/>
        </p:nvSpPr>
        <p:spPr bwMode="auto">
          <a:xfrm>
            <a:off x="6934200" y="4265613"/>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a:solidFill>
                  <a:srgbClr val="000000"/>
                </a:solidFill>
                <a:latin typeface="Calibri" pitchFamily="34" charset="0"/>
                <a:cs typeface="Arial" charset="0"/>
              </a:rPr>
              <a:t>ArcGIS</a:t>
            </a:r>
          </a:p>
        </p:txBody>
      </p:sp>
      <p:sp>
        <p:nvSpPr>
          <p:cNvPr id="8200" name="Rectangle 311"/>
          <p:cNvSpPr>
            <a:spLocks noChangeArrowheads="1"/>
          </p:cNvSpPr>
          <p:nvPr/>
        </p:nvSpPr>
        <p:spPr bwMode="auto">
          <a:xfrm>
            <a:off x="6807200" y="2312988"/>
            <a:ext cx="1317625" cy="2797175"/>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8201" name="Text Box 308"/>
          <p:cNvSpPr txBox="1">
            <a:spLocks noChangeArrowheads="1"/>
          </p:cNvSpPr>
          <p:nvPr/>
        </p:nvSpPr>
        <p:spPr bwMode="auto">
          <a:xfrm>
            <a:off x="6931025" y="4635500"/>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a:solidFill>
                  <a:srgbClr val="000000"/>
                </a:solidFill>
                <a:latin typeface="Calibri" pitchFamily="34" charset="0"/>
                <a:cs typeface="Arial" charset="0"/>
              </a:rPr>
              <a:t>OpenMI</a:t>
            </a:r>
          </a:p>
        </p:txBody>
      </p:sp>
      <p:grpSp>
        <p:nvGrpSpPr>
          <p:cNvPr id="8202" name="Group 349"/>
          <p:cNvGrpSpPr>
            <a:grpSpLocks/>
          </p:cNvGrpSpPr>
          <p:nvPr/>
        </p:nvGrpSpPr>
        <p:grpSpPr bwMode="auto">
          <a:xfrm>
            <a:off x="1831975" y="4378325"/>
            <a:ext cx="1531938" cy="1366838"/>
            <a:chOff x="871155" y="3830678"/>
            <a:chExt cx="1641476" cy="1776428"/>
          </a:xfrm>
        </p:grpSpPr>
        <p:sp>
          <p:nvSpPr>
            <p:cNvPr id="8451" name="AutoShape 9"/>
            <p:cNvSpPr>
              <a:spLocks noChangeAspect="1" noChangeArrowheads="1" noTextEdit="1"/>
            </p:cNvSpPr>
            <p:nvPr/>
          </p:nvSpPr>
          <p:spPr bwMode="auto">
            <a:xfrm>
              <a:off x="1001330" y="3830678"/>
              <a:ext cx="611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8452" name="Group 10"/>
            <p:cNvGrpSpPr>
              <a:grpSpLocks/>
            </p:cNvGrpSpPr>
            <p:nvPr/>
          </p:nvGrpSpPr>
          <p:grpSpPr bwMode="auto">
            <a:xfrm>
              <a:off x="871155" y="4127553"/>
              <a:ext cx="1641476" cy="1479553"/>
              <a:chOff x="386" y="3156"/>
              <a:chExt cx="1034" cy="932"/>
            </a:xfrm>
          </p:grpSpPr>
          <p:grpSp>
            <p:nvGrpSpPr>
              <p:cNvPr id="8453" name="Group 11"/>
              <p:cNvGrpSpPr>
                <a:grpSpLocks/>
              </p:cNvGrpSpPr>
              <p:nvPr/>
            </p:nvGrpSpPr>
            <p:grpSpPr bwMode="auto">
              <a:xfrm>
                <a:off x="490" y="3519"/>
                <a:ext cx="268" cy="491"/>
                <a:chOff x="335" y="1338"/>
                <a:chExt cx="205" cy="462"/>
              </a:xfrm>
            </p:grpSpPr>
            <p:sp>
              <p:nvSpPr>
                <p:cNvPr id="8502"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3"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4"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5" name="Rectangle 15"/>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06" name="Rectangle 16"/>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50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8" name="Rectangle 18"/>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509"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0" name="Rectangle 20"/>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511" name="Rectangle 21"/>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512" name="Rectangle 22"/>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513" name="Rectangle 23"/>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514" name="Rectangle 24"/>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515" name="Rectangle 25"/>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516" name="Rectangle 26"/>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51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8"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9"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20" name="Rectangle 30"/>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521"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22"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23" name="Rectangle 33"/>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524"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25"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26" name="Freeform 36"/>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27" name="Rectangle 37"/>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28" name="Rectangle 38"/>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529"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30" name="Picture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31" name="Freeform 41"/>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532"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33" name="Picture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34"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35"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36" name="Rectangle 46"/>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37" name="Rectangle 47"/>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38" name="Rectangle 48"/>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39" name="Rectangle 49"/>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40" name="Rectangle 50"/>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41" name="Rectangle 51"/>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42" name="Rectangle 52"/>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43" name="Rectangle 53"/>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44" name="Rectangle 54"/>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45" name="Rectangle 55"/>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46"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454" name="Group 57"/>
              <p:cNvGrpSpPr>
                <a:grpSpLocks/>
              </p:cNvGrpSpPr>
              <p:nvPr/>
            </p:nvGrpSpPr>
            <p:grpSpPr bwMode="auto">
              <a:xfrm>
                <a:off x="919" y="3520"/>
                <a:ext cx="268" cy="491"/>
                <a:chOff x="335" y="1338"/>
                <a:chExt cx="205" cy="462"/>
              </a:xfrm>
            </p:grpSpPr>
            <p:sp>
              <p:nvSpPr>
                <p:cNvPr id="8457"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8"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9"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0" name="Rectangle 61"/>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61" name="Rectangle 62"/>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462"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63" name="Rectangle 64"/>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64"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5" name="Rectangle 66"/>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66" name="Rectangle 67"/>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67" name="Rectangle 68"/>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68" name="Rectangle 69"/>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69" name="Rectangle 70"/>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70" name="Rectangle 71"/>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71" name="Rectangle 72"/>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472"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73"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74"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75" name="Rectangle 76"/>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476"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77" name="Picture 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78" name="Rectangle 79"/>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479"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80"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81" name="Freeform 8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82" name="Rectangle 83"/>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83" name="Rectangle 84"/>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484"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85"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86" name="Freeform 8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487" name="Picture 8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88" name="Picture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89"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90"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91" name="Rectangle 92"/>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92" name="Rectangle 93"/>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93" name="Rectangle 94"/>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94" name="Rectangle 95"/>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95" name="Rectangle 96"/>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96" name="Rectangle 97"/>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97" name="Rectangle 98"/>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98" name="Rectangle 99"/>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99" name="Rectangle 100"/>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00" name="Rectangle 101"/>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501"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455"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8456" name="Text Box 104"/>
              <p:cNvSpPr txBox="1">
                <a:spLocks noChangeArrowheads="1"/>
              </p:cNvSpPr>
              <p:nvPr/>
            </p:nvSpPr>
            <p:spPr bwMode="auto">
              <a:xfrm>
                <a:off x="392" y="3173"/>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srgbClr val="C00000"/>
                    </a:solidFill>
                    <a:latin typeface="Calibri" pitchFamily="34" charset="0"/>
                  </a:rPr>
                  <a:t>Local CZO DB</a:t>
                </a:r>
              </a:p>
            </p:txBody>
          </p:sp>
        </p:grpSp>
      </p:grpSp>
      <p:sp>
        <p:nvSpPr>
          <p:cNvPr id="571" name="AutoShape 105"/>
          <p:cNvSpPr>
            <a:spLocks noChangeArrowheads="1"/>
          </p:cNvSpPr>
          <p:nvPr/>
        </p:nvSpPr>
        <p:spPr bwMode="auto">
          <a:xfrm rot="2880000" flipH="1" flipV="1">
            <a:off x="1977231" y="1420019"/>
            <a:ext cx="238125" cy="973138"/>
          </a:xfrm>
          <a:prstGeom prst="upArrow">
            <a:avLst>
              <a:gd name="adj1" fmla="val 50000"/>
              <a:gd name="adj2" fmla="val 101563"/>
            </a:avLst>
          </a:prstGeom>
          <a:solidFill>
            <a:schemeClr val="bg1">
              <a:lumMod val="50000"/>
            </a:schemeClr>
          </a:solidFill>
          <a:ln w="9525">
            <a:solidFill>
              <a:schemeClr val="tx1"/>
            </a:solidFill>
            <a:miter lim="800000"/>
            <a:headEnd/>
            <a:tailEnd/>
          </a:ln>
          <a:effectLst/>
        </p:spPr>
        <p:txBody>
          <a:bodyPr wrap="none" anchor="ctr"/>
          <a:lstStyle/>
          <a:p>
            <a:pPr eaLnBrk="0" fontAlgn="auto" hangingPunct="0">
              <a:spcBef>
                <a:spcPts val="0"/>
              </a:spcBef>
              <a:spcAft>
                <a:spcPts val="0"/>
              </a:spcAft>
              <a:defRPr/>
            </a:pPr>
            <a:endParaRPr lang="en-US" sz="1600" b="1" i="1">
              <a:solidFill>
                <a:prstClr val="black"/>
              </a:solidFill>
              <a:latin typeface="Helvetica" pitchFamily="34" charset="0"/>
            </a:endParaRPr>
          </a:p>
        </p:txBody>
      </p:sp>
      <p:sp>
        <p:nvSpPr>
          <p:cNvPr id="8204" name="Rectangle 320"/>
          <p:cNvSpPr>
            <a:spLocks noChangeArrowheads="1"/>
          </p:cNvSpPr>
          <p:nvPr/>
        </p:nvSpPr>
        <p:spPr bwMode="auto">
          <a:xfrm>
            <a:off x="1852613" y="184150"/>
            <a:ext cx="7200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sz="3000" b="1">
                <a:solidFill>
                  <a:srgbClr val="000000"/>
                </a:solidFill>
                <a:latin typeface="Calibri" pitchFamily="34" charset="0"/>
              </a:rPr>
              <a:t>Hydrologic and meteorological time series</a:t>
            </a:r>
          </a:p>
        </p:txBody>
      </p:sp>
      <p:sp>
        <p:nvSpPr>
          <p:cNvPr id="8205" name="TextBox 486"/>
          <p:cNvSpPr txBox="1">
            <a:spLocks noChangeArrowheads="1"/>
          </p:cNvSpPr>
          <p:nvPr/>
        </p:nvSpPr>
        <p:spPr bwMode="auto">
          <a:xfrm>
            <a:off x="2730500" y="5722938"/>
            <a:ext cx="3032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solidFill>
                  <a:srgbClr val="000000"/>
                </a:solidFill>
                <a:latin typeface="Calibri" pitchFamily="34" charset="0"/>
              </a:rPr>
              <a:t>Hydrologic and meteorological stations</a:t>
            </a:r>
          </a:p>
        </p:txBody>
      </p:sp>
      <p:grpSp>
        <p:nvGrpSpPr>
          <p:cNvPr id="8206" name="Group 349"/>
          <p:cNvGrpSpPr>
            <a:grpSpLocks/>
          </p:cNvGrpSpPr>
          <p:nvPr/>
        </p:nvGrpSpPr>
        <p:grpSpPr bwMode="auto">
          <a:xfrm>
            <a:off x="3508375" y="4378325"/>
            <a:ext cx="1531938" cy="1366838"/>
            <a:chOff x="871155" y="3830678"/>
            <a:chExt cx="1641476" cy="1776442"/>
          </a:xfrm>
        </p:grpSpPr>
        <p:sp>
          <p:nvSpPr>
            <p:cNvPr id="8355" name="AutoShape 9"/>
            <p:cNvSpPr>
              <a:spLocks noChangeAspect="1" noChangeArrowheads="1" noTextEdit="1"/>
            </p:cNvSpPr>
            <p:nvPr/>
          </p:nvSpPr>
          <p:spPr bwMode="auto">
            <a:xfrm>
              <a:off x="1001330" y="3830678"/>
              <a:ext cx="611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8356" name="Group 10"/>
            <p:cNvGrpSpPr>
              <a:grpSpLocks/>
            </p:cNvGrpSpPr>
            <p:nvPr/>
          </p:nvGrpSpPr>
          <p:grpSpPr bwMode="auto">
            <a:xfrm>
              <a:off x="871155" y="4127564"/>
              <a:ext cx="1641476" cy="1479556"/>
              <a:chOff x="386" y="3156"/>
              <a:chExt cx="1034" cy="932"/>
            </a:xfrm>
          </p:grpSpPr>
          <p:grpSp>
            <p:nvGrpSpPr>
              <p:cNvPr id="8357" name="Group 11"/>
              <p:cNvGrpSpPr>
                <a:grpSpLocks/>
              </p:cNvGrpSpPr>
              <p:nvPr/>
            </p:nvGrpSpPr>
            <p:grpSpPr bwMode="auto">
              <a:xfrm>
                <a:off x="490" y="3519"/>
                <a:ext cx="268" cy="491"/>
                <a:chOff x="335" y="1338"/>
                <a:chExt cx="205" cy="462"/>
              </a:xfrm>
            </p:grpSpPr>
            <p:sp>
              <p:nvSpPr>
                <p:cNvPr id="8406"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 name="Rectangle 15"/>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10" name="Rectangle 16"/>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41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12" name="Rectangle 18"/>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13"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4" name="Rectangle 20"/>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15" name="Rectangle 21"/>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16" name="Rectangle 22"/>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17" name="Rectangle 23"/>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18" name="Rectangle 24"/>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19" name="Rectangle 25"/>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420" name="Rectangle 26"/>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42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22"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23"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24" name="Rectangle 30"/>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425"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26"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27" name="Rectangle 33"/>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428"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29"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0" name="Freeform 36"/>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31" name="Rectangle 37"/>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32" name="Rectangle 38"/>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433"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34" name="Picture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5" name="Freeform 41"/>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436"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37" name="Picture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8"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39"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40" name="Rectangle 46"/>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41" name="Rectangle 47"/>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42" name="Rectangle 48"/>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43" name="Rectangle 49"/>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44" name="Rectangle 50"/>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45" name="Rectangle 51"/>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46" name="Rectangle 52"/>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47" name="Rectangle 53"/>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48" name="Rectangle 54"/>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49" name="Rectangle 55"/>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50"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358" name="Group 57"/>
              <p:cNvGrpSpPr>
                <a:grpSpLocks/>
              </p:cNvGrpSpPr>
              <p:nvPr/>
            </p:nvGrpSpPr>
            <p:grpSpPr bwMode="auto">
              <a:xfrm>
                <a:off x="919" y="3520"/>
                <a:ext cx="268" cy="491"/>
                <a:chOff x="335" y="1338"/>
                <a:chExt cx="205" cy="462"/>
              </a:xfrm>
            </p:grpSpPr>
            <p:sp>
              <p:nvSpPr>
                <p:cNvPr id="8361"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Rectangle 61"/>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65" name="Rectangle 62"/>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366"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67" name="Rectangle 64"/>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68"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Rectangle 66"/>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70" name="Rectangle 67"/>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71" name="Rectangle 68"/>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72" name="Rectangle 69"/>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73" name="Rectangle 70"/>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74" name="Rectangle 71"/>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75" name="Rectangle 72"/>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376"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77"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78"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79" name="Rectangle 76"/>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380"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81" name="Picture 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82" name="Rectangle 79"/>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383"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84"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85" name="Freeform 8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86" name="Rectangle 83"/>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87" name="Rectangle 84"/>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388"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89"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0" name="Freeform 8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391" name="Picture 8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2" name="Picture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3"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94"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95" name="Rectangle 92"/>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96" name="Rectangle 93"/>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97" name="Rectangle 94"/>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98" name="Rectangle 95"/>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99" name="Rectangle 96"/>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00" name="Rectangle 97"/>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01" name="Rectangle 98"/>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02" name="Rectangle 99"/>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03" name="Rectangle 100"/>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04" name="Rectangle 101"/>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405"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359"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8360" name="Text Box 104"/>
              <p:cNvSpPr txBox="1">
                <a:spLocks noChangeArrowheads="1"/>
              </p:cNvSpPr>
              <p:nvPr/>
            </p:nvSpPr>
            <p:spPr bwMode="auto">
              <a:xfrm>
                <a:off x="392" y="3173"/>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srgbClr val="C00000"/>
                    </a:solidFill>
                    <a:latin typeface="Calibri" pitchFamily="34" charset="0"/>
                  </a:rPr>
                  <a:t>Local CZO DB</a:t>
                </a:r>
              </a:p>
            </p:txBody>
          </p:sp>
        </p:grpSp>
      </p:grpSp>
      <p:grpSp>
        <p:nvGrpSpPr>
          <p:cNvPr id="8207" name="Group 349"/>
          <p:cNvGrpSpPr>
            <a:grpSpLocks/>
          </p:cNvGrpSpPr>
          <p:nvPr/>
        </p:nvGrpSpPr>
        <p:grpSpPr bwMode="auto">
          <a:xfrm>
            <a:off x="5184775" y="4378325"/>
            <a:ext cx="1531938" cy="1366838"/>
            <a:chOff x="871155" y="3830678"/>
            <a:chExt cx="1641476" cy="1776456"/>
          </a:xfrm>
        </p:grpSpPr>
        <p:sp>
          <p:nvSpPr>
            <p:cNvPr id="8259" name="AutoShape 9"/>
            <p:cNvSpPr>
              <a:spLocks noChangeAspect="1" noChangeArrowheads="1" noTextEdit="1"/>
            </p:cNvSpPr>
            <p:nvPr/>
          </p:nvSpPr>
          <p:spPr bwMode="auto">
            <a:xfrm>
              <a:off x="1001330" y="3830678"/>
              <a:ext cx="611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8260" name="Group 10"/>
            <p:cNvGrpSpPr>
              <a:grpSpLocks/>
            </p:cNvGrpSpPr>
            <p:nvPr/>
          </p:nvGrpSpPr>
          <p:grpSpPr bwMode="auto">
            <a:xfrm>
              <a:off x="871155" y="4127575"/>
              <a:ext cx="1641476" cy="1479559"/>
              <a:chOff x="386" y="3156"/>
              <a:chExt cx="1034" cy="932"/>
            </a:xfrm>
          </p:grpSpPr>
          <p:grpSp>
            <p:nvGrpSpPr>
              <p:cNvPr id="8261" name="Group 11"/>
              <p:cNvGrpSpPr>
                <a:grpSpLocks/>
              </p:cNvGrpSpPr>
              <p:nvPr/>
            </p:nvGrpSpPr>
            <p:grpSpPr bwMode="auto">
              <a:xfrm>
                <a:off x="490" y="3519"/>
                <a:ext cx="268" cy="491"/>
                <a:chOff x="335" y="1338"/>
                <a:chExt cx="205" cy="462"/>
              </a:xfrm>
            </p:grpSpPr>
            <p:sp>
              <p:nvSpPr>
                <p:cNvPr id="8310"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Rectangle 15"/>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14" name="Rectangle 16"/>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31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16" name="Rectangle 18"/>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17"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Rectangle 20"/>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19" name="Rectangle 21"/>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20" name="Rectangle 22"/>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21" name="Rectangle 23"/>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22" name="Rectangle 24"/>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23" name="Rectangle 25"/>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324" name="Rectangle 26"/>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32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26"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27"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28" name="Rectangle 30"/>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329"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3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31" name="Rectangle 33"/>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332"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33"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34" name="Freeform 36"/>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35" name="Rectangle 37"/>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36" name="Rectangle 38"/>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337"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38" name="Picture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39" name="Freeform 41"/>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340"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41" name="Picture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42"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43"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44" name="Rectangle 46"/>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45" name="Rectangle 47"/>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46" name="Rectangle 48"/>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47" name="Rectangle 49"/>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48" name="Rectangle 50"/>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49" name="Rectangle 51"/>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50" name="Rectangle 52"/>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51" name="Rectangle 53"/>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52" name="Rectangle 54"/>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53" name="Rectangle 55"/>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54"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262" name="Group 57"/>
              <p:cNvGrpSpPr>
                <a:grpSpLocks/>
              </p:cNvGrpSpPr>
              <p:nvPr/>
            </p:nvGrpSpPr>
            <p:grpSpPr bwMode="auto">
              <a:xfrm>
                <a:off x="919" y="3520"/>
                <a:ext cx="268" cy="491"/>
                <a:chOff x="335" y="1338"/>
                <a:chExt cx="205" cy="462"/>
              </a:xfrm>
            </p:grpSpPr>
            <p:sp>
              <p:nvSpPr>
                <p:cNvPr id="8265"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Rectangle 61"/>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269" name="Rectangle 62"/>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270"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1" name="Rectangle 64"/>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272"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Rectangle 66"/>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274" name="Rectangle 67"/>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275" name="Rectangle 68"/>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276" name="Rectangle 69"/>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277" name="Rectangle 70"/>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278" name="Rectangle 71"/>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8279" name="Rectangle 72"/>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280"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81"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82"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3" name="Rectangle 76"/>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8284"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85" name="Picture 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6" name="Rectangle 79"/>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287"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88"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9" name="Freeform 8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0" name="Rectangle 83"/>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291" name="Rectangle 84"/>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8292"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3"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 name="Freeform 8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295" name="Picture 8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 name="Picture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7"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8"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9" name="Rectangle 92"/>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00" name="Rectangle 93"/>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01" name="Rectangle 94"/>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02" name="Rectangle 95"/>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03" name="Rectangle 96"/>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04" name="Rectangle 97"/>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05" name="Rectangle 98"/>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06" name="Rectangle 99"/>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07" name="Rectangle 100"/>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08" name="Rectangle 101"/>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8309"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263"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8264" name="Text Box 104"/>
              <p:cNvSpPr txBox="1">
                <a:spLocks noChangeArrowheads="1"/>
              </p:cNvSpPr>
              <p:nvPr/>
            </p:nvSpPr>
            <p:spPr bwMode="auto">
              <a:xfrm>
                <a:off x="392" y="3173"/>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srgbClr val="C00000"/>
                    </a:solidFill>
                    <a:latin typeface="Calibri" pitchFamily="34" charset="0"/>
                  </a:rPr>
                  <a:t>Local CZO DB</a:t>
                </a:r>
              </a:p>
            </p:txBody>
          </p:sp>
        </p:grpSp>
      </p:grpSp>
      <p:sp>
        <p:nvSpPr>
          <p:cNvPr id="8208" name="TextBox 690"/>
          <p:cNvSpPr txBox="1">
            <a:spLocks noChangeArrowheads="1"/>
          </p:cNvSpPr>
          <p:nvPr/>
        </p:nvSpPr>
        <p:spPr bwMode="auto">
          <a:xfrm>
            <a:off x="1922463" y="3921125"/>
            <a:ext cx="1077912" cy="369888"/>
          </a:xfrm>
          <a:prstGeom prst="rect">
            <a:avLst/>
          </a:prstGeom>
          <a:solidFill>
            <a:srgbClr val="0066FF"/>
          </a:solidFill>
          <a:ln w="28575">
            <a:solidFill>
              <a:srgbClr val="FF33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FF"/>
                </a:solidFill>
                <a:latin typeface="Calibri" pitchFamily="34" charset="0"/>
              </a:rPr>
              <a:t>Web site</a:t>
            </a:r>
          </a:p>
        </p:txBody>
      </p:sp>
      <p:sp>
        <p:nvSpPr>
          <p:cNvPr id="8209" name="TextBox 691"/>
          <p:cNvSpPr txBox="1">
            <a:spLocks noChangeArrowheads="1"/>
          </p:cNvSpPr>
          <p:nvPr/>
        </p:nvSpPr>
        <p:spPr bwMode="auto">
          <a:xfrm>
            <a:off x="3609975" y="3921125"/>
            <a:ext cx="1077913" cy="369888"/>
          </a:xfrm>
          <a:prstGeom prst="rect">
            <a:avLst/>
          </a:prstGeom>
          <a:solidFill>
            <a:srgbClr val="0066FF"/>
          </a:solidFill>
          <a:ln w="28575">
            <a:solidFill>
              <a:srgbClr val="FF33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FF"/>
                </a:solidFill>
                <a:latin typeface="Calibri" pitchFamily="34" charset="0"/>
              </a:rPr>
              <a:t>Web site</a:t>
            </a:r>
          </a:p>
        </p:txBody>
      </p:sp>
      <p:sp>
        <p:nvSpPr>
          <p:cNvPr id="8210" name="TextBox 692"/>
          <p:cNvSpPr txBox="1">
            <a:spLocks noChangeArrowheads="1"/>
          </p:cNvSpPr>
          <p:nvPr/>
        </p:nvSpPr>
        <p:spPr bwMode="auto">
          <a:xfrm>
            <a:off x="5351463" y="3921125"/>
            <a:ext cx="1077912" cy="369888"/>
          </a:xfrm>
          <a:prstGeom prst="rect">
            <a:avLst/>
          </a:prstGeom>
          <a:solidFill>
            <a:srgbClr val="0066FF"/>
          </a:solidFill>
          <a:ln w="28575">
            <a:solidFill>
              <a:srgbClr val="FF33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FF"/>
                </a:solidFill>
                <a:latin typeface="Calibri" pitchFamily="34" charset="0"/>
              </a:rPr>
              <a:t>Web site</a:t>
            </a:r>
          </a:p>
        </p:txBody>
      </p:sp>
      <p:sp>
        <p:nvSpPr>
          <p:cNvPr id="699" name="Rectangle 2"/>
          <p:cNvSpPr>
            <a:spLocks noChangeArrowheads="1"/>
          </p:cNvSpPr>
          <p:nvPr/>
        </p:nvSpPr>
        <p:spPr bwMode="auto">
          <a:xfrm>
            <a:off x="2547938" y="949325"/>
            <a:ext cx="3281362" cy="1047750"/>
          </a:xfrm>
          <a:prstGeom prst="rect">
            <a:avLst/>
          </a:prstGeom>
          <a:solidFill>
            <a:schemeClr val="tx2">
              <a:lumMod val="75000"/>
              <a:lumOff val="25000"/>
            </a:schemeClr>
          </a:solidFill>
          <a:ln w="9525">
            <a:solidFill>
              <a:schemeClr val="tx1"/>
            </a:solidFill>
            <a:miter lim="800000"/>
            <a:headEnd/>
            <a:tailEnd type="none" w="lg" len="lg"/>
          </a:ln>
          <a:effectLst/>
        </p:spPr>
        <p:txBody>
          <a:bodyPr anchor="ctr"/>
          <a:lstStyle/>
          <a:p>
            <a:pPr algn="ctr" eaLnBrk="0" fontAlgn="auto" hangingPunct="0">
              <a:spcBef>
                <a:spcPts val="0"/>
              </a:spcBef>
              <a:spcAft>
                <a:spcPts val="0"/>
              </a:spcAft>
              <a:defRPr/>
            </a:pPr>
            <a:r>
              <a:rPr lang="en-US" sz="2400" dirty="0">
                <a:solidFill>
                  <a:srgbClr val="FFFF66"/>
                </a:solidFill>
                <a:latin typeface="Times New Roman" pitchFamily="18" charset="0"/>
              </a:rPr>
              <a:t>Water data services</a:t>
            </a:r>
          </a:p>
          <a:p>
            <a:pPr algn="ctr" eaLnBrk="0" fontAlgn="auto" hangingPunct="0">
              <a:spcBef>
                <a:spcPts val="0"/>
              </a:spcBef>
              <a:spcAft>
                <a:spcPts val="0"/>
              </a:spcAft>
              <a:defRPr/>
            </a:pPr>
            <a:r>
              <a:rPr lang="en-US" sz="2400" dirty="0" err="1">
                <a:solidFill>
                  <a:srgbClr val="FFFF66"/>
                </a:solidFill>
                <a:latin typeface="Times New Roman" pitchFamily="18" charset="0"/>
              </a:rPr>
              <a:t>WaterML</a:t>
            </a:r>
            <a:r>
              <a:rPr lang="en-US" sz="2400" dirty="0">
                <a:solidFill>
                  <a:srgbClr val="FFFF66"/>
                </a:solidFill>
                <a:latin typeface="Times New Roman" pitchFamily="18" charset="0"/>
              </a:rPr>
              <a:t> 1.x/2.0</a:t>
            </a:r>
          </a:p>
        </p:txBody>
      </p:sp>
      <p:sp>
        <p:nvSpPr>
          <p:cNvPr id="700" name="Rectangle 2"/>
          <p:cNvSpPr>
            <a:spLocks noChangeArrowheads="1"/>
          </p:cNvSpPr>
          <p:nvPr/>
        </p:nvSpPr>
        <p:spPr bwMode="auto">
          <a:xfrm>
            <a:off x="3925943" y="1943135"/>
            <a:ext cx="643375" cy="1278100"/>
          </a:xfrm>
          <a:prstGeom prst="rect">
            <a:avLst/>
          </a:prstGeom>
          <a:solidFill>
            <a:srgbClr val="00B0F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1700" dirty="0">
                <a:solidFill>
                  <a:srgbClr val="FFFF66"/>
                </a:solidFill>
                <a:latin typeface="Times New Roman" pitchFamily="18" charset="0"/>
              </a:rPr>
              <a:t>Shared vocabularies</a:t>
            </a:r>
          </a:p>
        </p:txBody>
      </p:sp>
      <p:sp>
        <p:nvSpPr>
          <p:cNvPr id="701" name="Rectangle 2"/>
          <p:cNvSpPr>
            <a:spLocks noChangeArrowheads="1"/>
          </p:cNvSpPr>
          <p:nvPr/>
        </p:nvSpPr>
        <p:spPr bwMode="auto">
          <a:xfrm>
            <a:off x="2543374" y="1943744"/>
            <a:ext cx="675361" cy="1279035"/>
          </a:xfrm>
          <a:prstGeom prst="rect">
            <a:avLst/>
          </a:prstGeom>
          <a:solidFill>
            <a:srgbClr val="C0000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2000" dirty="0">
                <a:solidFill>
                  <a:srgbClr val="FFFF66"/>
                </a:solidFill>
                <a:latin typeface="Times New Roman" pitchFamily="18" charset="0"/>
              </a:rPr>
              <a:t>CZO Metadata</a:t>
            </a:r>
          </a:p>
        </p:txBody>
      </p:sp>
      <p:sp>
        <p:nvSpPr>
          <p:cNvPr id="702" name="Rectangle 2"/>
          <p:cNvSpPr>
            <a:spLocks noChangeArrowheads="1"/>
          </p:cNvSpPr>
          <p:nvPr/>
        </p:nvSpPr>
        <p:spPr bwMode="auto">
          <a:xfrm>
            <a:off x="3228902" y="1942310"/>
            <a:ext cx="695666" cy="1280469"/>
          </a:xfrm>
          <a:prstGeom prst="rect">
            <a:avLst/>
          </a:prstGeom>
          <a:solidFill>
            <a:schemeClr val="accent2">
              <a:lumMod val="75000"/>
            </a:schemeClr>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2000" dirty="0">
                <a:solidFill>
                  <a:srgbClr val="FFFF66"/>
                </a:solidFill>
                <a:latin typeface="Times New Roman" pitchFamily="18" charset="0"/>
              </a:rPr>
              <a:t>Hydrologic Ontology</a:t>
            </a:r>
          </a:p>
        </p:txBody>
      </p:sp>
      <p:sp>
        <p:nvSpPr>
          <p:cNvPr id="703" name="Rectangle 2"/>
          <p:cNvSpPr>
            <a:spLocks noChangeArrowheads="1"/>
          </p:cNvSpPr>
          <p:nvPr/>
        </p:nvSpPr>
        <p:spPr bwMode="auto">
          <a:xfrm>
            <a:off x="4560219" y="1942356"/>
            <a:ext cx="640917" cy="1278040"/>
          </a:xfrm>
          <a:prstGeom prst="rect">
            <a:avLst/>
          </a:prstGeom>
          <a:solidFill>
            <a:srgbClr val="7030A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2400" dirty="0">
                <a:solidFill>
                  <a:srgbClr val="FFFF66"/>
                </a:solidFill>
                <a:latin typeface="Times New Roman" pitchFamily="18" charset="0"/>
              </a:rPr>
              <a:t>Archive</a:t>
            </a:r>
          </a:p>
        </p:txBody>
      </p:sp>
      <p:sp>
        <p:nvSpPr>
          <p:cNvPr id="704" name="Rectangle 2"/>
          <p:cNvSpPr>
            <a:spLocks noChangeArrowheads="1"/>
          </p:cNvSpPr>
          <p:nvPr/>
        </p:nvSpPr>
        <p:spPr bwMode="auto">
          <a:xfrm>
            <a:off x="5202510" y="1939956"/>
            <a:ext cx="631212" cy="1278040"/>
          </a:xfrm>
          <a:prstGeom prst="rect">
            <a:avLst/>
          </a:prstGeom>
          <a:solidFill>
            <a:srgbClr val="FF330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2000" dirty="0">
                <a:solidFill>
                  <a:srgbClr val="FFFF66"/>
                </a:solidFill>
                <a:latin typeface="Times New Roman" pitchFamily="18" charset="0"/>
              </a:rPr>
              <a:t>Harvester</a:t>
            </a:r>
          </a:p>
        </p:txBody>
      </p:sp>
      <p:sp>
        <p:nvSpPr>
          <p:cNvPr id="8217" name="TextBox 704"/>
          <p:cNvSpPr txBox="1">
            <a:spLocks noChangeArrowheads="1"/>
          </p:cNvSpPr>
          <p:nvPr/>
        </p:nvSpPr>
        <p:spPr bwMode="auto">
          <a:xfrm>
            <a:off x="2649538" y="3581400"/>
            <a:ext cx="3233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rgbClr val="000000"/>
                </a:solidFill>
                <a:latin typeface="Calibri" pitchFamily="34" charset="0"/>
              </a:rPr>
              <a:t>Standard CZO data display formats</a:t>
            </a:r>
          </a:p>
        </p:txBody>
      </p:sp>
      <p:sp>
        <p:nvSpPr>
          <p:cNvPr id="8218" name="AutoShape 3"/>
          <p:cNvSpPr>
            <a:spLocks noChangeArrowheads="1"/>
          </p:cNvSpPr>
          <p:nvPr/>
        </p:nvSpPr>
        <p:spPr bwMode="auto">
          <a:xfrm>
            <a:off x="2382838" y="4189413"/>
            <a:ext cx="236537"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solidFill>
                <a:srgbClr val="000000"/>
              </a:solidFill>
              <a:latin typeface="Helvetica" pitchFamily="34" charset="0"/>
            </a:endParaRPr>
          </a:p>
        </p:txBody>
      </p:sp>
      <p:sp>
        <p:nvSpPr>
          <p:cNvPr id="8219" name="AutoShape 3"/>
          <p:cNvSpPr>
            <a:spLocks noChangeArrowheads="1"/>
          </p:cNvSpPr>
          <p:nvPr/>
        </p:nvSpPr>
        <p:spPr bwMode="auto">
          <a:xfrm>
            <a:off x="4059238" y="4189413"/>
            <a:ext cx="236537"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solidFill>
                <a:srgbClr val="000000"/>
              </a:solidFill>
              <a:latin typeface="Helvetica" pitchFamily="34" charset="0"/>
            </a:endParaRPr>
          </a:p>
        </p:txBody>
      </p:sp>
      <p:sp>
        <p:nvSpPr>
          <p:cNvPr id="8220" name="AutoShape 3"/>
          <p:cNvSpPr>
            <a:spLocks noChangeArrowheads="1"/>
          </p:cNvSpPr>
          <p:nvPr/>
        </p:nvSpPr>
        <p:spPr bwMode="auto">
          <a:xfrm>
            <a:off x="5735638" y="4189413"/>
            <a:ext cx="236537"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solidFill>
                <a:srgbClr val="000000"/>
              </a:solidFill>
              <a:latin typeface="Helvetica" pitchFamily="34" charset="0"/>
            </a:endParaRPr>
          </a:p>
        </p:txBody>
      </p:sp>
      <p:cxnSp>
        <p:nvCxnSpPr>
          <p:cNvPr id="8221" name="Curved Connector 709"/>
          <p:cNvCxnSpPr>
            <a:cxnSpLocks noChangeShapeType="1"/>
          </p:cNvCxnSpPr>
          <p:nvPr/>
        </p:nvCxnSpPr>
        <p:spPr bwMode="auto">
          <a:xfrm rot="5400000">
            <a:off x="5260181" y="2904332"/>
            <a:ext cx="3175" cy="630238"/>
          </a:xfrm>
          <a:prstGeom prst="curvedConnector3">
            <a:avLst>
              <a:gd name="adj1" fmla="val 9625005"/>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22" name="Curved Connector 714"/>
          <p:cNvCxnSpPr>
            <a:cxnSpLocks noChangeShapeType="1"/>
          </p:cNvCxnSpPr>
          <p:nvPr/>
        </p:nvCxnSpPr>
        <p:spPr bwMode="auto">
          <a:xfrm rot="5400000">
            <a:off x="4594225" y="2916238"/>
            <a:ext cx="1587" cy="630238"/>
          </a:xfrm>
          <a:prstGeom prst="curvedConnector3">
            <a:avLst>
              <a:gd name="adj1" fmla="val 1842780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23" name="Curved Connector 717"/>
          <p:cNvCxnSpPr>
            <a:cxnSpLocks noChangeShapeType="1"/>
          </p:cNvCxnSpPr>
          <p:nvPr/>
        </p:nvCxnSpPr>
        <p:spPr bwMode="auto">
          <a:xfrm rot="5400000">
            <a:off x="3917156" y="2907507"/>
            <a:ext cx="3175" cy="630238"/>
          </a:xfrm>
          <a:prstGeom prst="curvedConnector3">
            <a:avLst>
              <a:gd name="adj1" fmla="val 9625005"/>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24" name="Curved Connector 718"/>
          <p:cNvCxnSpPr>
            <a:cxnSpLocks noChangeShapeType="1"/>
          </p:cNvCxnSpPr>
          <p:nvPr/>
        </p:nvCxnSpPr>
        <p:spPr bwMode="auto">
          <a:xfrm rot="5400000">
            <a:off x="3231356" y="2909094"/>
            <a:ext cx="3175" cy="630238"/>
          </a:xfrm>
          <a:prstGeom prst="curvedConnector3">
            <a:avLst>
              <a:gd name="adj1" fmla="val 9625005"/>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25" name="Straight Connector 723"/>
          <p:cNvCxnSpPr>
            <a:cxnSpLocks noChangeShapeType="1"/>
          </p:cNvCxnSpPr>
          <p:nvPr/>
        </p:nvCxnSpPr>
        <p:spPr bwMode="auto">
          <a:xfrm>
            <a:off x="2473325" y="3582988"/>
            <a:ext cx="3925888" cy="0"/>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8226" name="Straight Connector 724"/>
          <p:cNvCxnSpPr>
            <a:cxnSpLocks noChangeShapeType="1"/>
          </p:cNvCxnSpPr>
          <p:nvPr/>
        </p:nvCxnSpPr>
        <p:spPr bwMode="auto">
          <a:xfrm>
            <a:off x="5840413" y="2497138"/>
            <a:ext cx="571500" cy="0"/>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cxnSp>
        <p:nvCxnSpPr>
          <p:cNvPr id="8227" name="Straight Connector 727"/>
          <p:cNvCxnSpPr>
            <a:cxnSpLocks noChangeShapeType="1"/>
          </p:cNvCxnSpPr>
          <p:nvPr/>
        </p:nvCxnSpPr>
        <p:spPr bwMode="auto">
          <a:xfrm rot="5400000">
            <a:off x="5856288" y="3028950"/>
            <a:ext cx="1054100" cy="952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8228" name="Straight Connector 729"/>
          <p:cNvCxnSpPr>
            <a:cxnSpLocks noChangeShapeType="1"/>
          </p:cNvCxnSpPr>
          <p:nvPr/>
        </p:nvCxnSpPr>
        <p:spPr bwMode="auto">
          <a:xfrm rot="5400000">
            <a:off x="5741194" y="3737769"/>
            <a:ext cx="334963"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8229" name="Straight Connector 731"/>
          <p:cNvCxnSpPr>
            <a:cxnSpLocks noChangeShapeType="1"/>
          </p:cNvCxnSpPr>
          <p:nvPr/>
        </p:nvCxnSpPr>
        <p:spPr bwMode="auto">
          <a:xfrm rot="5400000">
            <a:off x="4010820" y="3739356"/>
            <a:ext cx="334962"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8230" name="Straight Connector 732"/>
          <p:cNvCxnSpPr>
            <a:cxnSpLocks noChangeShapeType="1"/>
          </p:cNvCxnSpPr>
          <p:nvPr/>
        </p:nvCxnSpPr>
        <p:spPr bwMode="auto">
          <a:xfrm rot="5400000">
            <a:off x="2312194" y="3740944"/>
            <a:ext cx="334963"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sp>
        <p:nvSpPr>
          <p:cNvPr id="8231" name="TextBox 736"/>
          <p:cNvSpPr txBox="1">
            <a:spLocks noChangeArrowheads="1"/>
          </p:cNvSpPr>
          <p:nvPr/>
        </p:nvSpPr>
        <p:spPr bwMode="auto">
          <a:xfrm>
            <a:off x="6789738" y="1712913"/>
            <a:ext cx="153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rgbClr val="000000"/>
                </a:solidFill>
                <a:latin typeface="Times New Roman" pitchFamily="18" charset="0"/>
                <a:cs typeface="Times New Roman" pitchFamily="18" charset="0"/>
              </a:rPr>
              <a:t>CZO Desktop</a:t>
            </a:r>
          </a:p>
          <a:p>
            <a:pPr eaLnBrk="1" hangingPunct="1"/>
            <a:r>
              <a:rPr lang="en-US" sz="1600">
                <a:solidFill>
                  <a:srgbClr val="000000"/>
                </a:solidFill>
                <a:latin typeface="Times New Roman" pitchFamily="18" charset="0"/>
                <a:cs typeface="Times New Roman" pitchFamily="18" charset="0"/>
              </a:rPr>
              <a:t>Applications </a:t>
            </a:r>
          </a:p>
        </p:txBody>
      </p:sp>
      <p:sp>
        <p:nvSpPr>
          <p:cNvPr id="738" name="AutoShape 105"/>
          <p:cNvSpPr>
            <a:spLocks noChangeArrowheads="1"/>
          </p:cNvSpPr>
          <p:nvPr/>
        </p:nvSpPr>
        <p:spPr bwMode="auto">
          <a:xfrm rot="18180000" flipV="1">
            <a:off x="6249194" y="1296194"/>
            <a:ext cx="238125" cy="1004887"/>
          </a:xfrm>
          <a:prstGeom prst="upArrow">
            <a:avLst>
              <a:gd name="adj1" fmla="val 50000"/>
              <a:gd name="adj2" fmla="val 101563"/>
            </a:avLst>
          </a:prstGeom>
          <a:solidFill>
            <a:schemeClr val="bg1">
              <a:lumMod val="50000"/>
            </a:schemeClr>
          </a:solidFill>
          <a:ln w="9525">
            <a:solidFill>
              <a:schemeClr val="tx1"/>
            </a:solidFill>
            <a:miter lim="800000"/>
            <a:headEnd/>
            <a:tailEnd/>
          </a:ln>
          <a:effectLst/>
        </p:spPr>
        <p:txBody>
          <a:bodyPr wrap="none" anchor="ctr"/>
          <a:lstStyle/>
          <a:p>
            <a:pPr eaLnBrk="0" fontAlgn="auto" hangingPunct="0">
              <a:spcBef>
                <a:spcPts val="0"/>
              </a:spcBef>
              <a:spcAft>
                <a:spcPts val="0"/>
              </a:spcAft>
              <a:defRPr/>
            </a:pPr>
            <a:endParaRPr lang="en-US" sz="1600" b="1" i="1">
              <a:solidFill>
                <a:prstClr val="black"/>
              </a:solidFill>
              <a:latin typeface="Helvetica" pitchFamily="34" charset="0"/>
            </a:endParaRPr>
          </a:p>
        </p:txBody>
      </p:sp>
      <p:cxnSp>
        <p:nvCxnSpPr>
          <p:cNvPr id="8233" name="Straight Connector 742"/>
          <p:cNvCxnSpPr>
            <a:cxnSpLocks noChangeShapeType="1"/>
          </p:cNvCxnSpPr>
          <p:nvPr/>
        </p:nvCxnSpPr>
        <p:spPr bwMode="auto">
          <a:xfrm flipV="1">
            <a:off x="1462088" y="5367338"/>
            <a:ext cx="257175" cy="1190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34" name="Straight Connector 748"/>
          <p:cNvCxnSpPr>
            <a:cxnSpLocks noChangeShapeType="1"/>
          </p:cNvCxnSpPr>
          <p:nvPr/>
        </p:nvCxnSpPr>
        <p:spPr bwMode="auto">
          <a:xfrm rot="10800000">
            <a:off x="6721475" y="5443538"/>
            <a:ext cx="812800" cy="241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35" name="Straight Connector 756"/>
          <p:cNvCxnSpPr>
            <a:cxnSpLocks noChangeShapeType="1"/>
          </p:cNvCxnSpPr>
          <p:nvPr/>
        </p:nvCxnSpPr>
        <p:spPr bwMode="auto">
          <a:xfrm rot="16200000" flipV="1">
            <a:off x="5733256" y="6077744"/>
            <a:ext cx="74613" cy="539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8236"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 y="2576513"/>
            <a:ext cx="21018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Text Box 303"/>
          <p:cNvSpPr txBox="1">
            <a:spLocks noChangeArrowheads="1"/>
          </p:cNvSpPr>
          <p:nvPr/>
        </p:nvSpPr>
        <p:spPr bwMode="auto">
          <a:xfrm>
            <a:off x="6942138" y="928688"/>
            <a:ext cx="1565275" cy="584200"/>
          </a:xfrm>
          <a:prstGeom prst="rect">
            <a:avLst/>
          </a:prstGeom>
          <a:solidFill>
            <a:schemeClr val="accent5">
              <a:lumMod val="40000"/>
              <a:lumOff val="60000"/>
            </a:schemeClr>
          </a:solidFill>
          <a:ln w="22225">
            <a:solidFill>
              <a:srgbClr val="FFC000"/>
            </a:solidFill>
            <a:miter lim="800000"/>
            <a:headEnd/>
            <a:tailEnd/>
          </a:ln>
        </p:spPr>
        <p:txBody>
          <a:bodyPr>
            <a:spAutoFit/>
          </a:bodyPr>
          <a:lstStyle/>
          <a:p>
            <a:pPr algn="ctr" fontAlgn="auto">
              <a:spcBef>
                <a:spcPct val="50000"/>
              </a:spcBef>
              <a:spcAft>
                <a:spcPts val="0"/>
              </a:spcAft>
              <a:defRPr/>
            </a:pPr>
            <a:r>
              <a:rPr lang="en-US" sz="1600" b="1" dirty="0">
                <a:solidFill>
                  <a:prstClr val="black"/>
                </a:solidFill>
                <a:latin typeface="+mn-lt"/>
                <a:cs typeface="Arial" charset="0"/>
              </a:rPr>
              <a:t>CZO hydrologic themes</a:t>
            </a:r>
          </a:p>
        </p:txBody>
      </p:sp>
      <p:cxnSp>
        <p:nvCxnSpPr>
          <p:cNvPr id="8238" name="Straight Connector 727"/>
          <p:cNvCxnSpPr>
            <a:cxnSpLocks noChangeShapeType="1"/>
          </p:cNvCxnSpPr>
          <p:nvPr/>
        </p:nvCxnSpPr>
        <p:spPr bwMode="auto">
          <a:xfrm flipH="1">
            <a:off x="8791575" y="1249363"/>
            <a:ext cx="9525" cy="2433637"/>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8239" name="Straight Connector 724"/>
          <p:cNvCxnSpPr>
            <a:cxnSpLocks noChangeShapeType="1"/>
          </p:cNvCxnSpPr>
          <p:nvPr/>
        </p:nvCxnSpPr>
        <p:spPr bwMode="auto">
          <a:xfrm flipV="1">
            <a:off x="8523288" y="1249363"/>
            <a:ext cx="285750" cy="3175"/>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cxnSp>
        <p:nvCxnSpPr>
          <p:cNvPr id="8240" name="Straight Connector 723"/>
          <p:cNvCxnSpPr>
            <a:cxnSpLocks noChangeShapeType="1"/>
          </p:cNvCxnSpPr>
          <p:nvPr/>
        </p:nvCxnSpPr>
        <p:spPr bwMode="auto">
          <a:xfrm>
            <a:off x="8131175" y="3679825"/>
            <a:ext cx="671513"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8241" name="Straight Connector 724"/>
          <p:cNvCxnSpPr>
            <a:cxnSpLocks noChangeShapeType="1"/>
            <a:endCxn id="350" idx="1"/>
          </p:cNvCxnSpPr>
          <p:nvPr/>
        </p:nvCxnSpPr>
        <p:spPr bwMode="auto">
          <a:xfrm>
            <a:off x="5840413" y="1216025"/>
            <a:ext cx="1101725" cy="4763"/>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pic>
        <p:nvPicPr>
          <p:cNvPr id="824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87838" y="5999163"/>
            <a:ext cx="889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3"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78738" y="5392738"/>
            <a:ext cx="7524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4"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9263" y="5162550"/>
            <a:ext cx="8350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5"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75375" y="5872163"/>
            <a:ext cx="76676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6"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20888" y="6010275"/>
            <a:ext cx="1419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7" name="TextBox 735"/>
          <p:cNvSpPr txBox="1">
            <a:spLocks noChangeArrowheads="1"/>
          </p:cNvSpPr>
          <p:nvPr/>
        </p:nvSpPr>
        <p:spPr bwMode="auto">
          <a:xfrm>
            <a:off x="-79375" y="1895475"/>
            <a:ext cx="19605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solidFill>
                  <a:srgbClr val="000000"/>
                </a:solidFill>
                <a:latin typeface="Times New Roman" pitchFamily="18" charset="0"/>
                <a:cs typeface="Times New Roman" pitchFamily="18" charset="0"/>
              </a:rPr>
              <a:t>CZO Web-based </a:t>
            </a:r>
            <a:br>
              <a:rPr lang="en-US" sz="1600">
                <a:solidFill>
                  <a:srgbClr val="000000"/>
                </a:solidFill>
                <a:latin typeface="Times New Roman" pitchFamily="18" charset="0"/>
                <a:cs typeface="Times New Roman" pitchFamily="18" charset="0"/>
              </a:rPr>
            </a:br>
            <a:r>
              <a:rPr lang="en-US" sz="1600">
                <a:solidFill>
                  <a:srgbClr val="000000"/>
                </a:solidFill>
                <a:latin typeface="Times New Roman" pitchFamily="18" charset="0"/>
                <a:cs typeface="Times New Roman" pitchFamily="18" charset="0"/>
              </a:rPr>
              <a:t>Data Discovery</a:t>
            </a:r>
          </a:p>
          <a:p>
            <a:pPr algn="ctr" eaLnBrk="1" hangingPunct="1"/>
            <a:r>
              <a:rPr lang="en-US" sz="1600">
                <a:solidFill>
                  <a:srgbClr val="000000"/>
                </a:solidFill>
                <a:latin typeface="Times New Roman" pitchFamily="18" charset="0"/>
                <a:cs typeface="Times New Roman" pitchFamily="18" charset="0"/>
              </a:rPr>
              <a:t>System</a:t>
            </a:r>
          </a:p>
        </p:txBody>
      </p:sp>
      <p:grpSp>
        <p:nvGrpSpPr>
          <p:cNvPr id="21" name="Group 20"/>
          <p:cNvGrpSpPr>
            <a:grpSpLocks/>
          </p:cNvGrpSpPr>
          <p:nvPr/>
        </p:nvGrpSpPr>
        <p:grpSpPr bwMode="auto">
          <a:xfrm>
            <a:off x="138113" y="85725"/>
            <a:ext cx="8043862" cy="5086350"/>
            <a:chOff x="138200" y="85295"/>
            <a:chExt cx="8043899" cy="5086232"/>
          </a:xfrm>
        </p:grpSpPr>
        <p:sp>
          <p:nvSpPr>
            <p:cNvPr id="8251" name="TextBox 18"/>
            <p:cNvSpPr txBox="1">
              <a:spLocks noChangeArrowheads="1"/>
            </p:cNvSpPr>
            <p:nvPr/>
          </p:nvSpPr>
          <p:spPr bwMode="auto">
            <a:xfrm>
              <a:off x="138200" y="85295"/>
              <a:ext cx="1453090" cy="646331"/>
            </a:xfrm>
            <a:prstGeom prst="rect">
              <a:avLst/>
            </a:prstGeom>
            <a:noFill/>
            <a:ln w="38100">
              <a:solidFill>
                <a:srgbClr val="00B05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B050"/>
                  </a:solidFill>
                  <a:latin typeface="Calibri" pitchFamily="34" charset="0"/>
                </a:rPr>
                <a:t>Status of the </a:t>
              </a:r>
              <a:br>
                <a:rPr lang="en-US" b="1">
                  <a:solidFill>
                    <a:srgbClr val="00B050"/>
                  </a:solidFill>
                  <a:latin typeface="Calibri" pitchFamily="34" charset="0"/>
                </a:rPr>
              </a:br>
              <a:r>
                <a:rPr lang="en-US" b="1">
                  <a:solidFill>
                    <a:srgbClr val="00B050"/>
                  </a:solidFill>
                  <a:latin typeface="Calibri" pitchFamily="34" charset="0"/>
                </a:rPr>
                <a:t>prototype</a:t>
              </a:r>
            </a:p>
          </p:txBody>
        </p:sp>
        <p:sp>
          <p:nvSpPr>
            <p:cNvPr id="8252" name="Rectangle 19"/>
            <p:cNvSpPr>
              <a:spLocks noChangeArrowheads="1"/>
            </p:cNvSpPr>
            <p:nvPr/>
          </p:nvSpPr>
          <p:spPr bwMode="auto">
            <a:xfrm>
              <a:off x="2501721" y="913208"/>
              <a:ext cx="3405981" cy="1091965"/>
            </a:xfrm>
            <a:prstGeom prst="rect">
              <a:avLst/>
            </a:prstGeom>
            <a:noFill/>
            <a:ln w="38100">
              <a:solidFill>
                <a:srgbClr val="00B05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b="1">
                <a:solidFill>
                  <a:srgbClr val="558ED5"/>
                </a:solidFill>
                <a:latin typeface="Calibri" pitchFamily="34" charset="0"/>
              </a:endParaRPr>
            </a:p>
          </p:txBody>
        </p:sp>
        <p:sp>
          <p:nvSpPr>
            <p:cNvPr id="8253" name="Rectangle 359"/>
            <p:cNvSpPr>
              <a:spLocks noChangeArrowheads="1"/>
            </p:cNvSpPr>
            <p:nvPr/>
          </p:nvSpPr>
          <p:spPr bwMode="auto">
            <a:xfrm>
              <a:off x="2496379" y="2000059"/>
              <a:ext cx="720496" cy="1211470"/>
            </a:xfrm>
            <a:prstGeom prst="rect">
              <a:avLst/>
            </a:prstGeom>
            <a:noFill/>
            <a:ln w="38100">
              <a:solidFill>
                <a:srgbClr val="00B05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b="1">
                <a:solidFill>
                  <a:srgbClr val="558ED5"/>
                </a:solidFill>
                <a:latin typeface="Calibri" pitchFamily="34" charset="0"/>
              </a:endParaRPr>
            </a:p>
          </p:txBody>
        </p:sp>
        <p:sp>
          <p:nvSpPr>
            <p:cNvPr id="8254" name="Rectangle 361"/>
            <p:cNvSpPr>
              <a:spLocks noChangeArrowheads="1"/>
            </p:cNvSpPr>
            <p:nvPr/>
          </p:nvSpPr>
          <p:spPr bwMode="auto">
            <a:xfrm>
              <a:off x="3201013" y="1998071"/>
              <a:ext cx="720496" cy="1211470"/>
            </a:xfrm>
            <a:prstGeom prst="rect">
              <a:avLst/>
            </a:prstGeom>
            <a:noFill/>
            <a:ln w="38100">
              <a:solidFill>
                <a:srgbClr val="00B05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b="1">
                <a:solidFill>
                  <a:srgbClr val="558ED5"/>
                </a:solidFill>
                <a:latin typeface="Calibri" pitchFamily="34" charset="0"/>
              </a:endParaRPr>
            </a:p>
          </p:txBody>
        </p:sp>
        <p:sp>
          <p:nvSpPr>
            <p:cNvPr id="8255" name="Rectangle 362"/>
            <p:cNvSpPr>
              <a:spLocks noChangeArrowheads="1"/>
            </p:cNvSpPr>
            <p:nvPr/>
          </p:nvSpPr>
          <p:spPr bwMode="auto">
            <a:xfrm>
              <a:off x="3911585" y="2007959"/>
              <a:ext cx="657733" cy="1211470"/>
            </a:xfrm>
            <a:prstGeom prst="rect">
              <a:avLst/>
            </a:prstGeom>
            <a:noFill/>
            <a:ln w="38100">
              <a:solidFill>
                <a:srgbClr val="00B05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b="1">
                <a:solidFill>
                  <a:srgbClr val="558ED5"/>
                </a:solidFill>
                <a:latin typeface="Calibri" pitchFamily="34" charset="0"/>
              </a:endParaRPr>
            </a:p>
          </p:txBody>
        </p:sp>
        <p:sp>
          <p:nvSpPr>
            <p:cNvPr id="8256" name="Rectangle 363"/>
            <p:cNvSpPr>
              <a:spLocks noChangeArrowheads="1"/>
            </p:cNvSpPr>
            <p:nvPr/>
          </p:nvSpPr>
          <p:spPr bwMode="auto">
            <a:xfrm>
              <a:off x="5257523" y="2005971"/>
              <a:ext cx="657733" cy="1211470"/>
            </a:xfrm>
            <a:prstGeom prst="rect">
              <a:avLst/>
            </a:prstGeom>
            <a:noFill/>
            <a:ln w="38100">
              <a:solidFill>
                <a:srgbClr val="00B05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b="1">
                <a:solidFill>
                  <a:srgbClr val="558ED5"/>
                </a:solidFill>
                <a:latin typeface="Calibri" pitchFamily="34" charset="0"/>
              </a:endParaRPr>
            </a:p>
          </p:txBody>
        </p:sp>
        <p:sp>
          <p:nvSpPr>
            <p:cNvPr id="8257" name="Rectangle 364"/>
            <p:cNvSpPr>
              <a:spLocks noChangeArrowheads="1"/>
            </p:cNvSpPr>
            <p:nvPr/>
          </p:nvSpPr>
          <p:spPr bwMode="auto">
            <a:xfrm>
              <a:off x="6747977" y="2263192"/>
              <a:ext cx="1434122" cy="2908335"/>
            </a:xfrm>
            <a:prstGeom prst="rect">
              <a:avLst/>
            </a:prstGeom>
            <a:noFill/>
            <a:ln w="38100">
              <a:solidFill>
                <a:srgbClr val="00B05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b="1">
                <a:solidFill>
                  <a:srgbClr val="558ED5"/>
                </a:solidFill>
                <a:latin typeface="Calibri" pitchFamily="34" charset="0"/>
              </a:endParaRPr>
            </a:p>
          </p:txBody>
        </p:sp>
        <p:sp>
          <p:nvSpPr>
            <p:cNvPr id="8258" name="Rectangle 365"/>
            <p:cNvSpPr>
              <a:spLocks noChangeArrowheads="1"/>
            </p:cNvSpPr>
            <p:nvPr/>
          </p:nvSpPr>
          <p:spPr bwMode="auto">
            <a:xfrm>
              <a:off x="1807420" y="3451156"/>
              <a:ext cx="4842762" cy="969172"/>
            </a:xfrm>
            <a:prstGeom prst="rect">
              <a:avLst/>
            </a:prstGeom>
            <a:noFill/>
            <a:ln w="38100">
              <a:solidFill>
                <a:srgbClr val="00B05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b="1">
                <a:solidFill>
                  <a:srgbClr val="558ED5"/>
                </a:solidFill>
                <a:latin typeface="Calibri" pitchFamily="34" charset="0"/>
              </a:endParaRPr>
            </a:p>
          </p:txBody>
        </p:sp>
      </p:grpSp>
      <p:cxnSp>
        <p:nvCxnSpPr>
          <p:cNvPr id="8249" name="Straight Connector 724"/>
          <p:cNvCxnSpPr>
            <a:cxnSpLocks noChangeShapeType="1"/>
          </p:cNvCxnSpPr>
          <p:nvPr/>
        </p:nvCxnSpPr>
        <p:spPr bwMode="auto">
          <a:xfrm>
            <a:off x="1954213" y="1217613"/>
            <a:ext cx="612775" cy="0"/>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sp>
        <p:nvSpPr>
          <p:cNvPr id="368" name="Text Box 303"/>
          <p:cNvSpPr txBox="1">
            <a:spLocks noChangeArrowheads="1"/>
          </p:cNvSpPr>
          <p:nvPr/>
        </p:nvSpPr>
        <p:spPr bwMode="auto">
          <a:xfrm>
            <a:off x="241300" y="949325"/>
            <a:ext cx="1711325" cy="584200"/>
          </a:xfrm>
          <a:prstGeom prst="rect">
            <a:avLst/>
          </a:prstGeom>
          <a:solidFill>
            <a:schemeClr val="accent5">
              <a:lumMod val="40000"/>
              <a:lumOff val="60000"/>
            </a:schemeClr>
          </a:solidFill>
          <a:ln w="22225">
            <a:solidFill>
              <a:srgbClr val="FFC000"/>
            </a:solidFill>
            <a:miter lim="800000"/>
            <a:headEnd/>
            <a:tailEnd/>
          </a:ln>
        </p:spPr>
        <p:txBody>
          <a:bodyPr>
            <a:spAutoFit/>
          </a:bodyPr>
          <a:lstStyle/>
          <a:p>
            <a:pPr algn="ctr" fontAlgn="auto">
              <a:spcBef>
                <a:spcPct val="50000"/>
              </a:spcBef>
              <a:spcAft>
                <a:spcPts val="0"/>
              </a:spcAft>
              <a:defRPr/>
            </a:pPr>
            <a:r>
              <a:rPr lang="en-US" sz="1600" b="1" dirty="0">
                <a:solidFill>
                  <a:prstClr val="black"/>
                </a:solidFill>
                <a:latin typeface="+mn-lt"/>
                <a:cs typeface="Arial" charset="0"/>
              </a:rPr>
              <a:t>CUAHSI </a:t>
            </a:r>
            <a:r>
              <a:rPr lang="en-US" sz="1600" b="1" dirty="0" err="1">
                <a:solidFill>
                  <a:prstClr val="black"/>
                </a:solidFill>
                <a:latin typeface="+mn-lt"/>
                <a:cs typeface="Arial" charset="0"/>
              </a:rPr>
              <a:t>HydroCatalog</a:t>
            </a:r>
            <a:endParaRPr lang="en-US" sz="1600" b="1" dirty="0">
              <a:solidFill>
                <a:prstClr val="black"/>
              </a:solidFill>
              <a:latin typeface="+mn-lt"/>
              <a:cs typeface="Arial" charset="0"/>
            </a:endParaRPr>
          </a:p>
        </p:txBody>
      </p:sp>
    </p:spTree>
    <p:extLst>
      <p:ext uri="{BB962C8B-B14F-4D97-AF65-F5344CB8AC3E}">
        <p14:creationId xmlns:p14="http://schemas.microsoft.com/office/powerpoint/2010/main" val="47927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21"/>
                                        </p:tgtEl>
                                      </p:cBhvr>
                                    </p:animEffect>
                                    <p:animScale>
                                      <p:cBhvr>
                                        <p:cTn id="10"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4827" y="2412145"/>
            <a:ext cx="3112141" cy="2935315"/>
          </a:xfrm>
        </p:spPr>
      </p:pic>
    </p:spTree>
    <p:extLst>
      <p:ext uri="{BB962C8B-B14F-4D97-AF65-F5344CB8AC3E}">
        <p14:creationId xmlns:p14="http://schemas.microsoft.com/office/powerpoint/2010/main" val="3252296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7870"/>
            <a:ext cx="8839200" cy="1041400"/>
          </a:xfrm>
        </p:spPr>
        <p:txBody>
          <a:bodyPr/>
          <a:lstStyle/>
          <a:p>
            <a:r>
              <a:rPr lang="en-US" dirty="0" smtClean="0"/>
              <a:t>Interoperability Levels</a:t>
            </a:r>
            <a:endParaRPr lang="en-US" dirty="0"/>
          </a:p>
        </p:txBody>
      </p:sp>
      <p:sp>
        <p:nvSpPr>
          <p:cNvPr id="4" name="TextBox 3"/>
          <p:cNvSpPr txBox="1"/>
          <p:nvPr/>
        </p:nvSpPr>
        <p:spPr>
          <a:xfrm>
            <a:off x="623448" y="1371584"/>
            <a:ext cx="7926965" cy="5355312"/>
          </a:xfrm>
          <a:prstGeom prst="rect">
            <a:avLst/>
          </a:prstGeom>
          <a:noFill/>
        </p:spPr>
        <p:txBody>
          <a:bodyPr wrap="square" rtlCol="0">
            <a:spAutoFit/>
          </a:bodyPr>
          <a:lstStyle/>
          <a:p>
            <a:pPr marL="342900" lvl="0" indent="-342900">
              <a:buFont typeface="+mj-lt"/>
              <a:buAutoNum type="arabicPeriod"/>
            </a:pPr>
            <a:r>
              <a:rPr lang="en-US" b="1" dirty="0"/>
              <a:t>Social engineering – throughout all steps</a:t>
            </a:r>
          </a:p>
          <a:p>
            <a:pPr marL="342900" lvl="0" indent="-342900">
              <a:buFont typeface="+mj-lt"/>
              <a:buAutoNum type="arabicPeriod"/>
            </a:pPr>
            <a:r>
              <a:rPr lang="en-US" dirty="0"/>
              <a:t>Registration of “resources”  -search for “resources”. OGC or not OGC (</a:t>
            </a:r>
            <a:r>
              <a:rPr lang="en-US" dirty="0" err="1"/>
              <a:t>GeoPortal</a:t>
            </a:r>
            <a:r>
              <a:rPr lang="en-US" dirty="0"/>
              <a:t>)</a:t>
            </a:r>
          </a:p>
          <a:p>
            <a:pPr marL="342900" lvl="0" indent="-342900">
              <a:buFont typeface="+mj-lt"/>
              <a:buAutoNum type="arabicPeriod"/>
            </a:pPr>
            <a:r>
              <a:rPr lang="en-US" dirty="0"/>
              <a:t>Resources have some standard metadata (Dublin Core); otherwise they are managed by individual software; services are different. OGC services; each with </a:t>
            </a:r>
            <a:r>
              <a:rPr lang="en-US" dirty="0" err="1"/>
              <a:t>GetCapabilities</a:t>
            </a:r>
            <a:endParaRPr lang="en-US" dirty="0"/>
          </a:p>
          <a:p>
            <a:pPr marL="342900" lvl="0" indent="-342900">
              <a:buFont typeface="+mj-lt"/>
              <a:buAutoNum type="arabicPeriod"/>
            </a:pPr>
            <a:r>
              <a:rPr lang="en-US" dirty="0"/>
              <a:t>Resources have additional levels of registration: spatial, temporal and semantic + some derived info (</a:t>
            </a:r>
            <a:r>
              <a:rPr lang="en-US" dirty="0" err="1"/>
              <a:t>spatio</a:t>
            </a:r>
            <a:r>
              <a:rPr lang="en-US" dirty="0"/>
              <a:t>-temporal frequency/resolution)</a:t>
            </a:r>
          </a:p>
          <a:p>
            <a:pPr marL="342900" lvl="0" indent="-342900">
              <a:buFont typeface="+mj-lt"/>
              <a:buAutoNum type="arabicPeriod"/>
            </a:pPr>
            <a:r>
              <a:rPr lang="en-US" dirty="0"/>
              <a:t>Resources have internal content, which is returned via services – services have compatible interfaces (e.g. SOS): all are WFS/SOS</a:t>
            </a:r>
          </a:p>
          <a:p>
            <a:pPr marL="342900" lvl="0" indent="-342900">
              <a:buFont typeface="+mj-lt"/>
              <a:buAutoNum type="arabicPeriod"/>
            </a:pPr>
            <a:r>
              <a:rPr lang="en-US" dirty="0"/>
              <a:t>Compatible semantic and spatial tagging at the level of service content (i.e. individual observations). – different models, but time is in UTC, projection is specified, semantics is tagged (e.g. with IGSN)</a:t>
            </a:r>
          </a:p>
          <a:p>
            <a:pPr marL="342900" lvl="0" indent="-342900">
              <a:buFont typeface="+mj-lt"/>
              <a:buAutoNum type="arabicPeriod"/>
            </a:pPr>
            <a:r>
              <a:rPr lang="en-US" dirty="0"/>
              <a:t>Compatibility at the level of generic data models (i.e. everything follows a model of observation, like O&amp;M)</a:t>
            </a:r>
          </a:p>
          <a:p>
            <a:pPr marL="342900" lvl="0" indent="-342900">
              <a:buFont typeface="+mj-lt"/>
              <a:buAutoNum type="arabicPeriod"/>
            </a:pPr>
            <a:r>
              <a:rPr lang="en-US" dirty="0"/>
              <a:t>Compatibility at the level of domain schemas/object models (e.g. </a:t>
            </a:r>
            <a:r>
              <a:rPr lang="en-US" dirty="0" err="1"/>
              <a:t>WaterML</a:t>
            </a:r>
            <a:r>
              <a:rPr lang="en-US" dirty="0"/>
              <a:t>/</a:t>
            </a:r>
            <a:r>
              <a:rPr lang="en-US" dirty="0" err="1"/>
              <a:t>WaterML</a:t>
            </a:r>
            <a:r>
              <a:rPr lang="en-US" dirty="0"/>
              <a:t> 2)</a:t>
            </a:r>
          </a:p>
          <a:p>
            <a:pPr marL="342900" lvl="0" indent="-342900">
              <a:buFont typeface="+mj-lt"/>
              <a:buAutoNum type="arabicPeriod"/>
            </a:pPr>
            <a:r>
              <a:rPr lang="en-US" dirty="0"/>
              <a:t>Compatibility at the level of databases (i.e. everything in ODM)</a:t>
            </a:r>
          </a:p>
          <a:p>
            <a:pPr marL="342900" indent="-342900">
              <a:buFont typeface="+mj-lt"/>
              <a:buAutoNum type="arabicPeriod"/>
            </a:pPr>
            <a:endParaRPr lang="en-US" dirty="0"/>
          </a:p>
        </p:txBody>
      </p:sp>
    </p:spTree>
    <p:extLst>
      <p:ext uri="{BB962C8B-B14F-4D97-AF65-F5344CB8AC3E}">
        <p14:creationId xmlns:p14="http://schemas.microsoft.com/office/powerpoint/2010/main" val="1682841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3"/>
          <p:cNvSpPr>
            <a:spLocks noChangeArrowheads="1"/>
          </p:cNvSpPr>
          <p:nvPr/>
        </p:nvSpPr>
        <p:spPr bwMode="auto">
          <a:xfrm>
            <a:off x="990600" y="184150"/>
            <a:ext cx="75184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5000"/>
              </a:lnSpc>
            </a:pPr>
            <a:endParaRPr lang="en-US" sz="2000" b="1" i="1">
              <a:solidFill>
                <a:srgbClr val="000066"/>
              </a:solidFill>
              <a:latin typeface="Helvetica" pitchFamily="34" charset="0"/>
            </a:endParaRPr>
          </a:p>
        </p:txBody>
      </p:sp>
      <p:sp>
        <p:nvSpPr>
          <p:cNvPr id="9219" name="Text Box 303"/>
          <p:cNvSpPr txBox="1">
            <a:spLocks noChangeArrowheads="1"/>
          </p:cNvSpPr>
          <p:nvPr/>
        </p:nvSpPr>
        <p:spPr bwMode="auto">
          <a:xfrm>
            <a:off x="6934200" y="2422525"/>
            <a:ext cx="1042988" cy="523875"/>
          </a:xfrm>
          <a:prstGeom prst="rect">
            <a:avLst/>
          </a:prstGeom>
          <a:solidFill>
            <a:srgbClr val="FFC000"/>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rgbClr val="000000"/>
                </a:solidFill>
                <a:latin typeface="Calibri" pitchFamily="34" charset="0"/>
                <a:cs typeface="Arial" charset="0"/>
              </a:rPr>
              <a:t>CZO</a:t>
            </a:r>
            <a:br>
              <a:rPr lang="en-US" sz="1400" b="1">
                <a:solidFill>
                  <a:srgbClr val="000000"/>
                </a:solidFill>
                <a:latin typeface="Calibri" pitchFamily="34" charset="0"/>
                <a:cs typeface="Arial" charset="0"/>
              </a:rPr>
            </a:br>
            <a:r>
              <a:rPr lang="en-US" sz="1400" b="1">
                <a:solidFill>
                  <a:srgbClr val="000000"/>
                </a:solidFill>
                <a:latin typeface="Calibri" pitchFamily="34" charset="0"/>
                <a:cs typeface="Arial" charset="0"/>
              </a:rPr>
              <a:t>Desktop</a:t>
            </a:r>
          </a:p>
        </p:txBody>
      </p:sp>
      <p:sp>
        <p:nvSpPr>
          <p:cNvPr id="9220" name="Text Box 304"/>
          <p:cNvSpPr txBox="1">
            <a:spLocks noChangeArrowheads="1"/>
          </p:cNvSpPr>
          <p:nvPr/>
        </p:nvSpPr>
        <p:spPr bwMode="auto">
          <a:xfrm>
            <a:off x="6934200" y="3155950"/>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a:solidFill>
                  <a:srgbClr val="000000"/>
                </a:solidFill>
                <a:latin typeface="Calibri" pitchFamily="34" charset="0"/>
                <a:cs typeface="Arial" charset="0"/>
              </a:rPr>
              <a:t>Matlab</a:t>
            </a:r>
          </a:p>
        </p:txBody>
      </p:sp>
      <p:sp>
        <p:nvSpPr>
          <p:cNvPr id="9221" name="Text Box 305"/>
          <p:cNvSpPr txBox="1">
            <a:spLocks noChangeArrowheads="1"/>
          </p:cNvSpPr>
          <p:nvPr/>
        </p:nvSpPr>
        <p:spPr bwMode="auto">
          <a:xfrm>
            <a:off x="6934200" y="3525838"/>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a:solidFill>
                  <a:srgbClr val="000000"/>
                </a:solidFill>
                <a:latin typeface="Calibri" pitchFamily="34" charset="0"/>
                <a:cs typeface="Arial" charset="0"/>
              </a:rPr>
              <a:t>R</a:t>
            </a:r>
          </a:p>
        </p:txBody>
      </p:sp>
      <p:sp>
        <p:nvSpPr>
          <p:cNvPr id="9222" name="Text Box 307"/>
          <p:cNvSpPr txBox="1">
            <a:spLocks noChangeArrowheads="1"/>
          </p:cNvSpPr>
          <p:nvPr/>
        </p:nvSpPr>
        <p:spPr bwMode="auto">
          <a:xfrm>
            <a:off x="6934200" y="3895725"/>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a:solidFill>
                  <a:srgbClr val="000000"/>
                </a:solidFill>
                <a:latin typeface="Calibri" pitchFamily="34" charset="0"/>
                <a:cs typeface="Arial" charset="0"/>
              </a:rPr>
              <a:t>Excel</a:t>
            </a:r>
          </a:p>
        </p:txBody>
      </p:sp>
      <p:sp>
        <p:nvSpPr>
          <p:cNvPr id="9223" name="Text Box 308"/>
          <p:cNvSpPr txBox="1">
            <a:spLocks noChangeArrowheads="1"/>
          </p:cNvSpPr>
          <p:nvPr/>
        </p:nvSpPr>
        <p:spPr bwMode="auto">
          <a:xfrm>
            <a:off x="6934200" y="4265613"/>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a:solidFill>
                  <a:srgbClr val="000000"/>
                </a:solidFill>
                <a:latin typeface="Calibri" pitchFamily="34" charset="0"/>
                <a:cs typeface="Arial" charset="0"/>
              </a:rPr>
              <a:t>ArcGIS</a:t>
            </a:r>
          </a:p>
        </p:txBody>
      </p:sp>
      <p:sp>
        <p:nvSpPr>
          <p:cNvPr id="9224" name="Rectangle 311"/>
          <p:cNvSpPr>
            <a:spLocks noChangeArrowheads="1"/>
          </p:cNvSpPr>
          <p:nvPr/>
        </p:nvSpPr>
        <p:spPr bwMode="auto">
          <a:xfrm>
            <a:off x="6807200" y="2312988"/>
            <a:ext cx="1317625" cy="2797175"/>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9225" name="Text Box 308"/>
          <p:cNvSpPr txBox="1">
            <a:spLocks noChangeArrowheads="1"/>
          </p:cNvSpPr>
          <p:nvPr/>
        </p:nvSpPr>
        <p:spPr bwMode="auto">
          <a:xfrm>
            <a:off x="6931025" y="4635500"/>
            <a:ext cx="1042988" cy="307975"/>
          </a:xfrm>
          <a:prstGeom prst="rect">
            <a:avLst/>
          </a:prstGeom>
          <a:solidFill>
            <a:srgbClr val="FFFF66"/>
          </a:solidFill>
          <a:ln w="22225">
            <a:solidFill>
              <a:srgbClr val="FFC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a:solidFill>
                  <a:srgbClr val="000000"/>
                </a:solidFill>
                <a:latin typeface="Calibri" pitchFamily="34" charset="0"/>
                <a:cs typeface="Arial" charset="0"/>
              </a:rPr>
              <a:t>Modeling</a:t>
            </a:r>
          </a:p>
        </p:txBody>
      </p:sp>
      <p:grpSp>
        <p:nvGrpSpPr>
          <p:cNvPr id="9226" name="Group 349"/>
          <p:cNvGrpSpPr>
            <a:grpSpLocks/>
          </p:cNvGrpSpPr>
          <p:nvPr/>
        </p:nvGrpSpPr>
        <p:grpSpPr bwMode="auto">
          <a:xfrm>
            <a:off x="1831975" y="4378325"/>
            <a:ext cx="1531938" cy="1366838"/>
            <a:chOff x="871155" y="3830678"/>
            <a:chExt cx="1641476" cy="1776428"/>
          </a:xfrm>
        </p:grpSpPr>
        <p:sp>
          <p:nvSpPr>
            <p:cNvPr id="9466" name="AutoShape 9"/>
            <p:cNvSpPr>
              <a:spLocks noChangeAspect="1" noChangeArrowheads="1" noTextEdit="1"/>
            </p:cNvSpPr>
            <p:nvPr/>
          </p:nvSpPr>
          <p:spPr bwMode="auto">
            <a:xfrm>
              <a:off x="1001330" y="3830678"/>
              <a:ext cx="611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467" name="Group 10"/>
            <p:cNvGrpSpPr>
              <a:grpSpLocks/>
            </p:cNvGrpSpPr>
            <p:nvPr/>
          </p:nvGrpSpPr>
          <p:grpSpPr bwMode="auto">
            <a:xfrm>
              <a:off x="871155" y="4127553"/>
              <a:ext cx="1641476" cy="1479553"/>
              <a:chOff x="386" y="3156"/>
              <a:chExt cx="1034" cy="932"/>
            </a:xfrm>
          </p:grpSpPr>
          <p:grpSp>
            <p:nvGrpSpPr>
              <p:cNvPr id="9468" name="Group 11"/>
              <p:cNvGrpSpPr>
                <a:grpSpLocks/>
              </p:cNvGrpSpPr>
              <p:nvPr/>
            </p:nvGrpSpPr>
            <p:grpSpPr bwMode="auto">
              <a:xfrm>
                <a:off x="490" y="3519"/>
                <a:ext cx="268" cy="491"/>
                <a:chOff x="335" y="1338"/>
                <a:chExt cx="205" cy="462"/>
              </a:xfrm>
            </p:grpSpPr>
            <p:sp>
              <p:nvSpPr>
                <p:cNvPr id="9517"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8"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9"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20" name="Rectangle 15"/>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21" name="Rectangle 16"/>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5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 name="Rectangle 18"/>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524"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25" name="Rectangle 20"/>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526" name="Rectangle 21"/>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527" name="Rectangle 22"/>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528" name="Rectangle 23"/>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529" name="Rectangle 24"/>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530" name="Rectangle 25"/>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531" name="Rectangle 26"/>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532"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33"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34"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5" name="Rectangle 30"/>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536"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37"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8" name="Rectangle 33"/>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539"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40"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41" name="Freeform 36"/>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42" name="Rectangle 37"/>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43" name="Rectangle 38"/>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544"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45" name="Picture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46" name="Freeform 41"/>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9547"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48" name="Picture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49"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50"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51" name="Rectangle 46"/>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52" name="Rectangle 47"/>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53" name="Rectangle 48"/>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54" name="Rectangle 49"/>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55" name="Rectangle 50"/>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56" name="Rectangle 51"/>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57" name="Rectangle 52"/>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58" name="Rectangle 53"/>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59" name="Rectangle 54"/>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60" name="Rectangle 55"/>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61"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469" name="Group 57"/>
              <p:cNvGrpSpPr>
                <a:grpSpLocks/>
              </p:cNvGrpSpPr>
              <p:nvPr/>
            </p:nvGrpSpPr>
            <p:grpSpPr bwMode="auto">
              <a:xfrm>
                <a:off x="919" y="3520"/>
                <a:ext cx="268" cy="491"/>
                <a:chOff x="335" y="1338"/>
                <a:chExt cx="205" cy="462"/>
              </a:xfrm>
            </p:grpSpPr>
            <p:sp>
              <p:nvSpPr>
                <p:cNvPr id="9472"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73"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74"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75" name="Rectangle 61"/>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76" name="Rectangle 62"/>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477"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78" name="Rectangle 64"/>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79"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80" name="Rectangle 66"/>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81" name="Rectangle 67"/>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82" name="Rectangle 68"/>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83" name="Rectangle 69"/>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84" name="Rectangle 70"/>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85" name="Rectangle 71"/>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86" name="Rectangle 72"/>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487"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88"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89"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90" name="Rectangle 76"/>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491"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92" name="Picture 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93" name="Rectangle 79"/>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494"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95"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96" name="Freeform 8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97" name="Rectangle 83"/>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98" name="Rectangle 84"/>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499"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00"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01" name="Freeform 8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9502" name="Picture 8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03" name="Picture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04"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05"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06" name="Rectangle 92"/>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07" name="Rectangle 93"/>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08" name="Rectangle 94"/>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09" name="Rectangle 95"/>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10" name="Rectangle 96"/>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11" name="Rectangle 97"/>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12" name="Rectangle 98"/>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13" name="Rectangle 99"/>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14" name="Rectangle 100"/>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15" name="Rectangle 101"/>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516"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470"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9471" name="Text Box 104"/>
              <p:cNvSpPr txBox="1">
                <a:spLocks noChangeArrowheads="1"/>
              </p:cNvSpPr>
              <p:nvPr/>
            </p:nvSpPr>
            <p:spPr bwMode="auto">
              <a:xfrm>
                <a:off x="392" y="3173"/>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srgbClr val="C00000"/>
                    </a:solidFill>
                    <a:latin typeface="Calibri" pitchFamily="34" charset="0"/>
                  </a:rPr>
                  <a:t>Local CZO DB</a:t>
                </a:r>
              </a:p>
            </p:txBody>
          </p:sp>
        </p:grpSp>
      </p:grpSp>
      <p:sp>
        <p:nvSpPr>
          <p:cNvPr id="571" name="AutoShape 105"/>
          <p:cNvSpPr>
            <a:spLocks noChangeArrowheads="1"/>
          </p:cNvSpPr>
          <p:nvPr/>
        </p:nvSpPr>
        <p:spPr bwMode="auto">
          <a:xfrm rot="2880000" flipH="1" flipV="1">
            <a:off x="1977231" y="1420019"/>
            <a:ext cx="238125" cy="973138"/>
          </a:xfrm>
          <a:prstGeom prst="upArrow">
            <a:avLst>
              <a:gd name="adj1" fmla="val 50000"/>
              <a:gd name="adj2" fmla="val 101563"/>
            </a:avLst>
          </a:prstGeom>
          <a:solidFill>
            <a:schemeClr val="bg1">
              <a:lumMod val="50000"/>
            </a:schemeClr>
          </a:solidFill>
          <a:ln w="9525">
            <a:solidFill>
              <a:schemeClr val="tx1"/>
            </a:solidFill>
            <a:miter lim="800000"/>
            <a:headEnd/>
            <a:tailEnd/>
          </a:ln>
          <a:effectLst/>
        </p:spPr>
        <p:txBody>
          <a:bodyPr wrap="none" anchor="ctr"/>
          <a:lstStyle/>
          <a:p>
            <a:pPr eaLnBrk="0" fontAlgn="auto" hangingPunct="0">
              <a:spcBef>
                <a:spcPts val="0"/>
              </a:spcBef>
              <a:spcAft>
                <a:spcPts val="0"/>
              </a:spcAft>
              <a:defRPr/>
            </a:pPr>
            <a:endParaRPr lang="en-US" sz="1600" b="1" i="1">
              <a:solidFill>
                <a:prstClr val="black"/>
              </a:solidFill>
              <a:latin typeface="Helvetica" pitchFamily="34" charset="0"/>
            </a:endParaRPr>
          </a:p>
        </p:txBody>
      </p:sp>
      <p:sp>
        <p:nvSpPr>
          <p:cNvPr id="9228" name="Rectangle 320"/>
          <p:cNvSpPr>
            <a:spLocks noChangeArrowheads="1"/>
          </p:cNvSpPr>
          <p:nvPr/>
        </p:nvSpPr>
        <p:spPr bwMode="auto">
          <a:xfrm>
            <a:off x="2582863" y="184150"/>
            <a:ext cx="41338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sz="3000" b="1">
                <a:solidFill>
                  <a:srgbClr val="000000"/>
                </a:solidFill>
                <a:latin typeface="Calibri" pitchFamily="34" charset="0"/>
              </a:rPr>
              <a:t>Geochemical Samples</a:t>
            </a:r>
          </a:p>
        </p:txBody>
      </p:sp>
      <p:sp>
        <p:nvSpPr>
          <p:cNvPr id="9229" name="TextBox 486"/>
          <p:cNvSpPr txBox="1">
            <a:spLocks noChangeArrowheads="1"/>
          </p:cNvSpPr>
          <p:nvPr/>
        </p:nvSpPr>
        <p:spPr bwMode="auto">
          <a:xfrm>
            <a:off x="3309938" y="5753100"/>
            <a:ext cx="1757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solidFill>
                  <a:srgbClr val="000000"/>
                </a:solidFill>
                <a:latin typeface="Calibri" pitchFamily="34" charset="0"/>
              </a:rPr>
              <a:t>Geochemical samples</a:t>
            </a:r>
          </a:p>
        </p:txBody>
      </p:sp>
      <p:grpSp>
        <p:nvGrpSpPr>
          <p:cNvPr id="9230" name="Group 349"/>
          <p:cNvGrpSpPr>
            <a:grpSpLocks/>
          </p:cNvGrpSpPr>
          <p:nvPr/>
        </p:nvGrpSpPr>
        <p:grpSpPr bwMode="auto">
          <a:xfrm>
            <a:off x="3508375" y="4378325"/>
            <a:ext cx="1531938" cy="1366838"/>
            <a:chOff x="871155" y="3830678"/>
            <a:chExt cx="1641476" cy="1776442"/>
          </a:xfrm>
        </p:grpSpPr>
        <p:sp>
          <p:nvSpPr>
            <p:cNvPr id="9370" name="AutoShape 9"/>
            <p:cNvSpPr>
              <a:spLocks noChangeAspect="1" noChangeArrowheads="1" noTextEdit="1"/>
            </p:cNvSpPr>
            <p:nvPr/>
          </p:nvSpPr>
          <p:spPr bwMode="auto">
            <a:xfrm>
              <a:off x="1001330" y="3830678"/>
              <a:ext cx="611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371" name="Group 10"/>
            <p:cNvGrpSpPr>
              <a:grpSpLocks/>
            </p:cNvGrpSpPr>
            <p:nvPr/>
          </p:nvGrpSpPr>
          <p:grpSpPr bwMode="auto">
            <a:xfrm>
              <a:off x="871155" y="4127564"/>
              <a:ext cx="1641476" cy="1479556"/>
              <a:chOff x="386" y="3156"/>
              <a:chExt cx="1034" cy="932"/>
            </a:xfrm>
          </p:grpSpPr>
          <p:grpSp>
            <p:nvGrpSpPr>
              <p:cNvPr id="9372" name="Group 11"/>
              <p:cNvGrpSpPr>
                <a:grpSpLocks/>
              </p:cNvGrpSpPr>
              <p:nvPr/>
            </p:nvGrpSpPr>
            <p:grpSpPr bwMode="auto">
              <a:xfrm>
                <a:off x="490" y="3519"/>
                <a:ext cx="268" cy="491"/>
                <a:chOff x="335" y="1338"/>
                <a:chExt cx="205" cy="462"/>
              </a:xfrm>
            </p:grpSpPr>
            <p:sp>
              <p:nvSpPr>
                <p:cNvPr id="9421"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 name="Rectangle 15"/>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25" name="Rectangle 16"/>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42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7" name="Rectangle 18"/>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28"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9" name="Rectangle 20"/>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30" name="Rectangle 21"/>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31" name="Rectangle 22"/>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32" name="Rectangle 23"/>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33" name="Rectangle 24"/>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34" name="Rectangle 25"/>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435" name="Rectangle 26"/>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43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7"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8"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39" name="Rectangle 30"/>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44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41"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42" name="Rectangle 33"/>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443"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44"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45" name="Freeform 36"/>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46" name="Rectangle 37"/>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47" name="Rectangle 38"/>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448"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49" name="Picture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50" name="Freeform 41"/>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9451"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52" name="Picture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53"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54"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55" name="Rectangle 46"/>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56" name="Rectangle 47"/>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57" name="Rectangle 48"/>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58" name="Rectangle 49"/>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59" name="Rectangle 50"/>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60" name="Rectangle 51"/>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61" name="Rectangle 52"/>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62" name="Rectangle 53"/>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63" name="Rectangle 54"/>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64" name="Rectangle 55"/>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65"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373" name="Group 57"/>
              <p:cNvGrpSpPr>
                <a:grpSpLocks/>
              </p:cNvGrpSpPr>
              <p:nvPr/>
            </p:nvGrpSpPr>
            <p:grpSpPr bwMode="auto">
              <a:xfrm>
                <a:off x="919" y="3520"/>
                <a:ext cx="268" cy="491"/>
                <a:chOff x="335" y="1338"/>
                <a:chExt cx="205" cy="462"/>
              </a:xfrm>
            </p:grpSpPr>
            <p:sp>
              <p:nvSpPr>
                <p:cNvPr id="9376"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7"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8"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9" name="Rectangle 61"/>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80" name="Rectangle 62"/>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381"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82" name="Rectangle 64"/>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83"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4" name="Rectangle 66"/>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85" name="Rectangle 67"/>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86" name="Rectangle 68"/>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87" name="Rectangle 69"/>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88" name="Rectangle 70"/>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89" name="Rectangle 71"/>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90" name="Rectangle 72"/>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391"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92"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93"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94" name="Rectangle 76"/>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395"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96" name="Picture 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97" name="Rectangle 79"/>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398"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99"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00" name="Freeform 8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01" name="Rectangle 83"/>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02" name="Rectangle 84"/>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403"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04"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05" name="Freeform 8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9406" name="Picture 8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07" name="Picture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08"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09"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10" name="Rectangle 92"/>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11" name="Rectangle 93"/>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12" name="Rectangle 94"/>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13" name="Rectangle 95"/>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14" name="Rectangle 96"/>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15" name="Rectangle 97"/>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16" name="Rectangle 98"/>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17" name="Rectangle 99"/>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18" name="Rectangle 100"/>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19" name="Rectangle 101"/>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420"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374"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9375" name="Text Box 104"/>
              <p:cNvSpPr txBox="1">
                <a:spLocks noChangeArrowheads="1"/>
              </p:cNvSpPr>
              <p:nvPr/>
            </p:nvSpPr>
            <p:spPr bwMode="auto">
              <a:xfrm>
                <a:off x="392" y="3173"/>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srgbClr val="C00000"/>
                    </a:solidFill>
                    <a:latin typeface="Calibri" pitchFamily="34" charset="0"/>
                  </a:rPr>
                  <a:t>Local CZO DB</a:t>
                </a:r>
              </a:p>
            </p:txBody>
          </p:sp>
        </p:grpSp>
      </p:grpSp>
      <p:grpSp>
        <p:nvGrpSpPr>
          <p:cNvPr id="9231" name="Group 349"/>
          <p:cNvGrpSpPr>
            <a:grpSpLocks/>
          </p:cNvGrpSpPr>
          <p:nvPr/>
        </p:nvGrpSpPr>
        <p:grpSpPr bwMode="auto">
          <a:xfrm>
            <a:off x="5184775" y="4378325"/>
            <a:ext cx="1531938" cy="1366838"/>
            <a:chOff x="871155" y="3830678"/>
            <a:chExt cx="1641476" cy="1776456"/>
          </a:xfrm>
        </p:grpSpPr>
        <p:sp>
          <p:nvSpPr>
            <p:cNvPr id="9274" name="AutoShape 9"/>
            <p:cNvSpPr>
              <a:spLocks noChangeAspect="1" noChangeArrowheads="1" noTextEdit="1"/>
            </p:cNvSpPr>
            <p:nvPr/>
          </p:nvSpPr>
          <p:spPr bwMode="auto">
            <a:xfrm>
              <a:off x="1001330" y="3830678"/>
              <a:ext cx="611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275" name="Group 10"/>
            <p:cNvGrpSpPr>
              <a:grpSpLocks/>
            </p:cNvGrpSpPr>
            <p:nvPr/>
          </p:nvGrpSpPr>
          <p:grpSpPr bwMode="auto">
            <a:xfrm>
              <a:off x="871155" y="4127575"/>
              <a:ext cx="1641476" cy="1479559"/>
              <a:chOff x="386" y="3156"/>
              <a:chExt cx="1034" cy="932"/>
            </a:xfrm>
          </p:grpSpPr>
          <p:grpSp>
            <p:nvGrpSpPr>
              <p:cNvPr id="9276" name="Group 11"/>
              <p:cNvGrpSpPr>
                <a:grpSpLocks/>
              </p:cNvGrpSpPr>
              <p:nvPr/>
            </p:nvGrpSpPr>
            <p:grpSpPr bwMode="auto">
              <a:xfrm>
                <a:off x="490" y="3519"/>
                <a:ext cx="268" cy="491"/>
                <a:chOff x="335" y="1338"/>
                <a:chExt cx="205" cy="462"/>
              </a:xfrm>
            </p:grpSpPr>
            <p:sp>
              <p:nvSpPr>
                <p:cNvPr id="9325"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6"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7"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8" name="Rectangle 15"/>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29" name="Rectangle 16"/>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33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1" name="Rectangle 18"/>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32"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3" name="Rectangle 20"/>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34" name="Rectangle 21"/>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35" name="Rectangle 22"/>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36" name="Rectangle 23"/>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37" name="Rectangle 24"/>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38" name="Rectangle 25"/>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339" name="Rectangle 26"/>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34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41"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42"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3" name="Rectangle 30"/>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344"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45"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6" name="Rectangle 33"/>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347"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48"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9" name="Freeform 36"/>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0" name="Rectangle 37"/>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51" name="Rectangle 38"/>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352"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3" name="Picture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4" name="Freeform 41"/>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9355"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6" name="Picture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7"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8"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9" name="Rectangle 46"/>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60" name="Rectangle 47"/>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61" name="Rectangle 48"/>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62" name="Rectangle 49"/>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63" name="Rectangle 50"/>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64" name="Rectangle 51"/>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65" name="Rectangle 52"/>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66" name="Rectangle 53"/>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67" name="Rectangle 54"/>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68" name="Rectangle 55"/>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69"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277" name="Group 57"/>
              <p:cNvGrpSpPr>
                <a:grpSpLocks/>
              </p:cNvGrpSpPr>
              <p:nvPr/>
            </p:nvGrpSpPr>
            <p:grpSpPr bwMode="auto">
              <a:xfrm>
                <a:off x="919" y="3520"/>
                <a:ext cx="268" cy="491"/>
                <a:chOff x="335" y="1338"/>
                <a:chExt cx="205" cy="462"/>
              </a:xfrm>
            </p:grpSpPr>
            <p:sp>
              <p:nvSpPr>
                <p:cNvPr id="9280"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1"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2"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3" name="Rectangle 61"/>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284" name="Rectangle 62"/>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285"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6" name="Rectangle 64"/>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287"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8" name="Rectangle 66"/>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289" name="Rectangle 67"/>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290" name="Rectangle 68"/>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291" name="Rectangle 69"/>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292" name="Rectangle 70"/>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293" name="Rectangle 71"/>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sp>
              <p:nvSpPr>
                <p:cNvPr id="9294" name="Rectangle 72"/>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295"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6"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7"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8" name="Rectangle 76"/>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pic>
              <p:nvPicPr>
                <p:cNvPr id="9299"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0" name="Picture 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1" name="Rectangle 79"/>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302"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3" name="Picture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4" name="Freeform 8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5" name="Rectangle 83"/>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06" name="Rectangle 84"/>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600" b="1" i="1">
                    <a:solidFill>
                      <a:srgbClr val="000000"/>
                    </a:solidFill>
                    <a:latin typeface="Helvetica" pitchFamily="34" charset="0"/>
                  </a:endParaRPr>
                </a:p>
              </p:txBody>
            </p:sp>
            <p:pic>
              <p:nvPicPr>
                <p:cNvPr id="9307"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9" name="Freeform 8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9310" name="Picture 8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1" name="Picture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2"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3"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4" name="Rectangle 92"/>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15" name="Rectangle 93"/>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16" name="Rectangle 94"/>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17" name="Rectangle 95"/>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18" name="Rectangle 96"/>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19" name="Rectangle 97"/>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20" name="Rectangle 98"/>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21" name="Rectangle 99"/>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22" name="Rectangle 100"/>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23" name="Rectangle 101"/>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600" b="1" i="1">
                    <a:solidFill>
                      <a:srgbClr val="000000"/>
                    </a:solidFill>
                    <a:latin typeface="Helvetica" pitchFamily="34" charset="0"/>
                  </a:endParaRPr>
                </a:p>
              </p:txBody>
            </p:sp>
            <p:sp>
              <p:nvSpPr>
                <p:cNvPr id="9324"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78"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solidFill>
                    <a:srgbClr val="000000"/>
                  </a:solidFill>
                  <a:latin typeface="Helvetica" pitchFamily="34" charset="0"/>
                </a:endParaRPr>
              </a:p>
            </p:txBody>
          </p:sp>
          <p:sp>
            <p:nvSpPr>
              <p:cNvPr id="9279" name="Text Box 104"/>
              <p:cNvSpPr txBox="1">
                <a:spLocks noChangeArrowheads="1"/>
              </p:cNvSpPr>
              <p:nvPr/>
            </p:nvSpPr>
            <p:spPr bwMode="auto">
              <a:xfrm>
                <a:off x="392" y="3173"/>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srgbClr val="C00000"/>
                    </a:solidFill>
                    <a:latin typeface="Calibri" pitchFamily="34" charset="0"/>
                  </a:rPr>
                  <a:t>Local CZO DB</a:t>
                </a:r>
              </a:p>
            </p:txBody>
          </p:sp>
        </p:grpSp>
      </p:grpSp>
      <p:sp>
        <p:nvSpPr>
          <p:cNvPr id="9232" name="TextBox 690"/>
          <p:cNvSpPr txBox="1">
            <a:spLocks noChangeArrowheads="1"/>
          </p:cNvSpPr>
          <p:nvPr/>
        </p:nvSpPr>
        <p:spPr bwMode="auto">
          <a:xfrm>
            <a:off x="1922463" y="3921125"/>
            <a:ext cx="1077912" cy="369888"/>
          </a:xfrm>
          <a:prstGeom prst="rect">
            <a:avLst/>
          </a:prstGeom>
          <a:solidFill>
            <a:srgbClr val="0066FF"/>
          </a:solidFill>
          <a:ln w="28575">
            <a:solidFill>
              <a:srgbClr val="FF33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FF"/>
                </a:solidFill>
                <a:latin typeface="Calibri" pitchFamily="34" charset="0"/>
              </a:rPr>
              <a:t>Web site</a:t>
            </a:r>
          </a:p>
        </p:txBody>
      </p:sp>
      <p:sp>
        <p:nvSpPr>
          <p:cNvPr id="9233" name="TextBox 691"/>
          <p:cNvSpPr txBox="1">
            <a:spLocks noChangeArrowheads="1"/>
          </p:cNvSpPr>
          <p:nvPr/>
        </p:nvSpPr>
        <p:spPr bwMode="auto">
          <a:xfrm>
            <a:off x="3609975" y="3921125"/>
            <a:ext cx="1077913" cy="369888"/>
          </a:xfrm>
          <a:prstGeom prst="rect">
            <a:avLst/>
          </a:prstGeom>
          <a:solidFill>
            <a:srgbClr val="0066FF"/>
          </a:solidFill>
          <a:ln w="28575">
            <a:solidFill>
              <a:srgbClr val="FF33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FF"/>
                </a:solidFill>
                <a:latin typeface="Calibri" pitchFamily="34" charset="0"/>
              </a:rPr>
              <a:t>Web site</a:t>
            </a:r>
          </a:p>
        </p:txBody>
      </p:sp>
      <p:sp>
        <p:nvSpPr>
          <p:cNvPr id="9234" name="TextBox 692"/>
          <p:cNvSpPr txBox="1">
            <a:spLocks noChangeArrowheads="1"/>
          </p:cNvSpPr>
          <p:nvPr/>
        </p:nvSpPr>
        <p:spPr bwMode="auto">
          <a:xfrm>
            <a:off x="5351463" y="3921125"/>
            <a:ext cx="1077912" cy="369888"/>
          </a:xfrm>
          <a:prstGeom prst="rect">
            <a:avLst/>
          </a:prstGeom>
          <a:solidFill>
            <a:srgbClr val="0066FF"/>
          </a:solidFill>
          <a:ln w="28575">
            <a:solidFill>
              <a:srgbClr val="FF33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FF"/>
                </a:solidFill>
                <a:latin typeface="Calibri" pitchFamily="34" charset="0"/>
              </a:rPr>
              <a:t>Web site</a:t>
            </a:r>
          </a:p>
        </p:txBody>
      </p:sp>
      <p:sp>
        <p:nvSpPr>
          <p:cNvPr id="699" name="Rectangle 2"/>
          <p:cNvSpPr>
            <a:spLocks noChangeArrowheads="1"/>
          </p:cNvSpPr>
          <p:nvPr/>
        </p:nvSpPr>
        <p:spPr bwMode="auto">
          <a:xfrm>
            <a:off x="2547938" y="949325"/>
            <a:ext cx="3281362" cy="1047750"/>
          </a:xfrm>
          <a:prstGeom prst="rect">
            <a:avLst/>
          </a:prstGeom>
          <a:solidFill>
            <a:schemeClr val="tx2">
              <a:lumMod val="75000"/>
              <a:lumOff val="25000"/>
            </a:schemeClr>
          </a:solidFill>
          <a:ln w="9525">
            <a:solidFill>
              <a:schemeClr val="tx1"/>
            </a:solidFill>
            <a:miter lim="800000"/>
            <a:headEnd/>
            <a:tailEnd type="none" w="lg" len="lg"/>
          </a:ln>
          <a:effectLst/>
        </p:spPr>
        <p:txBody>
          <a:bodyPr anchor="ctr"/>
          <a:lstStyle/>
          <a:p>
            <a:pPr algn="ctr" eaLnBrk="0" fontAlgn="auto" hangingPunct="0">
              <a:spcBef>
                <a:spcPts val="0"/>
              </a:spcBef>
              <a:spcAft>
                <a:spcPts val="0"/>
              </a:spcAft>
              <a:defRPr/>
            </a:pPr>
            <a:r>
              <a:rPr lang="en-US" sz="2400" dirty="0">
                <a:solidFill>
                  <a:srgbClr val="FFFF66"/>
                </a:solidFill>
                <a:latin typeface="Times New Roman" pitchFamily="18" charset="0"/>
              </a:rPr>
              <a:t>Geochemical web services, </a:t>
            </a:r>
            <a:r>
              <a:rPr lang="en-US" sz="2400" dirty="0" err="1">
                <a:solidFill>
                  <a:srgbClr val="FFFF66"/>
                </a:solidFill>
                <a:latin typeface="Times New Roman" pitchFamily="18" charset="0"/>
              </a:rPr>
              <a:t>EarthChemML</a:t>
            </a:r>
            <a:endParaRPr lang="en-US" sz="2400" dirty="0">
              <a:solidFill>
                <a:srgbClr val="FFFF66"/>
              </a:solidFill>
              <a:latin typeface="Times New Roman" pitchFamily="18" charset="0"/>
            </a:endParaRPr>
          </a:p>
        </p:txBody>
      </p:sp>
      <p:sp>
        <p:nvSpPr>
          <p:cNvPr id="700" name="Rectangle 2"/>
          <p:cNvSpPr>
            <a:spLocks noChangeArrowheads="1"/>
          </p:cNvSpPr>
          <p:nvPr/>
        </p:nvSpPr>
        <p:spPr bwMode="auto">
          <a:xfrm>
            <a:off x="3925943" y="1943135"/>
            <a:ext cx="643375" cy="1278100"/>
          </a:xfrm>
          <a:prstGeom prst="rect">
            <a:avLst/>
          </a:prstGeom>
          <a:solidFill>
            <a:srgbClr val="00B0F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1700" dirty="0">
                <a:solidFill>
                  <a:srgbClr val="FFFF66"/>
                </a:solidFill>
                <a:latin typeface="Times New Roman" pitchFamily="18" charset="0"/>
              </a:rPr>
              <a:t>Shared vocabularies</a:t>
            </a:r>
          </a:p>
        </p:txBody>
      </p:sp>
      <p:sp>
        <p:nvSpPr>
          <p:cNvPr id="701" name="Rectangle 2"/>
          <p:cNvSpPr>
            <a:spLocks noChangeArrowheads="1"/>
          </p:cNvSpPr>
          <p:nvPr/>
        </p:nvSpPr>
        <p:spPr bwMode="auto">
          <a:xfrm>
            <a:off x="2543374" y="1943744"/>
            <a:ext cx="675361" cy="1279035"/>
          </a:xfrm>
          <a:prstGeom prst="rect">
            <a:avLst/>
          </a:prstGeom>
          <a:solidFill>
            <a:srgbClr val="C0000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2000" dirty="0">
                <a:solidFill>
                  <a:srgbClr val="FFFF66"/>
                </a:solidFill>
                <a:latin typeface="Times New Roman" pitchFamily="18" charset="0"/>
              </a:rPr>
              <a:t>Metadata</a:t>
            </a:r>
          </a:p>
        </p:txBody>
      </p:sp>
      <p:sp>
        <p:nvSpPr>
          <p:cNvPr id="702" name="Rectangle 2"/>
          <p:cNvSpPr>
            <a:spLocks noChangeArrowheads="1"/>
          </p:cNvSpPr>
          <p:nvPr/>
        </p:nvSpPr>
        <p:spPr bwMode="auto">
          <a:xfrm>
            <a:off x="3228902" y="1942310"/>
            <a:ext cx="695666" cy="1280469"/>
          </a:xfrm>
          <a:prstGeom prst="rect">
            <a:avLst/>
          </a:prstGeom>
          <a:solidFill>
            <a:schemeClr val="accent2">
              <a:lumMod val="75000"/>
            </a:schemeClr>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dirty="0">
                <a:solidFill>
                  <a:srgbClr val="FFFF66"/>
                </a:solidFill>
                <a:latin typeface="Times New Roman" pitchFamily="18" charset="0"/>
              </a:rPr>
              <a:t>IGSN management</a:t>
            </a:r>
          </a:p>
        </p:txBody>
      </p:sp>
      <p:sp>
        <p:nvSpPr>
          <p:cNvPr id="703" name="Rectangle 2"/>
          <p:cNvSpPr>
            <a:spLocks noChangeArrowheads="1"/>
          </p:cNvSpPr>
          <p:nvPr/>
        </p:nvSpPr>
        <p:spPr bwMode="auto">
          <a:xfrm>
            <a:off x="4560219" y="1942356"/>
            <a:ext cx="640917" cy="1278040"/>
          </a:xfrm>
          <a:prstGeom prst="rect">
            <a:avLst/>
          </a:prstGeom>
          <a:solidFill>
            <a:srgbClr val="7030A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2400" dirty="0">
                <a:solidFill>
                  <a:srgbClr val="FFFF66"/>
                </a:solidFill>
                <a:latin typeface="Times New Roman" pitchFamily="18" charset="0"/>
              </a:rPr>
              <a:t>Archive</a:t>
            </a:r>
          </a:p>
        </p:txBody>
      </p:sp>
      <p:sp>
        <p:nvSpPr>
          <p:cNvPr id="704" name="Rectangle 2"/>
          <p:cNvSpPr>
            <a:spLocks noChangeArrowheads="1"/>
          </p:cNvSpPr>
          <p:nvPr/>
        </p:nvSpPr>
        <p:spPr bwMode="auto">
          <a:xfrm>
            <a:off x="5202510" y="1939956"/>
            <a:ext cx="631212" cy="1278040"/>
          </a:xfrm>
          <a:prstGeom prst="rect">
            <a:avLst/>
          </a:prstGeom>
          <a:solidFill>
            <a:srgbClr val="FF3300"/>
          </a:solidFill>
          <a:ln w="9525">
            <a:solidFill>
              <a:schemeClr val="tx1"/>
            </a:solidFill>
            <a:miter lim="800000"/>
            <a:headEnd/>
            <a:tailEnd type="none" w="lg" len="lg"/>
          </a:ln>
          <a:effectLst/>
        </p:spPr>
        <p:txBody>
          <a:bodyPr vert="vert270" anchor="ctr"/>
          <a:lstStyle/>
          <a:p>
            <a:pPr algn="ctr" eaLnBrk="0" fontAlgn="auto" hangingPunct="0">
              <a:spcBef>
                <a:spcPts val="0"/>
              </a:spcBef>
              <a:spcAft>
                <a:spcPts val="0"/>
              </a:spcAft>
              <a:defRPr/>
            </a:pPr>
            <a:r>
              <a:rPr lang="en-US" sz="2000" dirty="0">
                <a:solidFill>
                  <a:srgbClr val="FFFF66"/>
                </a:solidFill>
                <a:latin typeface="Times New Roman" pitchFamily="18" charset="0"/>
              </a:rPr>
              <a:t>Harvester</a:t>
            </a:r>
          </a:p>
        </p:txBody>
      </p:sp>
      <p:sp>
        <p:nvSpPr>
          <p:cNvPr id="9241" name="TextBox 704"/>
          <p:cNvSpPr txBox="1">
            <a:spLocks noChangeArrowheads="1"/>
          </p:cNvSpPr>
          <p:nvPr/>
        </p:nvSpPr>
        <p:spPr bwMode="auto">
          <a:xfrm>
            <a:off x="2649538" y="3581400"/>
            <a:ext cx="3233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rgbClr val="000000"/>
                </a:solidFill>
                <a:latin typeface="Calibri" pitchFamily="34" charset="0"/>
              </a:rPr>
              <a:t>Standard CZO data display formats</a:t>
            </a:r>
          </a:p>
        </p:txBody>
      </p:sp>
      <p:sp>
        <p:nvSpPr>
          <p:cNvPr id="9242" name="AutoShape 3"/>
          <p:cNvSpPr>
            <a:spLocks noChangeArrowheads="1"/>
          </p:cNvSpPr>
          <p:nvPr/>
        </p:nvSpPr>
        <p:spPr bwMode="auto">
          <a:xfrm>
            <a:off x="2382838" y="4189413"/>
            <a:ext cx="236537"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solidFill>
                <a:srgbClr val="000000"/>
              </a:solidFill>
              <a:latin typeface="Helvetica" pitchFamily="34" charset="0"/>
            </a:endParaRPr>
          </a:p>
        </p:txBody>
      </p:sp>
      <p:sp>
        <p:nvSpPr>
          <p:cNvPr id="9243" name="AutoShape 3"/>
          <p:cNvSpPr>
            <a:spLocks noChangeArrowheads="1"/>
          </p:cNvSpPr>
          <p:nvPr/>
        </p:nvSpPr>
        <p:spPr bwMode="auto">
          <a:xfrm>
            <a:off x="4059238" y="4189413"/>
            <a:ext cx="236537"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solidFill>
                <a:srgbClr val="000000"/>
              </a:solidFill>
              <a:latin typeface="Helvetica" pitchFamily="34" charset="0"/>
            </a:endParaRPr>
          </a:p>
        </p:txBody>
      </p:sp>
      <p:sp>
        <p:nvSpPr>
          <p:cNvPr id="9244" name="AutoShape 3"/>
          <p:cNvSpPr>
            <a:spLocks noChangeArrowheads="1"/>
          </p:cNvSpPr>
          <p:nvPr/>
        </p:nvSpPr>
        <p:spPr bwMode="auto">
          <a:xfrm>
            <a:off x="5735638" y="4189413"/>
            <a:ext cx="236537"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solidFill>
                <a:srgbClr val="000000"/>
              </a:solidFill>
              <a:latin typeface="Helvetica" pitchFamily="34" charset="0"/>
            </a:endParaRPr>
          </a:p>
        </p:txBody>
      </p:sp>
      <p:cxnSp>
        <p:nvCxnSpPr>
          <p:cNvPr id="9245" name="Curved Connector 709"/>
          <p:cNvCxnSpPr>
            <a:cxnSpLocks noChangeShapeType="1"/>
          </p:cNvCxnSpPr>
          <p:nvPr/>
        </p:nvCxnSpPr>
        <p:spPr bwMode="auto">
          <a:xfrm rot="5400000">
            <a:off x="5260181" y="2904332"/>
            <a:ext cx="3175" cy="630238"/>
          </a:xfrm>
          <a:prstGeom prst="curvedConnector3">
            <a:avLst>
              <a:gd name="adj1" fmla="val 9625005"/>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246" name="Curved Connector 714"/>
          <p:cNvCxnSpPr>
            <a:cxnSpLocks noChangeShapeType="1"/>
          </p:cNvCxnSpPr>
          <p:nvPr/>
        </p:nvCxnSpPr>
        <p:spPr bwMode="auto">
          <a:xfrm rot="5400000">
            <a:off x="4594225" y="2916238"/>
            <a:ext cx="1587" cy="630238"/>
          </a:xfrm>
          <a:prstGeom prst="curvedConnector3">
            <a:avLst>
              <a:gd name="adj1" fmla="val 1842780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247" name="Curved Connector 717"/>
          <p:cNvCxnSpPr>
            <a:cxnSpLocks noChangeShapeType="1"/>
          </p:cNvCxnSpPr>
          <p:nvPr/>
        </p:nvCxnSpPr>
        <p:spPr bwMode="auto">
          <a:xfrm rot="5400000">
            <a:off x="3917156" y="2907507"/>
            <a:ext cx="3175" cy="630238"/>
          </a:xfrm>
          <a:prstGeom prst="curvedConnector3">
            <a:avLst>
              <a:gd name="adj1" fmla="val 9625005"/>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248" name="Curved Connector 718"/>
          <p:cNvCxnSpPr>
            <a:cxnSpLocks noChangeShapeType="1"/>
          </p:cNvCxnSpPr>
          <p:nvPr/>
        </p:nvCxnSpPr>
        <p:spPr bwMode="auto">
          <a:xfrm rot="5400000">
            <a:off x="3231356" y="2909094"/>
            <a:ext cx="3175" cy="630238"/>
          </a:xfrm>
          <a:prstGeom prst="curvedConnector3">
            <a:avLst>
              <a:gd name="adj1" fmla="val 9625005"/>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249" name="Straight Connector 723"/>
          <p:cNvCxnSpPr>
            <a:cxnSpLocks noChangeShapeType="1"/>
          </p:cNvCxnSpPr>
          <p:nvPr/>
        </p:nvCxnSpPr>
        <p:spPr bwMode="auto">
          <a:xfrm>
            <a:off x="2473325" y="3582988"/>
            <a:ext cx="3925888" cy="0"/>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9250" name="Straight Connector 724"/>
          <p:cNvCxnSpPr>
            <a:cxnSpLocks noChangeShapeType="1"/>
          </p:cNvCxnSpPr>
          <p:nvPr/>
        </p:nvCxnSpPr>
        <p:spPr bwMode="auto">
          <a:xfrm>
            <a:off x="5840413" y="2497138"/>
            <a:ext cx="571500" cy="0"/>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cxnSp>
        <p:nvCxnSpPr>
          <p:cNvPr id="9251" name="Straight Connector 727"/>
          <p:cNvCxnSpPr>
            <a:cxnSpLocks noChangeShapeType="1"/>
          </p:cNvCxnSpPr>
          <p:nvPr/>
        </p:nvCxnSpPr>
        <p:spPr bwMode="auto">
          <a:xfrm rot="5400000">
            <a:off x="5856288" y="3028950"/>
            <a:ext cx="1054100" cy="952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9252" name="Straight Connector 729"/>
          <p:cNvCxnSpPr>
            <a:cxnSpLocks noChangeShapeType="1"/>
          </p:cNvCxnSpPr>
          <p:nvPr/>
        </p:nvCxnSpPr>
        <p:spPr bwMode="auto">
          <a:xfrm rot="5400000">
            <a:off x="5741194" y="3737769"/>
            <a:ext cx="334963"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9253" name="Straight Connector 731"/>
          <p:cNvCxnSpPr>
            <a:cxnSpLocks noChangeShapeType="1"/>
          </p:cNvCxnSpPr>
          <p:nvPr/>
        </p:nvCxnSpPr>
        <p:spPr bwMode="auto">
          <a:xfrm rot="5400000">
            <a:off x="4010820" y="3739356"/>
            <a:ext cx="334962"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9254" name="Straight Connector 732"/>
          <p:cNvCxnSpPr>
            <a:cxnSpLocks noChangeShapeType="1"/>
          </p:cNvCxnSpPr>
          <p:nvPr/>
        </p:nvCxnSpPr>
        <p:spPr bwMode="auto">
          <a:xfrm rot="5400000">
            <a:off x="2312194" y="3740944"/>
            <a:ext cx="334963"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sp>
        <p:nvSpPr>
          <p:cNvPr id="9255" name="TextBox 736"/>
          <p:cNvSpPr txBox="1">
            <a:spLocks noChangeArrowheads="1"/>
          </p:cNvSpPr>
          <p:nvPr/>
        </p:nvSpPr>
        <p:spPr bwMode="auto">
          <a:xfrm>
            <a:off x="6789738" y="1712913"/>
            <a:ext cx="153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rgbClr val="000000"/>
                </a:solidFill>
                <a:latin typeface="Times New Roman" pitchFamily="18" charset="0"/>
                <a:cs typeface="Times New Roman" pitchFamily="18" charset="0"/>
              </a:rPr>
              <a:t>CZO Desktop</a:t>
            </a:r>
          </a:p>
          <a:p>
            <a:pPr eaLnBrk="1" hangingPunct="1"/>
            <a:r>
              <a:rPr lang="en-US" sz="1600">
                <a:solidFill>
                  <a:srgbClr val="000000"/>
                </a:solidFill>
                <a:latin typeface="Times New Roman" pitchFamily="18" charset="0"/>
                <a:cs typeface="Times New Roman" pitchFamily="18" charset="0"/>
              </a:rPr>
              <a:t>Applications </a:t>
            </a:r>
          </a:p>
        </p:txBody>
      </p:sp>
      <p:sp>
        <p:nvSpPr>
          <p:cNvPr id="738" name="AutoShape 105"/>
          <p:cNvSpPr>
            <a:spLocks noChangeArrowheads="1"/>
          </p:cNvSpPr>
          <p:nvPr/>
        </p:nvSpPr>
        <p:spPr bwMode="auto">
          <a:xfrm rot="18180000" flipV="1">
            <a:off x="6249194" y="1296194"/>
            <a:ext cx="238125" cy="1004887"/>
          </a:xfrm>
          <a:prstGeom prst="upArrow">
            <a:avLst>
              <a:gd name="adj1" fmla="val 50000"/>
              <a:gd name="adj2" fmla="val 101563"/>
            </a:avLst>
          </a:prstGeom>
          <a:solidFill>
            <a:schemeClr val="bg1">
              <a:lumMod val="50000"/>
            </a:schemeClr>
          </a:solidFill>
          <a:ln w="9525">
            <a:solidFill>
              <a:schemeClr val="tx1"/>
            </a:solidFill>
            <a:miter lim="800000"/>
            <a:headEnd/>
            <a:tailEnd/>
          </a:ln>
          <a:effectLst/>
        </p:spPr>
        <p:txBody>
          <a:bodyPr wrap="none" anchor="ctr"/>
          <a:lstStyle/>
          <a:p>
            <a:pPr eaLnBrk="0" fontAlgn="auto" hangingPunct="0">
              <a:spcBef>
                <a:spcPts val="0"/>
              </a:spcBef>
              <a:spcAft>
                <a:spcPts val="0"/>
              </a:spcAft>
              <a:defRPr/>
            </a:pPr>
            <a:endParaRPr lang="en-US" sz="1600" b="1" i="1">
              <a:solidFill>
                <a:prstClr val="black"/>
              </a:solidFill>
              <a:latin typeface="Helvetica" pitchFamily="34" charset="0"/>
            </a:endParaRPr>
          </a:p>
        </p:txBody>
      </p:sp>
      <p:cxnSp>
        <p:nvCxnSpPr>
          <p:cNvPr id="9257" name="Straight Connector 742"/>
          <p:cNvCxnSpPr>
            <a:cxnSpLocks noChangeShapeType="1"/>
          </p:cNvCxnSpPr>
          <p:nvPr/>
        </p:nvCxnSpPr>
        <p:spPr bwMode="auto">
          <a:xfrm flipV="1">
            <a:off x="1462088" y="5367338"/>
            <a:ext cx="257175" cy="1190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58" name="Straight Connector 748"/>
          <p:cNvCxnSpPr>
            <a:cxnSpLocks noChangeShapeType="1"/>
          </p:cNvCxnSpPr>
          <p:nvPr/>
        </p:nvCxnSpPr>
        <p:spPr bwMode="auto">
          <a:xfrm rot="10800000">
            <a:off x="6721475" y="5443538"/>
            <a:ext cx="812800" cy="241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59" name="Straight Connector 756"/>
          <p:cNvCxnSpPr>
            <a:cxnSpLocks noChangeShapeType="1"/>
          </p:cNvCxnSpPr>
          <p:nvPr/>
        </p:nvCxnSpPr>
        <p:spPr bwMode="auto">
          <a:xfrm rot="16200000" flipV="1">
            <a:off x="5733256" y="6077744"/>
            <a:ext cx="74613" cy="539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50" name="Text Box 303"/>
          <p:cNvSpPr txBox="1">
            <a:spLocks noChangeArrowheads="1"/>
          </p:cNvSpPr>
          <p:nvPr/>
        </p:nvSpPr>
        <p:spPr bwMode="auto">
          <a:xfrm>
            <a:off x="7058025" y="838200"/>
            <a:ext cx="1449388" cy="830263"/>
          </a:xfrm>
          <a:prstGeom prst="rect">
            <a:avLst/>
          </a:prstGeom>
          <a:solidFill>
            <a:schemeClr val="accent5">
              <a:lumMod val="40000"/>
              <a:lumOff val="60000"/>
            </a:schemeClr>
          </a:solidFill>
          <a:ln w="22225">
            <a:solidFill>
              <a:srgbClr val="FFC000"/>
            </a:solidFill>
            <a:miter lim="800000"/>
            <a:headEnd/>
            <a:tailEnd/>
          </a:ln>
        </p:spPr>
        <p:txBody>
          <a:bodyPr>
            <a:spAutoFit/>
          </a:bodyPr>
          <a:lstStyle/>
          <a:p>
            <a:pPr algn="ctr" fontAlgn="auto">
              <a:spcBef>
                <a:spcPct val="50000"/>
              </a:spcBef>
              <a:spcAft>
                <a:spcPts val="0"/>
              </a:spcAft>
              <a:defRPr/>
            </a:pPr>
            <a:r>
              <a:rPr lang="en-US" sz="1600" b="1" dirty="0">
                <a:solidFill>
                  <a:prstClr val="black"/>
                </a:solidFill>
                <a:latin typeface="+mn-lt"/>
                <a:cs typeface="Arial" charset="0"/>
              </a:rPr>
              <a:t>Depth-resolved geochemistry</a:t>
            </a:r>
          </a:p>
        </p:txBody>
      </p:sp>
      <p:cxnSp>
        <p:nvCxnSpPr>
          <p:cNvPr id="9261" name="Straight Connector 727"/>
          <p:cNvCxnSpPr>
            <a:cxnSpLocks noChangeShapeType="1"/>
          </p:cNvCxnSpPr>
          <p:nvPr/>
        </p:nvCxnSpPr>
        <p:spPr bwMode="auto">
          <a:xfrm flipH="1">
            <a:off x="8791575" y="1249363"/>
            <a:ext cx="9525" cy="2433637"/>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9262" name="Straight Connector 724"/>
          <p:cNvCxnSpPr>
            <a:cxnSpLocks noChangeShapeType="1"/>
          </p:cNvCxnSpPr>
          <p:nvPr/>
        </p:nvCxnSpPr>
        <p:spPr bwMode="auto">
          <a:xfrm flipV="1">
            <a:off x="8523288" y="1249363"/>
            <a:ext cx="285750" cy="3175"/>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cxnSp>
        <p:nvCxnSpPr>
          <p:cNvPr id="9263" name="Straight Connector 723"/>
          <p:cNvCxnSpPr>
            <a:cxnSpLocks noChangeShapeType="1"/>
          </p:cNvCxnSpPr>
          <p:nvPr/>
        </p:nvCxnSpPr>
        <p:spPr bwMode="auto">
          <a:xfrm>
            <a:off x="8131175" y="3679825"/>
            <a:ext cx="671513" cy="3175"/>
          </a:xfrm>
          <a:prstGeom prst="line">
            <a:avLst/>
          </a:prstGeom>
          <a:noFill/>
          <a:ln w="38100" algn="ctr">
            <a:solidFill>
              <a:srgbClr val="3333CC"/>
            </a:solidFill>
            <a:round/>
            <a:headEnd/>
            <a:tailEnd/>
          </a:ln>
          <a:extLst>
            <a:ext uri="{909E8E84-426E-40DD-AFC4-6F175D3DCCD1}">
              <a14:hiddenFill xmlns:a14="http://schemas.microsoft.com/office/drawing/2010/main">
                <a:noFill/>
              </a14:hiddenFill>
            </a:ext>
          </a:extLst>
        </p:spPr>
      </p:cxnSp>
      <p:cxnSp>
        <p:nvCxnSpPr>
          <p:cNvPr id="9264" name="Straight Connector 724"/>
          <p:cNvCxnSpPr>
            <a:cxnSpLocks noChangeShapeType="1"/>
          </p:cNvCxnSpPr>
          <p:nvPr/>
        </p:nvCxnSpPr>
        <p:spPr bwMode="auto">
          <a:xfrm>
            <a:off x="5840413" y="1216025"/>
            <a:ext cx="1236662" cy="0"/>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sp>
        <p:nvSpPr>
          <p:cNvPr id="9265" name="TextBox 735"/>
          <p:cNvSpPr txBox="1">
            <a:spLocks noChangeArrowheads="1"/>
          </p:cNvSpPr>
          <p:nvPr/>
        </p:nvSpPr>
        <p:spPr bwMode="auto">
          <a:xfrm>
            <a:off x="-38100" y="2097088"/>
            <a:ext cx="1960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solidFill>
                  <a:srgbClr val="000000"/>
                </a:solidFill>
                <a:latin typeface="Times New Roman" pitchFamily="18" charset="0"/>
                <a:cs typeface="Times New Roman" pitchFamily="18" charset="0"/>
              </a:rPr>
              <a:t>CZO Web-based </a:t>
            </a:r>
            <a:br>
              <a:rPr lang="en-US" sz="1600">
                <a:solidFill>
                  <a:srgbClr val="000000"/>
                </a:solidFill>
                <a:latin typeface="Times New Roman" pitchFamily="18" charset="0"/>
                <a:cs typeface="Times New Roman" pitchFamily="18" charset="0"/>
              </a:rPr>
            </a:br>
            <a:r>
              <a:rPr lang="en-US" sz="1600">
                <a:solidFill>
                  <a:srgbClr val="000000"/>
                </a:solidFill>
                <a:latin typeface="Times New Roman" pitchFamily="18" charset="0"/>
                <a:cs typeface="Times New Roman" pitchFamily="18" charset="0"/>
              </a:rPr>
              <a:t>Geochemical DB </a:t>
            </a:r>
          </a:p>
        </p:txBody>
      </p:sp>
      <p:cxnSp>
        <p:nvCxnSpPr>
          <p:cNvPr id="9266" name="Straight Connector 724"/>
          <p:cNvCxnSpPr>
            <a:cxnSpLocks noChangeShapeType="1"/>
          </p:cNvCxnSpPr>
          <p:nvPr/>
        </p:nvCxnSpPr>
        <p:spPr bwMode="auto">
          <a:xfrm>
            <a:off x="1954213" y="1217613"/>
            <a:ext cx="612775" cy="0"/>
          </a:xfrm>
          <a:prstGeom prst="line">
            <a:avLst/>
          </a:prstGeom>
          <a:noFill/>
          <a:ln w="38100" algn="ctr">
            <a:solidFill>
              <a:srgbClr val="3333CC"/>
            </a:solidFill>
            <a:round/>
            <a:headEnd type="triangle" w="med" len="med"/>
            <a:tailEnd/>
          </a:ln>
          <a:extLst>
            <a:ext uri="{909E8E84-426E-40DD-AFC4-6F175D3DCCD1}">
              <a14:hiddenFill xmlns:a14="http://schemas.microsoft.com/office/drawing/2010/main">
                <a:noFill/>
              </a14:hiddenFill>
            </a:ext>
          </a:extLst>
        </p:spPr>
      </p:cxnSp>
      <p:sp>
        <p:nvSpPr>
          <p:cNvPr id="368" name="Text Box 303"/>
          <p:cNvSpPr txBox="1">
            <a:spLocks noChangeArrowheads="1"/>
          </p:cNvSpPr>
          <p:nvPr/>
        </p:nvSpPr>
        <p:spPr bwMode="auto">
          <a:xfrm>
            <a:off x="241300" y="949325"/>
            <a:ext cx="1711325" cy="584200"/>
          </a:xfrm>
          <a:prstGeom prst="rect">
            <a:avLst/>
          </a:prstGeom>
          <a:solidFill>
            <a:schemeClr val="accent5">
              <a:lumMod val="40000"/>
              <a:lumOff val="60000"/>
            </a:schemeClr>
          </a:solidFill>
          <a:ln w="22225">
            <a:solidFill>
              <a:srgbClr val="FFC000"/>
            </a:solidFill>
            <a:miter lim="800000"/>
            <a:headEnd/>
            <a:tailEnd/>
          </a:ln>
        </p:spPr>
        <p:txBody>
          <a:bodyPr>
            <a:spAutoFit/>
          </a:bodyPr>
          <a:lstStyle/>
          <a:p>
            <a:pPr algn="ctr" fontAlgn="auto">
              <a:spcBef>
                <a:spcPct val="50000"/>
              </a:spcBef>
              <a:spcAft>
                <a:spcPts val="0"/>
              </a:spcAft>
              <a:defRPr/>
            </a:pPr>
            <a:r>
              <a:rPr lang="en-US" sz="1600" b="1" dirty="0" err="1">
                <a:solidFill>
                  <a:prstClr val="black"/>
                </a:solidFill>
                <a:latin typeface="+mn-lt"/>
                <a:cs typeface="Arial" charset="0"/>
              </a:rPr>
              <a:t>EarthChem</a:t>
            </a:r>
            <a:r>
              <a:rPr lang="en-US" sz="1600" b="1" dirty="0">
                <a:solidFill>
                  <a:prstClr val="black"/>
                </a:solidFill>
                <a:latin typeface="+mn-lt"/>
                <a:cs typeface="Arial" charset="0"/>
              </a:rPr>
              <a:t> Data Engine &amp; Portal</a:t>
            </a:r>
          </a:p>
        </p:txBody>
      </p:sp>
      <p:pic>
        <p:nvPicPr>
          <p:cNvPr id="9268" name="Picture 357" descr="SedDB_Result.tif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1450" y="2690813"/>
            <a:ext cx="181927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 name="Picture 19" descr="SoilSample"/>
          <p:cNvPicPr>
            <a:picLocks noChangeAspect="1" noChangeArrowheads="1"/>
          </p:cNvPicPr>
          <p:nvPr/>
        </p:nvPicPr>
        <p:blipFill>
          <a:blip r:embed="rId16"/>
          <a:srcRect l="19711" r="19312"/>
          <a:stretch>
            <a:fillRect/>
          </a:stretch>
        </p:blipFill>
        <p:spPr bwMode="auto">
          <a:xfrm>
            <a:off x="241300" y="4673600"/>
            <a:ext cx="1139825" cy="1476375"/>
          </a:xfrm>
          <a:prstGeom prst="rect">
            <a:avLst/>
          </a:prstGeom>
          <a:noFill/>
          <a:effectLst>
            <a:outerShdw blurRad="63500" dist="38099" dir="2700000" algn="ctr" rotWithShape="0">
              <a:srgbClr val="000000">
                <a:alpha val="74998"/>
              </a:srgbClr>
            </a:outerShdw>
          </a:effectLst>
        </p:spPr>
      </p:pic>
      <p:pic>
        <p:nvPicPr>
          <p:cNvPr id="927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24225" y="6067425"/>
            <a:ext cx="17541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1" name="Picture 3"/>
          <p:cNvPicPr>
            <a:picLocks noChangeAspect="1" noChangeArrowheads="1"/>
          </p:cNvPicPr>
          <p:nvPr/>
        </p:nvPicPr>
        <p:blipFill>
          <a:blip r:embed="rId18">
            <a:extLst>
              <a:ext uri="{28A0092B-C50C-407E-A947-70E740481C1C}">
                <a14:useLocalDpi xmlns:a14="http://schemas.microsoft.com/office/drawing/2010/main" val="0"/>
              </a:ext>
            </a:extLst>
          </a:blip>
          <a:srcRect l="3062" t="1466" b="64420"/>
          <a:stretch>
            <a:fillRect/>
          </a:stretch>
        </p:blipFill>
        <p:spPr bwMode="auto">
          <a:xfrm>
            <a:off x="5621338" y="5942013"/>
            <a:ext cx="176053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2"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83500" y="5294313"/>
            <a:ext cx="9731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3"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16100" y="5969000"/>
            <a:ext cx="12033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6440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Specifics of hydrologic data</a:t>
            </a:r>
            <a:endParaRPr lang="en-US" dirty="0"/>
          </a:p>
        </p:txBody>
      </p:sp>
      <p:sp>
        <p:nvSpPr>
          <p:cNvPr id="5" name="Content Placeholder 4"/>
          <p:cNvSpPr>
            <a:spLocks noGrp="1"/>
          </p:cNvSpPr>
          <p:nvPr>
            <p:ph idx="1"/>
          </p:nvPr>
        </p:nvSpPr>
        <p:spPr>
          <a:xfrm>
            <a:off x="457200" y="1371600"/>
            <a:ext cx="8229600" cy="5181600"/>
          </a:xfrm>
        </p:spPr>
        <p:txBody>
          <a:bodyPr>
            <a:normAutofit fontScale="70000" lnSpcReduction="20000"/>
          </a:bodyPr>
          <a:lstStyle/>
          <a:p>
            <a:r>
              <a:rPr lang="en-US" dirty="0" smtClean="0"/>
              <a:t>Surface water</a:t>
            </a:r>
          </a:p>
          <a:p>
            <a:pPr lvl="1"/>
            <a:r>
              <a:rPr lang="en-US" dirty="0" smtClean="0"/>
              <a:t>Spatially sparse, time series, regular measurements, with gaps</a:t>
            </a:r>
          </a:p>
          <a:p>
            <a:pPr lvl="1"/>
            <a:r>
              <a:rPr lang="en-US" dirty="0" smtClean="0"/>
              <a:t>Timestamps important, accurate</a:t>
            </a:r>
          </a:p>
          <a:p>
            <a:pPr lvl="1"/>
            <a:r>
              <a:rPr lang="en-US" dirty="0" smtClean="0"/>
              <a:t>Different temporal aggregations, different retention policies, QA levels (from raw data to different levels of processing)</a:t>
            </a:r>
          </a:p>
          <a:p>
            <a:pPr lvl="1"/>
            <a:r>
              <a:rPr lang="en-US" dirty="0" smtClean="0"/>
              <a:t>Multi-parameter series; complex sites; multiple offsets</a:t>
            </a:r>
          </a:p>
          <a:p>
            <a:r>
              <a:rPr lang="en-US" dirty="0" smtClean="0"/>
              <a:t>Groundwater level</a:t>
            </a:r>
          </a:p>
          <a:p>
            <a:pPr lvl="1"/>
            <a:r>
              <a:rPr lang="en-US" dirty="0" smtClean="0"/>
              <a:t>Spatially dense, but often a single observation</a:t>
            </a:r>
          </a:p>
          <a:p>
            <a:pPr lvl="1"/>
            <a:r>
              <a:rPr lang="en-US" dirty="0" smtClean="0"/>
              <a:t>Precise timestamp not critical (and sometimes approximate)</a:t>
            </a:r>
          </a:p>
          <a:p>
            <a:r>
              <a:rPr lang="en-US" dirty="0" smtClean="0"/>
              <a:t>Precipitation time series</a:t>
            </a:r>
          </a:p>
          <a:p>
            <a:pPr lvl="1"/>
            <a:r>
              <a:rPr lang="en-US" dirty="0" smtClean="0"/>
              <a:t>Many 0s, often sparse storage model is better</a:t>
            </a:r>
          </a:p>
          <a:p>
            <a:r>
              <a:rPr lang="en-US" dirty="0" smtClean="0"/>
              <a:t>Water quality</a:t>
            </a:r>
          </a:p>
          <a:p>
            <a:pPr lvl="1"/>
            <a:r>
              <a:rPr lang="en-US" dirty="0" smtClean="0"/>
              <a:t>Sparse in space and time</a:t>
            </a:r>
          </a:p>
          <a:p>
            <a:pPr lvl="1"/>
            <a:r>
              <a:rPr lang="en-US" dirty="0" smtClean="0"/>
              <a:t>Managing samples is different; </a:t>
            </a:r>
          </a:p>
          <a:p>
            <a:pPr lvl="1"/>
            <a:r>
              <a:rPr lang="en-US" dirty="0"/>
              <a:t>C</a:t>
            </a:r>
            <a:r>
              <a:rPr lang="en-US" dirty="0" smtClean="0"/>
              <a:t>hemistry-analytical and biology-analytical</a:t>
            </a:r>
          </a:p>
          <a:p>
            <a:pPr lvl="1"/>
            <a:r>
              <a:rPr lang="en-US" dirty="0" smtClean="0"/>
              <a:t>Complex ontologies of parameters and methods</a:t>
            </a:r>
            <a:endParaRPr lang="en-US" dirty="0"/>
          </a:p>
        </p:txBody>
      </p:sp>
    </p:spTree>
    <p:extLst>
      <p:ext uri="{BB962C8B-B14F-4D97-AF65-F5344CB8AC3E}">
        <p14:creationId xmlns:p14="http://schemas.microsoft.com/office/powerpoint/2010/main" val="3250733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idx="4294967295"/>
          </p:nvPr>
        </p:nvSpPr>
        <p:spPr>
          <a:xfrm>
            <a:off x="152400" y="152400"/>
            <a:ext cx="8839200" cy="685800"/>
          </a:xfrm>
        </p:spPr>
        <p:txBody>
          <a:bodyPr rtlCol="0">
            <a:normAutofit fontScale="90000"/>
          </a:bodyPr>
          <a:lstStyle/>
          <a:p>
            <a:pPr eaLnBrk="1" fontAlgn="auto" hangingPunct="1">
              <a:spcAft>
                <a:spcPts val="0"/>
              </a:spcAft>
              <a:defRPr/>
            </a:pPr>
            <a:r>
              <a:rPr lang="en-US" dirty="0" smtClean="0"/>
              <a:t>CZO Web Services Model</a:t>
            </a:r>
            <a:endParaRPr lang="en-US" dirty="0"/>
          </a:p>
        </p:txBody>
      </p:sp>
      <p:graphicFrame>
        <p:nvGraphicFramePr>
          <p:cNvPr id="6" name="Content Placeholder 3"/>
          <p:cNvGraphicFramePr>
            <a:graphicFrameLocks/>
          </p:cNvGraphicFramePr>
          <p:nvPr/>
        </p:nvGraphicFramePr>
        <p:xfrm>
          <a:off x="457200" y="990600"/>
          <a:ext cx="82296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nvGraphicFramePr>
        <p:xfrm>
          <a:off x="7848600" y="3276600"/>
          <a:ext cx="1143000" cy="106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nvGraphicFramePr>
        <p:xfrm>
          <a:off x="1828800" y="3276600"/>
          <a:ext cx="1600200" cy="2667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nvGraphicFramePr>
        <p:xfrm>
          <a:off x="6248400" y="3276600"/>
          <a:ext cx="1752600" cy="2743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5" name="Diagram 14"/>
          <p:cNvGraphicFramePr/>
          <p:nvPr/>
        </p:nvGraphicFramePr>
        <p:xfrm>
          <a:off x="3276600" y="3276600"/>
          <a:ext cx="1143000" cy="10668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3320" name="TextBox 12"/>
          <p:cNvSpPr txBox="1">
            <a:spLocks noChangeArrowheads="1"/>
          </p:cNvSpPr>
          <p:nvPr/>
        </p:nvSpPr>
        <p:spPr bwMode="auto">
          <a:xfrm>
            <a:off x="322263" y="6122988"/>
            <a:ext cx="150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solidFill>
                  <a:srgbClr val="0070C0"/>
                </a:solidFill>
                <a:latin typeface="Calibri" pitchFamily="34" charset="0"/>
              </a:rPr>
              <a:t>WaterML 2.0</a:t>
            </a:r>
          </a:p>
        </p:txBody>
      </p:sp>
      <p:sp>
        <p:nvSpPr>
          <p:cNvPr id="13321" name="TextBox 15"/>
          <p:cNvSpPr txBox="1">
            <a:spLocks noChangeArrowheads="1"/>
          </p:cNvSpPr>
          <p:nvPr/>
        </p:nvSpPr>
        <p:spPr bwMode="auto">
          <a:xfrm>
            <a:off x="5002213" y="2743200"/>
            <a:ext cx="636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00"/>
                </a:solidFill>
                <a:latin typeface="Calibri" pitchFamily="34" charset="0"/>
              </a:rPr>
              <a:t>. . .</a:t>
            </a:r>
          </a:p>
        </p:txBody>
      </p:sp>
      <p:graphicFrame>
        <p:nvGraphicFramePr>
          <p:cNvPr id="21" name="Diagram 20"/>
          <p:cNvGraphicFramePr/>
          <p:nvPr/>
        </p:nvGraphicFramePr>
        <p:xfrm>
          <a:off x="152400" y="3276600"/>
          <a:ext cx="1752600" cy="27432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2" name="Diagram 21"/>
          <p:cNvGraphicFramePr/>
          <p:nvPr/>
        </p:nvGraphicFramePr>
        <p:xfrm>
          <a:off x="4572000" y="3276600"/>
          <a:ext cx="1752600" cy="27432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13324" name="TextBox 22"/>
          <p:cNvSpPr txBox="1">
            <a:spLocks noChangeArrowheads="1"/>
          </p:cNvSpPr>
          <p:nvPr/>
        </p:nvSpPr>
        <p:spPr bwMode="auto">
          <a:xfrm>
            <a:off x="4670425" y="6132513"/>
            <a:ext cx="2806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solidFill>
                  <a:srgbClr val="0070C0"/>
                </a:solidFill>
                <a:latin typeface="Calibri" pitchFamily="34" charset="0"/>
              </a:rPr>
              <a:t>EarthChemML, EML,</a:t>
            </a:r>
            <a:br>
              <a:rPr lang="en-US" i="1">
                <a:solidFill>
                  <a:srgbClr val="0070C0"/>
                </a:solidFill>
                <a:latin typeface="Calibri" pitchFamily="34" charset="0"/>
              </a:rPr>
            </a:br>
            <a:r>
              <a:rPr lang="en-US" i="1">
                <a:solidFill>
                  <a:srgbClr val="0070C0"/>
                </a:solidFill>
                <a:latin typeface="Calibri" pitchFamily="34" charset="0"/>
              </a:rPr>
              <a:t>GeoSciML</a:t>
            </a:r>
          </a:p>
        </p:txBody>
      </p:sp>
    </p:spTree>
    <p:extLst>
      <p:ext uri="{BB962C8B-B14F-4D97-AF65-F5344CB8AC3E}">
        <p14:creationId xmlns:p14="http://schemas.microsoft.com/office/powerpoint/2010/main" val="33933025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3528" y="1822430"/>
            <a:ext cx="6746701" cy="5173586"/>
          </a:xfrm>
        </p:spPr>
      </p:pic>
      <p:sp>
        <p:nvSpPr>
          <p:cNvPr id="5" name="Title 1"/>
          <p:cNvSpPr txBox="1">
            <a:spLocks noGrp="1"/>
          </p:cNvSpPr>
          <p:nvPr>
            <p:ph type="title"/>
          </p:nvPr>
        </p:nvSpPr>
        <p:spPr>
          <a:xfrm>
            <a:off x="457200" y="-18646"/>
            <a:ext cx="8229600" cy="1143000"/>
          </a:xfrm>
          <a:prstGeom prst="rect">
            <a:avLst/>
          </a:prstGeom>
        </p:spPr>
        <p:txBody>
          <a:bodyPr vert="horz" lIns="91414" tIns="45707" rIns="91414" bIns="45707" rtlCol="0" anchor="ctr">
            <a:normAutofit fontScale="90000"/>
          </a:bodyPr>
          <a:lstStyle>
            <a:lvl1pPr algn="ctr" defTabSz="914144" rtl="0" eaLnBrk="1" latinLnBrk="0" hangingPunct="1">
              <a:spcBef>
                <a:spcPct val="0"/>
              </a:spcBef>
              <a:buNone/>
              <a:defRPr sz="4400" kern="1200">
                <a:solidFill>
                  <a:schemeClr val="tx1"/>
                </a:solidFill>
                <a:latin typeface="+mj-lt"/>
                <a:ea typeface="+mj-ea"/>
                <a:cs typeface="+mj-cs"/>
              </a:defRPr>
            </a:lvl1pPr>
          </a:lstStyle>
          <a:p>
            <a:r>
              <a:rPr lang="en-US" sz="3600" dirty="0" smtClean="0"/>
              <a:t>Extending CUAHSI HIS for CZO requirements</a:t>
            </a:r>
            <a:endParaRPr lang="en-US" sz="3600" dirty="0"/>
          </a:p>
        </p:txBody>
      </p:sp>
      <p:sp>
        <p:nvSpPr>
          <p:cNvPr id="6" name="Rectangle 5"/>
          <p:cNvSpPr/>
          <p:nvPr/>
        </p:nvSpPr>
        <p:spPr>
          <a:xfrm>
            <a:off x="108858" y="837098"/>
            <a:ext cx="9035142" cy="923330"/>
          </a:xfrm>
          <a:prstGeom prst="rect">
            <a:avLst/>
          </a:prstGeom>
        </p:spPr>
        <p:txBody>
          <a:bodyPr wrap="square">
            <a:spAutoFit/>
          </a:bodyPr>
          <a:lstStyle/>
          <a:p>
            <a:pPr marL="742822" lvl="1" indent="-285750" defTabSz="914144">
              <a:buFont typeface="Arial" pitchFamily="34" charset="0"/>
              <a:buChar char="•"/>
            </a:pPr>
            <a:r>
              <a:rPr lang="en-US" dirty="0">
                <a:solidFill>
                  <a:srgbClr val="00B050"/>
                </a:solidFill>
              </a:rPr>
              <a:t>New data publication model and Community Water Data </a:t>
            </a:r>
            <a:r>
              <a:rPr lang="en-US" dirty="0" smtClean="0">
                <a:solidFill>
                  <a:srgbClr val="00B050"/>
                </a:solidFill>
              </a:rPr>
              <a:t>Repository (at SDSC)</a:t>
            </a:r>
          </a:p>
          <a:p>
            <a:pPr marL="742822" lvl="1" indent="-285750" defTabSz="914144">
              <a:buFont typeface="Arial" pitchFamily="34" charset="0"/>
              <a:buChar char="•"/>
            </a:pPr>
            <a:r>
              <a:rPr lang="en-US" dirty="0" smtClean="0">
                <a:solidFill>
                  <a:srgbClr val="00B050"/>
                </a:solidFill>
              </a:rPr>
              <a:t>Extended controlled vocabularies (at Utah State)</a:t>
            </a:r>
          </a:p>
          <a:p>
            <a:pPr marL="742822" lvl="1" indent="-285750" defTabSz="914144">
              <a:buFont typeface="Arial" pitchFamily="34" charset="0"/>
              <a:buChar char="•"/>
            </a:pPr>
            <a:r>
              <a:rPr lang="en-US" dirty="0" err="1" smtClean="0">
                <a:solidFill>
                  <a:srgbClr val="00B050"/>
                </a:solidFill>
              </a:rPr>
              <a:t>HydroDesktop</a:t>
            </a:r>
            <a:r>
              <a:rPr lang="en-US" dirty="0" smtClean="0">
                <a:solidFill>
                  <a:srgbClr val="00B050"/>
                </a:solidFill>
              </a:rPr>
              <a:t> tuned to CZO data (at Idaho State)</a:t>
            </a:r>
            <a:endParaRPr lang="en-US" dirty="0">
              <a:solidFill>
                <a:srgbClr val="00B050"/>
              </a:solidFill>
            </a:endParaRPr>
          </a:p>
        </p:txBody>
      </p:sp>
    </p:spTree>
    <p:extLst>
      <p:ext uri="{BB962C8B-B14F-4D97-AF65-F5344CB8AC3E}">
        <p14:creationId xmlns:p14="http://schemas.microsoft.com/office/powerpoint/2010/main" val="2369268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Callout 16"/>
          <p:cNvSpPr/>
          <p:nvPr/>
        </p:nvSpPr>
        <p:spPr>
          <a:xfrm>
            <a:off x="254000" y="5502275"/>
            <a:ext cx="4267200" cy="685800"/>
          </a:xfrm>
          <a:prstGeom prst="downArrowCallout">
            <a:avLst>
              <a:gd name="adj1" fmla="val 25000"/>
              <a:gd name="adj2" fmla="val 25000"/>
              <a:gd name="adj3" fmla="val 25000"/>
              <a:gd name="adj4" fmla="val 75000"/>
            </a:avLst>
          </a:prstGeom>
          <a:solidFill>
            <a:srgbClr val="00B050"/>
          </a:solidFill>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363" name="Title 1"/>
          <p:cNvSpPr>
            <a:spLocks noGrp="1"/>
          </p:cNvSpPr>
          <p:nvPr>
            <p:ph type="title"/>
          </p:nvPr>
        </p:nvSpPr>
        <p:spPr/>
        <p:txBody>
          <a:bodyPr/>
          <a:lstStyle/>
          <a:p>
            <a:pPr eaLnBrk="1" hangingPunct="1"/>
            <a:r>
              <a:rPr lang="en-US" dirty="0" smtClean="0"/>
              <a:t>CZO data publication model</a:t>
            </a:r>
            <a:br>
              <a:rPr lang="en-US" dirty="0" smtClean="0"/>
            </a:br>
            <a:r>
              <a:rPr lang="en-US" sz="3200" dirty="0" smtClean="0"/>
              <a:t>(vis-à-vis CUAHSI HIS)</a:t>
            </a:r>
          </a:p>
        </p:txBody>
      </p:sp>
      <p:sp>
        <p:nvSpPr>
          <p:cNvPr id="3" name="Content Placeholder 2"/>
          <p:cNvSpPr>
            <a:spLocks noGrp="1"/>
          </p:cNvSpPr>
          <p:nvPr>
            <p:ph sz="half" idx="1"/>
          </p:nvPr>
        </p:nvSpPr>
        <p:spPr>
          <a:xfrm>
            <a:off x="457200" y="1600200"/>
            <a:ext cx="4038600" cy="5065713"/>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CUAHSI HIS:</a:t>
            </a:r>
          </a:p>
          <a:p>
            <a:pPr lvl="1" eaLnBrk="1" fontAlgn="auto" hangingPunct="1">
              <a:spcAft>
                <a:spcPts val="0"/>
              </a:spcAft>
              <a:buFont typeface="Arial" pitchFamily="34" charset="0"/>
              <a:buChar char="–"/>
              <a:defRPr/>
            </a:pPr>
            <a:r>
              <a:rPr lang="en-US" dirty="0" smtClean="0"/>
              <a:t>Install a </a:t>
            </a:r>
            <a:r>
              <a:rPr lang="en-US" dirty="0" err="1" smtClean="0"/>
              <a:t>HydroServer</a:t>
            </a:r>
            <a:r>
              <a:rPr lang="en-US" dirty="0" smtClean="0"/>
              <a:t>, then:</a:t>
            </a:r>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None/>
              <a:defRPr/>
            </a:pPr>
            <a:r>
              <a:rPr lang="en-US" dirty="0" smtClean="0"/>
              <a:t>This is done by local data managers</a:t>
            </a:r>
          </a:p>
        </p:txBody>
      </p:sp>
      <p:sp>
        <p:nvSpPr>
          <p:cNvPr id="4" name="Content Placeholder 3"/>
          <p:cNvSpPr>
            <a:spLocks noGrp="1"/>
          </p:cNvSpPr>
          <p:nvPr>
            <p:ph sz="half" idx="2"/>
          </p:nvPr>
        </p:nvSpPr>
        <p:spPr/>
        <p:txBody>
          <a:bodyPr rtlCol="0">
            <a:normAutofit fontScale="70000" lnSpcReduction="20000"/>
          </a:bodyPr>
          <a:lstStyle/>
          <a:p>
            <a:pPr eaLnBrk="1" fontAlgn="auto" hangingPunct="1">
              <a:spcAft>
                <a:spcPts val="0"/>
              </a:spcAft>
              <a:buFont typeface="Arial" pitchFamily="34" charset="0"/>
              <a:buChar char="•"/>
              <a:defRPr/>
            </a:pPr>
            <a:r>
              <a:rPr lang="en-US" dirty="0" smtClean="0"/>
              <a:t>CZO:</a:t>
            </a:r>
          </a:p>
          <a:p>
            <a:pPr lvl="1" eaLnBrk="1" fontAlgn="auto" hangingPunct="1">
              <a:spcAft>
                <a:spcPts val="0"/>
              </a:spcAft>
              <a:buFont typeface="Arial" pitchFamily="34" charset="0"/>
              <a:buChar char="–"/>
              <a:defRPr/>
            </a:pPr>
            <a:r>
              <a:rPr lang="en-US" dirty="0" smtClean="0"/>
              <a:t>Manage your own data system, and generate display files</a:t>
            </a:r>
            <a:endParaRPr lang="en-US" dirty="0"/>
          </a:p>
        </p:txBody>
      </p:sp>
      <p:sp>
        <p:nvSpPr>
          <p:cNvPr id="5" name="Down Arrow Callout 4"/>
          <p:cNvSpPr/>
          <p:nvPr/>
        </p:nvSpPr>
        <p:spPr>
          <a:xfrm>
            <a:off x="254000" y="4972050"/>
            <a:ext cx="4267200" cy="685800"/>
          </a:xfrm>
          <a:prstGeom prst="downArrowCallout">
            <a:avLst>
              <a:gd name="adj1" fmla="val 25000"/>
              <a:gd name="adj2" fmla="val 25000"/>
              <a:gd name="adj3" fmla="val 25000"/>
              <a:gd name="adj4" fmla="val 75000"/>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Down Arrow Callout 5"/>
          <p:cNvSpPr/>
          <p:nvPr/>
        </p:nvSpPr>
        <p:spPr>
          <a:xfrm>
            <a:off x="254000" y="4448175"/>
            <a:ext cx="4267200" cy="685800"/>
          </a:xfrm>
          <a:prstGeom prst="downArrowCallout">
            <a:avLst>
              <a:gd name="adj1" fmla="val 25000"/>
              <a:gd name="adj2" fmla="val 25000"/>
              <a:gd name="adj3" fmla="val 25000"/>
              <a:gd name="adj4" fmla="val 75000"/>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Down Arrow Callout 6"/>
          <p:cNvSpPr/>
          <p:nvPr/>
        </p:nvSpPr>
        <p:spPr>
          <a:xfrm>
            <a:off x="254000" y="3922713"/>
            <a:ext cx="4267200" cy="685800"/>
          </a:xfrm>
          <a:prstGeom prst="downArrowCallout">
            <a:avLst>
              <a:gd name="adj1" fmla="val 25000"/>
              <a:gd name="adj2" fmla="val 25000"/>
              <a:gd name="adj3" fmla="val 25000"/>
              <a:gd name="adj4" fmla="val 75000"/>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Down Arrow Callout 7"/>
          <p:cNvSpPr/>
          <p:nvPr/>
        </p:nvSpPr>
        <p:spPr>
          <a:xfrm>
            <a:off x="254000" y="3389313"/>
            <a:ext cx="4267200" cy="685800"/>
          </a:xfrm>
          <a:prstGeom prst="downArrowCallout">
            <a:avLst>
              <a:gd name="adj1" fmla="val 25000"/>
              <a:gd name="adj2" fmla="val 25000"/>
              <a:gd name="adj3" fmla="val 25000"/>
              <a:gd name="adj4" fmla="val 75000"/>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Down Arrow Callout 8"/>
          <p:cNvSpPr/>
          <p:nvPr/>
        </p:nvSpPr>
        <p:spPr>
          <a:xfrm>
            <a:off x="254000" y="2855913"/>
            <a:ext cx="4267200" cy="685800"/>
          </a:xfrm>
          <a:prstGeom prst="downArrowCallout">
            <a:avLst>
              <a:gd name="adj1" fmla="val 25000"/>
              <a:gd name="adj2" fmla="val 25000"/>
              <a:gd name="adj3" fmla="val 25000"/>
              <a:gd name="adj4" fmla="val 75000"/>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371" name="TextBox 9"/>
          <p:cNvSpPr txBox="1">
            <a:spLocks noChangeArrowheads="1"/>
          </p:cNvSpPr>
          <p:nvPr/>
        </p:nvSpPr>
        <p:spPr bwMode="auto">
          <a:xfrm>
            <a:off x="1360488" y="2932113"/>
            <a:ext cx="2054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FFFF"/>
                </a:solidFill>
                <a:latin typeface="Calibri" pitchFamily="34" charset="0"/>
              </a:rPr>
              <a:t>Transform Raw Data</a:t>
            </a:r>
          </a:p>
        </p:txBody>
      </p:sp>
      <p:sp>
        <p:nvSpPr>
          <p:cNvPr id="15372" name="Rectangle 10"/>
          <p:cNvSpPr>
            <a:spLocks noChangeArrowheads="1"/>
          </p:cNvSpPr>
          <p:nvPr/>
        </p:nvSpPr>
        <p:spPr bwMode="auto">
          <a:xfrm>
            <a:off x="1149350" y="3478213"/>
            <a:ext cx="247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Calibri" pitchFamily="34" charset="0"/>
              </a:rPr>
              <a:t>Load Data into Database</a:t>
            </a:r>
          </a:p>
        </p:txBody>
      </p:sp>
      <p:sp>
        <p:nvSpPr>
          <p:cNvPr id="15373" name="Rectangle 11"/>
          <p:cNvSpPr>
            <a:spLocks noChangeArrowheads="1"/>
          </p:cNvSpPr>
          <p:nvPr/>
        </p:nvSpPr>
        <p:spPr bwMode="auto">
          <a:xfrm>
            <a:off x="331788" y="4043363"/>
            <a:ext cx="411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FFFFFF"/>
                </a:solidFill>
                <a:latin typeface="Calibri" pitchFamily="34" charset="0"/>
              </a:rPr>
              <a:t>Wrap Database with Web Service </a:t>
            </a:r>
          </a:p>
        </p:txBody>
      </p:sp>
      <p:sp>
        <p:nvSpPr>
          <p:cNvPr id="15374" name="Rectangle 12"/>
          <p:cNvSpPr>
            <a:spLocks noChangeArrowheads="1"/>
          </p:cNvSpPr>
          <p:nvPr/>
        </p:nvSpPr>
        <p:spPr bwMode="auto">
          <a:xfrm>
            <a:off x="1309688" y="4532313"/>
            <a:ext cx="215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Calibri" pitchFamily="34" charset="0"/>
              </a:rPr>
              <a:t>Register Web Service</a:t>
            </a:r>
          </a:p>
        </p:txBody>
      </p:sp>
      <p:sp>
        <p:nvSpPr>
          <p:cNvPr id="15375" name="Rectangle 13"/>
          <p:cNvSpPr>
            <a:spLocks noChangeArrowheads="1"/>
          </p:cNvSpPr>
          <p:nvPr/>
        </p:nvSpPr>
        <p:spPr bwMode="auto">
          <a:xfrm>
            <a:off x="925513" y="5110163"/>
            <a:ext cx="2924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Calibri" pitchFamily="34" charset="0"/>
              </a:rPr>
              <a:t>Harvest catalog, tag variables</a:t>
            </a:r>
          </a:p>
        </p:txBody>
      </p:sp>
      <p:sp>
        <p:nvSpPr>
          <p:cNvPr id="15" name="Down Arrow Callout 14"/>
          <p:cNvSpPr/>
          <p:nvPr/>
        </p:nvSpPr>
        <p:spPr>
          <a:xfrm>
            <a:off x="254000" y="2322513"/>
            <a:ext cx="4267200" cy="685800"/>
          </a:xfrm>
          <a:prstGeom prst="downArrowCallout">
            <a:avLst>
              <a:gd name="adj1" fmla="val 25000"/>
              <a:gd name="adj2" fmla="val 25000"/>
              <a:gd name="adj3" fmla="val 25000"/>
              <a:gd name="adj4" fmla="val 7500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TextBox 15"/>
          <p:cNvSpPr txBox="1"/>
          <p:nvPr/>
        </p:nvSpPr>
        <p:spPr>
          <a:xfrm>
            <a:off x="368300" y="2398713"/>
            <a:ext cx="4038600" cy="36988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dirty="0">
                <a:solidFill>
                  <a:prstClr val="white"/>
                </a:solidFill>
              </a:rPr>
              <a:t>Attach Blank ODM Database</a:t>
            </a:r>
          </a:p>
        </p:txBody>
      </p:sp>
      <p:sp>
        <p:nvSpPr>
          <p:cNvPr id="15378" name="Rectangle 17"/>
          <p:cNvSpPr>
            <a:spLocks noChangeArrowheads="1"/>
          </p:cNvSpPr>
          <p:nvPr/>
        </p:nvSpPr>
        <p:spPr bwMode="auto">
          <a:xfrm>
            <a:off x="1563688" y="5645150"/>
            <a:ext cx="163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Calibri" pitchFamily="34" charset="0"/>
              </a:rPr>
              <a:t>Download Data</a:t>
            </a:r>
          </a:p>
        </p:txBody>
      </p:sp>
      <p:sp>
        <p:nvSpPr>
          <p:cNvPr id="19" name="Down Arrow Callout 18"/>
          <p:cNvSpPr/>
          <p:nvPr/>
        </p:nvSpPr>
        <p:spPr>
          <a:xfrm>
            <a:off x="5043488" y="5505450"/>
            <a:ext cx="3683000" cy="685800"/>
          </a:xfrm>
          <a:prstGeom prst="downArrowCallout">
            <a:avLst>
              <a:gd name="adj1" fmla="val 25000"/>
              <a:gd name="adj2" fmla="val 25000"/>
              <a:gd name="adj3" fmla="val 25000"/>
              <a:gd name="adj4" fmla="val 75000"/>
            </a:avLst>
          </a:prstGeom>
          <a:solidFill>
            <a:srgbClr val="00B050"/>
          </a:solidFill>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 name="Down Arrow Callout 19"/>
          <p:cNvSpPr/>
          <p:nvPr/>
        </p:nvSpPr>
        <p:spPr>
          <a:xfrm>
            <a:off x="5043488" y="5221288"/>
            <a:ext cx="3683000" cy="439737"/>
          </a:xfrm>
          <a:prstGeom prst="downArrowCallout">
            <a:avLst>
              <a:gd name="adj1" fmla="val 25000"/>
              <a:gd name="adj2" fmla="val 25000"/>
              <a:gd name="adj3" fmla="val 25000"/>
              <a:gd name="adj4" fmla="val 75000"/>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381" name="Rectangle 20"/>
          <p:cNvSpPr>
            <a:spLocks noChangeArrowheads="1"/>
          </p:cNvSpPr>
          <p:nvPr/>
        </p:nvSpPr>
        <p:spPr bwMode="auto">
          <a:xfrm>
            <a:off x="5559425" y="5187950"/>
            <a:ext cx="265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Calibri" pitchFamily="34" charset="0"/>
              </a:rPr>
              <a:t>Tag variables, in rare cases</a:t>
            </a:r>
          </a:p>
        </p:txBody>
      </p:sp>
      <p:sp>
        <p:nvSpPr>
          <p:cNvPr id="15382" name="Rectangle 21"/>
          <p:cNvSpPr>
            <a:spLocks noChangeArrowheads="1"/>
          </p:cNvSpPr>
          <p:nvPr/>
        </p:nvSpPr>
        <p:spPr bwMode="auto">
          <a:xfrm>
            <a:off x="6065838" y="5649913"/>
            <a:ext cx="163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Calibri" pitchFamily="34" charset="0"/>
              </a:rPr>
              <a:t>Download Data</a:t>
            </a:r>
          </a:p>
        </p:txBody>
      </p:sp>
      <p:cxnSp>
        <p:nvCxnSpPr>
          <p:cNvPr id="24" name="Straight Arrow Connector 23"/>
          <p:cNvCxnSpPr/>
          <p:nvPr/>
        </p:nvCxnSpPr>
        <p:spPr>
          <a:xfrm rot="5400000">
            <a:off x="5566569" y="3790157"/>
            <a:ext cx="2625725" cy="1587"/>
          </a:xfrm>
          <a:prstGeom prst="straightConnector1">
            <a:avLst/>
          </a:prstGeom>
          <a:ln w="127000">
            <a:solidFill>
              <a:schemeClr val="accent1">
                <a:shade val="95000"/>
                <a:satMod val="10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384" name="TextBox 25"/>
          <p:cNvSpPr txBox="1">
            <a:spLocks noChangeArrowheads="1"/>
          </p:cNvSpPr>
          <p:nvPr/>
        </p:nvSpPr>
        <p:spPr bwMode="auto">
          <a:xfrm>
            <a:off x="5649913" y="2801938"/>
            <a:ext cx="1116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solidFill>
                  <a:srgbClr val="000000"/>
                </a:solidFill>
                <a:latin typeface="Calibri" pitchFamily="34" charset="0"/>
              </a:rPr>
              <a:t>Done behind the scenes</a:t>
            </a:r>
          </a:p>
        </p:txBody>
      </p:sp>
      <p:grpSp>
        <p:nvGrpSpPr>
          <p:cNvPr id="15385" name="Group 32"/>
          <p:cNvGrpSpPr>
            <a:grpSpLocks/>
          </p:cNvGrpSpPr>
          <p:nvPr/>
        </p:nvGrpSpPr>
        <p:grpSpPr bwMode="auto">
          <a:xfrm>
            <a:off x="8137525" y="2678113"/>
            <a:ext cx="706438" cy="3540125"/>
            <a:chOff x="8138161" y="2677886"/>
            <a:chExt cx="705393" cy="3540034"/>
          </a:xfrm>
        </p:grpSpPr>
        <p:cxnSp>
          <p:nvCxnSpPr>
            <p:cNvPr id="29" name="Straight Connector 28"/>
            <p:cNvCxnSpPr/>
            <p:nvPr/>
          </p:nvCxnSpPr>
          <p:spPr>
            <a:xfrm>
              <a:off x="8138161" y="2677886"/>
              <a:ext cx="692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146087" y="6213157"/>
              <a:ext cx="6927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073537" y="4447903"/>
              <a:ext cx="35400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386" name="TextBox 33"/>
          <p:cNvSpPr txBox="1">
            <a:spLocks noChangeArrowheads="1"/>
          </p:cNvSpPr>
          <p:nvPr/>
        </p:nvSpPr>
        <p:spPr bwMode="auto">
          <a:xfrm rot="5400000">
            <a:off x="7141369" y="3545681"/>
            <a:ext cx="2613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FF0000"/>
                </a:solidFill>
                <a:latin typeface="Calibri" pitchFamily="34" charset="0"/>
              </a:rPr>
              <a:t>Community Water Data Repository</a:t>
            </a:r>
          </a:p>
        </p:txBody>
      </p:sp>
    </p:spTree>
    <p:extLst>
      <p:ext uri="{BB962C8B-B14F-4D97-AF65-F5344CB8AC3E}">
        <p14:creationId xmlns:p14="http://schemas.microsoft.com/office/powerpoint/2010/main" val="2957578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69" y="0"/>
            <a:ext cx="7300718" cy="671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92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4" y="262577"/>
            <a:ext cx="536257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1"/>
          <p:cNvSpPr txBox="1">
            <a:spLocks/>
          </p:cNvSpPr>
          <p:nvPr/>
        </p:nvSpPr>
        <p:spPr bwMode="auto">
          <a:xfrm>
            <a:off x="5534029" y="-465134"/>
            <a:ext cx="3514725" cy="259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800" b="1">
                <a:solidFill>
                  <a:srgbClr val="000000"/>
                </a:solidFill>
                <a:latin typeface="Calibri" pitchFamily="34" charset="0"/>
              </a:rPr>
              <a:t>Individual CZO services at CZO Central</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674" y="112961"/>
            <a:ext cx="4489558" cy="383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075" y="1448649"/>
            <a:ext cx="5548313" cy="456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47503"/>
            <a:ext cx="3881453" cy="341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3625" y="2919666"/>
            <a:ext cx="4476763" cy="393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029" y="3351239"/>
            <a:ext cx="3609971" cy="350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40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500"/>
                                  </p:stCondLst>
                                  <p:childTnLst>
                                    <p:set>
                                      <p:cBhvr>
                                        <p:cTn id="9" dur="1" fill="hold">
                                          <p:stCondLst>
                                            <p:cond delay="0"/>
                                          </p:stCondLst>
                                        </p:cTn>
                                        <p:tgtEl>
                                          <p:spTgt spid="2052"/>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500"/>
                                  </p:stCondLst>
                                  <p:childTnLst>
                                    <p:set>
                                      <p:cBhvr>
                                        <p:cTn id="12" dur="1" fill="hold">
                                          <p:stCondLst>
                                            <p:cond delay="0"/>
                                          </p:stCondLst>
                                        </p:cTn>
                                        <p:tgtEl>
                                          <p:spTgt spid="2053"/>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500"/>
                                  </p:stCondLst>
                                  <p:childTnLst>
                                    <p:set>
                                      <p:cBhvr>
                                        <p:cTn id="15" dur="1" fill="hold">
                                          <p:stCondLst>
                                            <p:cond delay="0"/>
                                          </p:stCondLst>
                                        </p:cTn>
                                        <p:tgtEl>
                                          <p:spTgt spid="2054"/>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500"/>
                                  </p:stCondLst>
                                  <p:childTnLst>
                                    <p:set>
                                      <p:cBhvr>
                                        <p:cTn id="18"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1752</Words>
  <Application>Microsoft Office PowerPoint</Application>
  <PresentationFormat>On-screen Show (4:3)</PresentationFormat>
  <Paragraphs>272</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PowerPoint Presentation</vt:lpstr>
      <vt:lpstr>PowerPoint Presentation</vt:lpstr>
      <vt:lpstr>PowerPoint Presentation</vt:lpstr>
      <vt:lpstr>Specifics of hydrologic data</vt:lpstr>
      <vt:lpstr>CZO Web Services Model</vt:lpstr>
      <vt:lpstr>Extending CUAHSI HIS for CZO requirements</vt:lpstr>
      <vt:lpstr>CZO data publication model (vis-à-vis CUAHSI HIS)</vt:lpstr>
      <vt:lpstr>PowerPoint Presentation</vt:lpstr>
      <vt:lpstr>PowerPoint Presentation</vt:lpstr>
      <vt:lpstr>Initial server setup</vt:lpstr>
      <vt:lpstr>PowerPoint Presentation</vt:lpstr>
      <vt:lpstr>Federation of Catalog Services  A MetaCatalog at CUAHSI Program Office, Boston</vt:lpstr>
      <vt:lpstr>International Standardization of WaterML</vt:lpstr>
      <vt:lpstr>Standards</vt:lpstr>
      <vt:lpstr>SOS</vt:lpstr>
      <vt:lpstr>WaterML 2.0</vt:lpstr>
      <vt:lpstr>How WaterML 2 restricts O&amp;M</vt:lpstr>
      <vt:lpstr>Some WaterML 2 discussion issues</vt:lpstr>
      <vt:lpstr>Some SOS discussion issues</vt:lpstr>
      <vt:lpstr>Questions?</vt:lpstr>
      <vt:lpstr>Interoperability Levels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hydrologic time series to other data types</dc:title>
  <dc:creator>Ilya</dc:creator>
  <cp:lastModifiedBy>Ilya</cp:lastModifiedBy>
  <cp:revision>27</cp:revision>
  <dcterms:created xsi:type="dcterms:W3CDTF">2010-09-06T22:18:42Z</dcterms:created>
  <dcterms:modified xsi:type="dcterms:W3CDTF">2011-02-08T21:27:31Z</dcterms:modified>
</cp:coreProperties>
</file>