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  <p:sldMasterId id="2147483723" r:id="rId4"/>
  </p:sldMasterIdLst>
  <p:notesMasterIdLst>
    <p:notesMasterId r:id="rId30"/>
  </p:notesMasterIdLst>
  <p:sldIdLst>
    <p:sldId id="337" r:id="rId5"/>
    <p:sldId id="319" r:id="rId6"/>
    <p:sldId id="338" r:id="rId7"/>
    <p:sldId id="342" r:id="rId8"/>
    <p:sldId id="314" r:id="rId9"/>
    <p:sldId id="303" r:id="rId10"/>
    <p:sldId id="304" r:id="rId11"/>
    <p:sldId id="305" r:id="rId12"/>
    <p:sldId id="306" r:id="rId13"/>
    <p:sldId id="318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8" r:id="rId23"/>
    <p:sldId id="352" r:id="rId24"/>
    <p:sldId id="353" r:id="rId25"/>
    <p:sldId id="354" r:id="rId26"/>
    <p:sldId id="355" r:id="rId27"/>
    <p:sldId id="356" r:id="rId28"/>
    <p:sldId id="357" r:id="rId29"/>
  </p:sldIdLst>
  <p:sldSz cx="9144000" cy="6858000" type="screen4x3"/>
  <p:notesSz cx="6858000" cy="9144000"/>
  <p:defaultTextStyle>
    <a:defPPr>
      <a:defRPr lang="en-US"/>
    </a:defPPr>
    <a:lvl1pPr marL="0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2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44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14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84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57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29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00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72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06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7" autoAdjust="0"/>
  </p:normalViewPr>
  <p:slideViewPr>
    <p:cSldViewPr snapToGrid="0">
      <p:cViewPr>
        <p:scale>
          <a:sx n="32" d="100"/>
          <a:sy n="32" d="100"/>
        </p:scale>
        <p:origin x="-2652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6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5976B-0442-8444-8101-B928131A10E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C4420-A6D7-3742-955B-335619612DC3}">
      <dgm:prSet phldrT="[Text]"/>
      <dgm:spPr/>
      <dgm:t>
        <a:bodyPr/>
        <a:lstStyle/>
        <a:p>
          <a:r>
            <a:rPr lang="en-US" dirty="0" smtClean="0"/>
            <a:t>CZO Web Services</a:t>
          </a:r>
          <a:endParaRPr lang="en-US" dirty="0"/>
        </a:p>
      </dgm:t>
    </dgm:pt>
    <dgm:pt modelId="{3B05EF67-22E5-7040-89FA-DC4FDD338D2C}" type="parTrans" cxnId="{FA0B573A-4F69-E04E-806D-DD2DA5094116}">
      <dgm:prSet/>
      <dgm:spPr/>
      <dgm:t>
        <a:bodyPr/>
        <a:lstStyle/>
        <a:p>
          <a:endParaRPr lang="en-US"/>
        </a:p>
      </dgm:t>
    </dgm:pt>
    <dgm:pt modelId="{3209A444-E5FB-E84C-A4A2-62EBD6742001}" type="sibTrans" cxnId="{FA0B573A-4F69-E04E-806D-DD2DA5094116}">
      <dgm:prSet/>
      <dgm:spPr/>
      <dgm:t>
        <a:bodyPr/>
        <a:lstStyle/>
        <a:p>
          <a:endParaRPr lang="en-US"/>
        </a:p>
      </dgm:t>
    </dgm:pt>
    <dgm:pt modelId="{6EF3EF66-609C-4B49-848B-0EE890242FB5}">
      <dgm:prSet phldrT="[Text]"/>
      <dgm:spPr/>
      <dgm:t>
        <a:bodyPr/>
        <a:lstStyle/>
        <a:p>
          <a:r>
            <a:rPr lang="en-US" dirty="0" smtClean="0"/>
            <a:t>Time Series Service</a:t>
          </a:r>
          <a:endParaRPr lang="en-US" dirty="0"/>
        </a:p>
      </dgm:t>
    </dgm:pt>
    <dgm:pt modelId="{798C44C0-FFD7-3F4D-AADD-D5CE0FF402E9}" type="parTrans" cxnId="{20FC9062-A5C7-CE4C-B20C-08E4E55E145C}">
      <dgm:prSet/>
      <dgm:spPr/>
      <dgm:t>
        <a:bodyPr/>
        <a:lstStyle/>
        <a:p>
          <a:endParaRPr lang="en-US"/>
        </a:p>
      </dgm:t>
    </dgm:pt>
    <dgm:pt modelId="{7339C6CE-5347-0446-932D-F748EE3BD8F2}" type="sibTrans" cxnId="{20FC9062-A5C7-CE4C-B20C-08E4E55E145C}">
      <dgm:prSet/>
      <dgm:spPr/>
      <dgm:t>
        <a:bodyPr/>
        <a:lstStyle/>
        <a:p>
          <a:endParaRPr lang="en-US"/>
        </a:p>
      </dgm:t>
    </dgm:pt>
    <dgm:pt modelId="{BA487D0D-0BF7-5D49-87C2-D3E07641C474}">
      <dgm:prSet phldrT="[Text]"/>
      <dgm:spPr/>
      <dgm:t>
        <a:bodyPr/>
        <a:lstStyle/>
        <a:p>
          <a:r>
            <a:rPr lang="en-US" dirty="0" smtClean="0"/>
            <a:t>CZO Catalog Service</a:t>
          </a:r>
          <a:endParaRPr lang="en-US" dirty="0"/>
        </a:p>
      </dgm:t>
    </dgm:pt>
    <dgm:pt modelId="{C0CE08E3-65AA-3149-AB51-A82C93CAECD4}" type="parTrans" cxnId="{68C6CC62-BDC7-6E44-9BCF-3C311C7AA472}">
      <dgm:prSet/>
      <dgm:spPr/>
      <dgm:t>
        <a:bodyPr/>
        <a:lstStyle/>
        <a:p>
          <a:endParaRPr lang="en-US"/>
        </a:p>
      </dgm:t>
    </dgm:pt>
    <dgm:pt modelId="{7BE47935-8545-B241-B198-634D472B17D2}" type="sibTrans" cxnId="{68C6CC62-BDC7-6E44-9BCF-3C311C7AA472}">
      <dgm:prSet/>
      <dgm:spPr/>
      <dgm:t>
        <a:bodyPr/>
        <a:lstStyle/>
        <a:p>
          <a:endParaRPr lang="en-US"/>
        </a:p>
      </dgm:t>
    </dgm:pt>
    <dgm:pt modelId="{CBDF6AC1-0E43-FC44-A0E9-367DD44A1891}">
      <dgm:prSet phldrT="[Text]"/>
      <dgm:spPr/>
      <dgm:t>
        <a:bodyPr/>
        <a:lstStyle/>
        <a:p>
          <a:r>
            <a:rPr lang="en-US" dirty="0" smtClean="0"/>
            <a:t>CZO Ontology Service</a:t>
          </a:r>
          <a:endParaRPr lang="en-US" dirty="0"/>
        </a:p>
      </dgm:t>
    </dgm:pt>
    <dgm:pt modelId="{EAE0A716-131B-DD49-B982-03DF1277F507}" type="parTrans" cxnId="{70D9459D-B1B8-8C40-A01A-C803ECD3FE83}">
      <dgm:prSet/>
      <dgm:spPr/>
      <dgm:t>
        <a:bodyPr/>
        <a:lstStyle/>
        <a:p>
          <a:endParaRPr lang="en-US"/>
        </a:p>
      </dgm:t>
    </dgm:pt>
    <dgm:pt modelId="{98E0F687-DFBA-A141-8CCB-237FAD060CB2}" type="sibTrans" cxnId="{70D9459D-B1B8-8C40-A01A-C803ECD3FE83}">
      <dgm:prSet/>
      <dgm:spPr/>
      <dgm:t>
        <a:bodyPr/>
        <a:lstStyle/>
        <a:p>
          <a:endParaRPr lang="en-US"/>
        </a:p>
      </dgm:t>
    </dgm:pt>
    <dgm:pt modelId="{B60B9BA0-0E8D-3E40-9B6E-7E44E32427AD}">
      <dgm:prSet phldrT="[Text]"/>
      <dgm:spPr/>
      <dgm:t>
        <a:bodyPr/>
        <a:lstStyle/>
        <a:p>
          <a:r>
            <a:rPr lang="en-US" dirty="0" smtClean="0"/>
            <a:t>Spatial Data Services</a:t>
          </a:r>
          <a:endParaRPr lang="en-US" dirty="0"/>
        </a:p>
      </dgm:t>
    </dgm:pt>
    <dgm:pt modelId="{02467845-F00A-5246-8219-E849FBC8C20C}" type="parTrans" cxnId="{26A8E27F-B339-1D42-8FAE-7A836A5B6EBA}">
      <dgm:prSet/>
      <dgm:spPr/>
      <dgm:t>
        <a:bodyPr/>
        <a:lstStyle/>
        <a:p>
          <a:endParaRPr lang="en-US"/>
        </a:p>
      </dgm:t>
    </dgm:pt>
    <dgm:pt modelId="{0742CB5B-69ED-1346-B274-7A1EED9B9F8F}" type="sibTrans" cxnId="{26A8E27F-B339-1D42-8FAE-7A836A5B6EBA}">
      <dgm:prSet/>
      <dgm:spPr/>
      <dgm:t>
        <a:bodyPr/>
        <a:lstStyle/>
        <a:p>
          <a:endParaRPr lang="en-US"/>
        </a:p>
      </dgm:t>
    </dgm:pt>
    <dgm:pt modelId="{4E88E808-12CF-6540-AF03-FD2E803D6519}">
      <dgm:prSet phldrT="[Text]"/>
      <dgm:spPr/>
      <dgm:t>
        <a:bodyPr/>
        <a:lstStyle/>
        <a:p>
          <a:r>
            <a:rPr lang="en-US" dirty="0" smtClean="0"/>
            <a:t>Geochemical </a:t>
          </a:r>
          <a:br>
            <a:rPr lang="en-US" dirty="0" smtClean="0"/>
          </a:br>
          <a:r>
            <a:rPr lang="en-US" dirty="0" smtClean="0"/>
            <a:t>Geophysical…</a:t>
          </a:r>
          <a:endParaRPr lang="en-US" dirty="0"/>
        </a:p>
      </dgm:t>
    </dgm:pt>
    <dgm:pt modelId="{5EA17DB2-9306-D64C-A3D8-547AF069E560}" type="parTrans" cxnId="{0CCDD056-EB96-1E4C-81AB-65F313CADCA9}">
      <dgm:prSet/>
      <dgm:spPr/>
      <dgm:t>
        <a:bodyPr/>
        <a:lstStyle/>
        <a:p>
          <a:endParaRPr lang="en-US"/>
        </a:p>
      </dgm:t>
    </dgm:pt>
    <dgm:pt modelId="{6E5662A6-EAE6-C840-93F7-D4D0EFB56CFF}" type="sibTrans" cxnId="{0CCDD056-EB96-1E4C-81AB-65F313CADCA9}">
      <dgm:prSet/>
      <dgm:spPr/>
      <dgm:t>
        <a:bodyPr/>
        <a:lstStyle/>
        <a:p>
          <a:endParaRPr lang="en-US"/>
        </a:p>
      </dgm:t>
    </dgm:pt>
    <dgm:pt modelId="{E86B6235-01BF-444C-A168-A351C457D9FC}">
      <dgm:prSet phldrT="[Text]"/>
      <dgm:spPr/>
      <dgm:t>
        <a:bodyPr/>
        <a:lstStyle/>
        <a:p>
          <a:r>
            <a:rPr lang="en-US" dirty="0" smtClean="0"/>
            <a:t>Processing Services</a:t>
          </a:r>
          <a:endParaRPr lang="en-US" dirty="0"/>
        </a:p>
      </dgm:t>
    </dgm:pt>
    <dgm:pt modelId="{BFB07D1B-A26A-B544-866A-B1E4253FACF4}" type="parTrans" cxnId="{5BDE08BD-9A25-8E4D-986F-713F9DC7BF02}">
      <dgm:prSet/>
      <dgm:spPr/>
      <dgm:t>
        <a:bodyPr/>
        <a:lstStyle/>
        <a:p>
          <a:endParaRPr lang="en-US"/>
        </a:p>
      </dgm:t>
    </dgm:pt>
    <dgm:pt modelId="{856E36B9-0813-BB4A-A9CF-926CAA3F6F3F}" type="sibTrans" cxnId="{5BDE08BD-9A25-8E4D-986F-713F9DC7BF02}">
      <dgm:prSet/>
      <dgm:spPr/>
      <dgm:t>
        <a:bodyPr/>
        <a:lstStyle/>
        <a:p>
          <a:endParaRPr lang="en-US"/>
        </a:p>
      </dgm:t>
    </dgm:pt>
    <dgm:pt modelId="{A402BD31-E2B2-DA4F-814F-E5329F612C2C}" type="pres">
      <dgm:prSet presAssocID="{D995976B-0442-8444-8101-B928131A10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ACF192-8910-4949-A13E-ED3006FDB928}" type="pres">
      <dgm:prSet presAssocID="{16CC4420-A6D7-3742-955B-335619612DC3}" presName="hierRoot1" presStyleCnt="0"/>
      <dgm:spPr/>
    </dgm:pt>
    <dgm:pt modelId="{82A76B5F-4514-D641-9D1A-67FA4EAD90BE}" type="pres">
      <dgm:prSet presAssocID="{16CC4420-A6D7-3742-955B-335619612DC3}" presName="composite" presStyleCnt="0"/>
      <dgm:spPr/>
    </dgm:pt>
    <dgm:pt modelId="{11834B7F-50CB-3D49-B83E-4119144D8EC7}" type="pres">
      <dgm:prSet presAssocID="{16CC4420-A6D7-3742-955B-335619612DC3}" presName="background" presStyleLbl="node0" presStyleIdx="0" presStyleCnt="1"/>
      <dgm:spPr/>
    </dgm:pt>
    <dgm:pt modelId="{3A8FCE72-CB5A-8242-9F45-E2345769D87B}" type="pres">
      <dgm:prSet presAssocID="{16CC4420-A6D7-3742-955B-335619612DC3}" presName="text" presStyleLbl="fgAcc0" presStyleIdx="0" presStyleCnt="1" custLinFactNeighborY="-10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9FEEA-0D06-6F44-AB34-386829738392}" type="pres">
      <dgm:prSet presAssocID="{16CC4420-A6D7-3742-955B-335619612DC3}" presName="hierChild2" presStyleCnt="0"/>
      <dgm:spPr/>
    </dgm:pt>
    <dgm:pt modelId="{A827BE45-F8FE-D04B-AB0A-93CB88B7B736}" type="pres">
      <dgm:prSet presAssocID="{798C44C0-FFD7-3F4D-AADD-D5CE0FF402E9}" presName="Name10" presStyleLbl="parChTrans1D2" presStyleIdx="0" presStyleCnt="6"/>
      <dgm:spPr/>
      <dgm:t>
        <a:bodyPr/>
        <a:lstStyle/>
        <a:p>
          <a:endParaRPr lang="en-US"/>
        </a:p>
      </dgm:t>
    </dgm:pt>
    <dgm:pt modelId="{0F48D2A5-BB4B-D747-8825-59146827D186}" type="pres">
      <dgm:prSet presAssocID="{6EF3EF66-609C-4B49-848B-0EE890242FB5}" presName="hierRoot2" presStyleCnt="0"/>
      <dgm:spPr/>
    </dgm:pt>
    <dgm:pt modelId="{80C396E3-1C81-164A-8617-3BAF04C0F492}" type="pres">
      <dgm:prSet presAssocID="{6EF3EF66-609C-4B49-848B-0EE890242FB5}" presName="composite2" presStyleCnt="0"/>
      <dgm:spPr/>
    </dgm:pt>
    <dgm:pt modelId="{C869DB5F-BEC9-1349-9BB9-3BEB06AB0823}" type="pres">
      <dgm:prSet presAssocID="{6EF3EF66-609C-4B49-848B-0EE890242FB5}" presName="background2" presStyleLbl="node2" presStyleIdx="0" presStyleCnt="6"/>
      <dgm:spPr/>
    </dgm:pt>
    <dgm:pt modelId="{A3E8BD22-3979-6842-9666-F9B21C0EC6C2}" type="pres">
      <dgm:prSet presAssocID="{6EF3EF66-609C-4B49-848B-0EE890242FB5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8F974-5463-8849-B784-67EA05682D55}" type="pres">
      <dgm:prSet presAssocID="{6EF3EF66-609C-4B49-848B-0EE890242FB5}" presName="hierChild3" presStyleCnt="0"/>
      <dgm:spPr/>
    </dgm:pt>
    <dgm:pt modelId="{32C6E042-3A8F-4C4C-8C9E-CC8B459EB095}" type="pres">
      <dgm:prSet presAssocID="{C0CE08E3-65AA-3149-AB51-A82C93CAECD4}" presName="Name10" presStyleLbl="parChTrans1D2" presStyleIdx="1" presStyleCnt="6"/>
      <dgm:spPr/>
      <dgm:t>
        <a:bodyPr/>
        <a:lstStyle/>
        <a:p>
          <a:endParaRPr lang="en-US"/>
        </a:p>
      </dgm:t>
    </dgm:pt>
    <dgm:pt modelId="{A95C6E7A-07D7-894B-A42E-E3DB51E69657}" type="pres">
      <dgm:prSet presAssocID="{BA487D0D-0BF7-5D49-87C2-D3E07641C474}" presName="hierRoot2" presStyleCnt="0"/>
      <dgm:spPr/>
    </dgm:pt>
    <dgm:pt modelId="{30271C8E-BAD8-364B-BB03-F3A8AED9D69E}" type="pres">
      <dgm:prSet presAssocID="{BA487D0D-0BF7-5D49-87C2-D3E07641C474}" presName="composite2" presStyleCnt="0"/>
      <dgm:spPr/>
    </dgm:pt>
    <dgm:pt modelId="{3CA4A154-001A-CC45-AC01-32618634DDB3}" type="pres">
      <dgm:prSet presAssocID="{BA487D0D-0BF7-5D49-87C2-D3E07641C474}" presName="background2" presStyleLbl="node2" presStyleIdx="1" presStyleCnt="6"/>
      <dgm:spPr/>
    </dgm:pt>
    <dgm:pt modelId="{4C09D345-0C2B-0B46-9075-4521C609A65B}" type="pres">
      <dgm:prSet presAssocID="{BA487D0D-0BF7-5D49-87C2-D3E07641C474}" presName="text2" presStyleLbl="fgAcc2" presStyleIdx="1" presStyleCnt="6" custLinFactNeighborX="1853" custLinFactNeighborY="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8F856-8276-424B-B82D-92BE0DCA1E58}" type="pres">
      <dgm:prSet presAssocID="{BA487D0D-0BF7-5D49-87C2-D3E07641C474}" presName="hierChild3" presStyleCnt="0"/>
      <dgm:spPr/>
    </dgm:pt>
    <dgm:pt modelId="{58C05656-D8D8-4942-A8A0-1BDDA2A9F9F4}" type="pres">
      <dgm:prSet presAssocID="{EAE0A716-131B-DD49-B982-03DF1277F507}" presName="Name10" presStyleLbl="parChTrans1D2" presStyleIdx="2" presStyleCnt="6"/>
      <dgm:spPr/>
      <dgm:t>
        <a:bodyPr/>
        <a:lstStyle/>
        <a:p>
          <a:endParaRPr lang="en-US"/>
        </a:p>
      </dgm:t>
    </dgm:pt>
    <dgm:pt modelId="{F5FAB276-25A2-9445-9093-62672FA6784A}" type="pres">
      <dgm:prSet presAssocID="{CBDF6AC1-0E43-FC44-A0E9-367DD44A1891}" presName="hierRoot2" presStyleCnt="0"/>
      <dgm:spPr/>
    </dgm:pt>
    <dgm:pt modelId="{924820D1-ED9A-7F4C-8303-5C55E9F165D0}" type="pres">
      <dgm:prSet presAssocID="{CBDF6AC1-0E43-FC44-A0E9-367DD44A1891}" presName="composite2" presStyleCnt="0"/>
      <dgm:spPr/>
    </dgm:pt>
    <dgm:pt modelId="{B3D10A5A-A653-F943-9256-21FE5558FEE3}" type="pres">
      <dgm:prSet presAssocID="{CBDF6AC1-0E43-FC44-A0E9-367DD44A1891}" presName="background2" presStyleLbl="node2" presStyleIdx="2" presStyleCnt="6"/>
      <dgm:spPr/>
    </dgm:pt>
    <dgm:pt modelId="{22E1BD3B-A7ED-564C-9EC7-89C80C337300}" type="pres">
      <dgm:prSet presAssocID="{CBDF6AC1-0E43-FC44-A0E9-367DD44A1891}" presName="text2" presStyleLbl="fgAcc2" presStyleIdx="2" presStyleCnt="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8BA99-0F14-784B-86C5-18020F95CBCC}" type="pres">
      <dgm:prSet presAssocID="{CBDF6AC1-0E43-FC44-A0E9-367DD44A1891}" presName="hierChild3" presStyleCnt="0"/>
      <dgm:spPr/>
    </dgm:pt>
    <dgm:pt modelId="{440B7F38-E650-6F48-A678-D13C43E3FCCE}" type="pres">
      <dgm:prSet presAssocID="{5EA17DB2-9306-D64C-A3D8-547AF069E560}" presName="Name10" presStyleLbl="parChTrans1D2" presStyleIdx="3" presStyleCnt="6"/>
      <dgm:spPr/>
      <dgm:t>
        <a:bodyPr/>
        <a:lstStyle/>
        <a:p>
          <a:endParaRPr lang="en-US"/>
        </a:p>
      </dgm:t>
    </dgm:pt>
    <dgm:pt modelId="{421A4F8B-1C0B-054C-958A-B87C8743AAC9}" type="pres">
      <dgm:prSet presAssocID="{4E88E808-12CF-6540-AF03-FD2E803D6519}" presName="hierRoot2" presStyleCnt="0"/>
      <dgm:spPr/>
    </dgm:pt>
    <dgm:pt modelId="{CE4B870C-D883-A64B-A18B-A16217A2348E}" type="pres">
      <dgm:prSet presAssocID="{4E88E808-12CF-6540-AF03-FD2E803D6519}" presName="composite2" presStyleCnt="0"/>
      <dgm:spPr/>
    </dgm:pt>
    <dgm:pt modelId="{84993AA9-FDCE-5249-B6FE-0FBBE674CDDC}" type="pres">
      <dgm:prSet presAssocID="{4E88E808-12CF-6540-AF03-FD2E803D6519}" presName="background2" presStyleLbl="node2" presStyleIdx="3" presStyleCnt="6"/>
      <dgm:spPr/>
    </dgm:pt>
    <dgm:pt modelId="{E3349B91-3BC5-B24B-A76F-544B01E16884}" type="pres">
      <dgm:prSet presAssocID="{4E88E808-12CF-6540-AF03-FD2E803D6519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3F5E9-ECD6-6741-A49F-D2D41D838420}" type="pres">
      <dgm:prSet presAssocID="{4E88E808-12CF-6540-AF03-FD2E803D6519}" presName="hierChild3" presStyleCnt="0"/>
      <dgm:spPr/>
    </dgm:pt>
    <dgm:pt modelId="{199AC061-9F87-0441-869E-76B67673CCAF}" type="pres">
      <dgm:prSet presAssocID="{02467845-F00A-5246-8219-E849FBC8C20C}" presName="Name10" presStyleLbl="parChTrans1D2" presStyleIdx="4" presStyleCnt="6"/>
      <dgm:spPr/>
      <dgm:t>
        <a:bodyPr/>
        <a:lstStyle/>
        <a:p>
          <a:endParaRPr lang="en-US"/>
        </a:p>
      </dgm:t>
    </dgm:pt>
    <dgm:pt modelId="{4E5E562C-1ADA-6344-883C-BA1519A75D1C}" type="pres">
      <dgm:prSet presAssocID="{B60B9BA0-0E8D-3E40-9B6E-7E44E32427AD}" presName="hierRoot2" presStyleCnt="0"/>
      <dgm:spPr/>
    </dgm:pt>
    <dgm:pt modelId="{C9CD3EDB-A2F3-2A40-8936-1FB3DE81AF17}" type="pres">
      <dgm:prSet presAssocID="{B60B9BA0-0E8D-3E40-9B6E-7E44E32427AD}" presName="composite2" presStyleCnt="0"/>
      <dgm:spPr/>
    </dgm:pt>
    <dgm:pt modelId="{12456182-471E-9B43-8FFC-28ED0E0EF238}" type="pres">
      <dgm:prSet presAssocID="{B60B9BA0-0E8D-3E40-9B6E-7E44E32427AD}" presName="background2" presStyleLbl="node2" presStyleIdx="4" presStyleCnt="6"/>
      <dgm:spPr/>
    </dgm:pt>
    <dgm:pt modelId="{144C9E75-50A2-844A-B67A-788935DF35C3}" type="pres">
      <dgm:prSet presAssocID="{B60B9BA0-0E8D-3E40-9B6E-7E44E32427AD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D6932-E88D-E64A-ADD7-5877A6DFB751}" type="pres">
      <dgm:prSet presAssocID="{B60B9BA0-0E8D-3E40-9B6E-7E44E32427AD}" presName="hierChild3" presStyleCnt="0"/>
      <dgm:spPr/>
    </dgm:pt>
    <dgm:pt modelId="{C93C292C-AA54-1044-B04A-69CEC0227FEE}" type="pres">
      <dgm:prSet presAssocID="{BFB07D1B-A26A-B544-866A-B1E4253FACF4}" presName="Name10" presStyleLbl="parChTrans1D2" presStyleIdx="5" presStyleCnt="6"/>
      <dgm:spPr/>
      <dgm:t>
        <a:bodyPr/>
        <a:lstStyle/>
        <a:p>
          <a:endParaRPr lang="en-US"/>
        </a:p>
      </dgm:t>
    </dgm:pt>
    <dgm:pt modelId="{F2211358-F1BD-3C4A-BD2E-354C0F212D92}" type="pres">
      <dgm:prSet presAssocID="{E86B6235-01BF-444C-A168-A351C457D9FC}" presName="hierRoot2" presStyleCnt="0"/>
      <dgm:spPr/>
    </dgm:pt>
    <dgm:pt modelId="{A1947EC0-9075-CC4F-BEE0-0D3B975F6052}" type="pres">
      <dgm:prSet presAssocID="{E86B6235-01BF-444C-A168-A351C457D9FC}" presName="composite2" presStyleCnt="0"/>
      <dgm:spPr/>
    </dgm:pt>
    <dgm:pt modelId="{B75A3C11-C038-1C4B-AC70-D95699CF1090}" type="pres">
      <dgm:prSet presAssocID="{E86B6235-01BF-444C-A168-A351C457D9FC}" presName="background2" presStyleLbl="node2" presStyleIdx="5" presStyleCnt="6"/>
      <dgm:spPr/>
    </dgm:pt>
    <dgm:pt modelId="{B86E006D-75DC-264F-86A8-C3B79DDCD5D8}" type="pres">
      <dgm:prSet presAssocID="{E86B6235-01BF-444C-A168-A351C457D9FC}" presName="text2" presStyleLbl="fgAcc2" presStyleIdx="5" presStyleCnt="6" custLinFactNeighborX="-2512" custLinFactNeighborY="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361D1-5585-5845-AE08-80E43D7E2929}" type="pres">
      <dgm:prSet presAssocID="{E86B6235-01BF-444C-A168-A351C457D9FC}" presName="hierChild3" presStyleCnt="0"/>
      <dgm:spPr/>
    </dgm:pt>
  </dgm:ptLst>
  <dgm:cxnLst>
    <dgm:cxn modelId="{4C5CEAA5-6560-4FFC-B59D-36B1E84CA310}" type="presOf" srcId="{B60B9BA0-0E8D-3E40-9B6E-7E44E32427AD}" destId="{144C9E75-50A2-844A-B67A-788935DF35C3}" srcOrd="0" destOrd="0" presId="urn:microsoft.com/office/officeart/2005/8/layout/hierarchy1"/>
    <dgm:cxn modelId="{3100C343-533D-48F9-A3D5-60E6EF99665D}" type="presOf" srcId="{BFB07D1B-A26A-B544-866A-B1E4253FACF4}" destId="{C93C292C-AA54-1044-B04A-69CEC0227FEE}" srcOrd="0" destOrd="0" presId="urn:microsoft.com/office/officeart/2005/8/layout/hierarchy1"/>
    <dgm:cxn modelId="{83C5EE74-6440-4285-9556-A5542FA5BE85}" type="presOf" srcId="{BA487D0D-0BF7-5D49-87C2-D3E07641C474}" destId="{4C09D345-0C2B-0B46-9075-4521C609A65B}" srcOrd="0" destOrd="0" presId="urn:microsoft.com/office/officeart/2005/8/layout/hierarchy1"/>
    <dgm:cxn modelId="{D57BBC07-5247-40A0-9106-3C2091B7A832}" type="presOf" srcId="{5EA17DB2-9306-D64C-A3D8-547AF069E560}" destId="{440B7F38-E650-6F48-A678-D13C43E3FCCE}" srcOrd="0" destOrd="0" presId="urn:microsoft.com/office/officeart/2005/8/layout/hierarchy1"/>
    <dgm:cxn modelId="{63A7673E-6A10-468E-92C9-33A0DDF386D9}" type="presOf" srcId="{CBDF6AC1-0E43-FC44-A0E9-367DD44A1891}" destId="{22E1BD3B-A7ED-564C-9EC7-89C80C337300}" srcOrd="0" destOrd="0" presId="urn:microsoft.com/office/officeart/2005/8/layout/hierarchy1"/>
    <dgm:cxn modelId="{FA0B573A-4F69-E04E-806D-DD2DA5094116}" srcId="{D995976B-0442-8444-8101-B928131A10E6}" destId="{16CC4420-A6D7-3742-955B-335619612DC3}" srcOrd="0" destOrd="0" parTransId="{3B05EF67-22E5-7040-89FA-DC4FDD338D2C}" sibTransId="{3209A444-E5FB-E84C-A4A2-62EBD6742001}"/>
    <dgm:cxn modelId="{D17181B7-DC1C-4D44-A2E2-D0659B5DC9A7}" type="presOf" srcId="{4E88E808-12CF-6540-AF03-FD2E803D6519}" destId="{E3349B91-3BC5-B24B-A76F-544B01E16884}" srcOrd="0" destOrd="0" presId="urn:microsoft.com/office/officeart/2005/8/layout/hierarchy1"/>
    <dgm:cxn modelId="{5BDE08BD-9A25-8E4D-986F-713F9DC7BF02}" srcId="{16CC4420-A6D7-3742-955B-335619612DC3}" destId="{E86B6235-01BF-444C-A168-A351C457D9FC}" srcOrd="5" destOrd="0" parTransId="{BFB07D1B-A26A-B544-866A-B1E4253FACF4}" sibTransId="{856E36B9-0813-BB4A-A9CF-926CAA3F6F3F}"/>
    <dgm:cxn modelId="{68C6CC62-BDC7-6E44-9BCF-3C311C7AA472}" srcId="{16CC4420-A6D7-3742-955B-335619612DC3}" destId="{BA487D0D-0BF7-5D49-87C2-D3E07641C474}" srcOrd="1" destOrd="0" parTransId="{C0CE08E3-65AA-3149-AB51-A82C93CAECD4}" sibTransId="{7BE47935-8545-B241-B198-634D472B17D2}"/>
    <dgm:cxn modelId="{20FC9062-A5C7-CE4C-B20C-08E4E55E145C}" srcId="{16CC4420-A6D7-3742-955B-335619612DC3}" destId="{6EF3EF66-609C-4B49-848B-0EE890242FB5}" srcOrd="0" destOrd="0" parTransId="{798C44C0-FFD7-3F4D-AADD-D5CE0FF402E9}" sibTransId="{7339C6CE-5347-0446-932D-F748EE3BD8F2}"/>
    <dgm:cxn modelId="{378DB6A4-825A-4470-B01B-0CF1094F258D}" type="presOf" srcId="{16CC4420-A6D7-3742-955B-335619612DC3}" destId="{3A8FCE72-CB5A-8242-9F45-E2345769D87B}" srcOrd="0" destOrd="0" presId="urn:microsoft.com/office/officeart/2005/8/layout/hierarchy1"/>
    <dgm:cxn modelId="{F12445A0-B692-471D-B8CD-5FD40B20AE1F}" type="presOf" srcId="{02467845-F00A-5246-8219-E849FBC8C20C}" destId="{199AC061-9F87-0441-869E-76B67673CCAF}" srcOrd="0" destOrd="0" presId="urn:microsoft.com/office/officeart/2005/8/layout/hierarchy1"/>
    <dgm:cxn modelId="{EEBDB7AA-12FE-4415-91BD-2232AC6AA5FA}" type="presOf" srcId="{EAE0A716-131B-DD49-B982-03DF1277F507}" destId="{58C05656-D8D8-4942-A8A0-1BDDA2A9F9F4}" srcOrd="0" destOrd="0" presId="urn:microsoft.com/office/officeart/2005/8/layout/hierarchy1"/>
    <dgm:cxn modelId="{0CCDD056-EB96-1E4C-81AB-65F313CADCA9}" srcId="{16CC4420-A6D7-3742-955B-335619612DC3}" destId="{4E88E808-12CF-6540-AF03-FD2E803D6519}" srcOrd="3" destOrd="0" parTransId="{5EA17DB2-9306-D64C-A3D8-547AF069E560}" sibTransId="{6E5662A6-EAE6-C840-93F7-D4D0EFB56CFF}"/>
    <dgm:cxn modelId="{70D9459D-B1B8-8C40-A01A-C803ECD3FE83}" srcId="{16CC4420-A6D7-3742-955B-335619612DC3}" destId="{CBDF6AC1-0E43-FC44-A0E9-367DD44A1891}" srcOrd="2" destOrd="0" parTransId="{EAE0A716-131B-DD49-B982-03DF1277F507}" sibTransId="{98E0F687-DFBA-A141-8CCB-237FAD060CB2}"/>
    <dgm:cxn modelId="{C7792CAF-9860-45E6-9244-B742BE96A829}" type="presOf" srcId="{6EF3EF66-609C-4B49-848B-0EE890242FB5}" destId="{A3E8BD22-3979-6842-9666-F9B21C0EC6C2}" srcOrd="0" destOrd="0" presId="urn:microsoft.com/office/officeart/2005/8/layout/hierarchy1"/>
    <dgm:cxn modelId="{26A8E27F-B339-1D42-8FAE-7A836A5B6EBA}" srcId="{16CC4420-A6D7-3742-955B-335619612DC3}" destId="{B60B9BA0-0E8D-3E40-9B6E-7E44E32427AD}" srcOrd="4" destOrd="0" parTransId="{02467845-F00A-5246-8219-E849FBC8C20C}" sibTransId="{0742CB5B-69ED-1346-B274-7A1EED9B9F8F}"/>
    <dgm:cxn modelId="{7F8D9238-234F-482E-9973-76B113FA7F06}" type="presOf" srcId="{E86B6235-01BF-444C-A168-A351C457D9FC}" destId="{B86E006D-75DC-264F-86A8-C3B79DDCD5D8}" srcOrd="0" destOrd="0" presId="urn:microsoft.com/office/officeart/2005/8/layout/hierarchy1"/>
    <dgm:cxn modelId="{20A16EEF-B1F8-4DFD-A1A5-60131528FACB}" type="presOf" srcId="{798C44C0-FFD7-3F4D-AADD-D5CE0FF402E9}" destId="{A827BE45-F8FE-D04B-AB0A-93CB88B7B736}" srcOrd="0" destOrd="0" presId="urn:microsoft.com/office/officeart/2005/8/layout/hierarchy1"/>
    <dgm:cxn modelId="{5D14B832-3233-4288-A91E-EC4DB132A94C}" type="presOf" srcId="{C0CE08E3-65AA-3149-AB51-A82C93CAECD4}" destId="{32C6E042-3A8F-4C4C-8C9E-CC8B459EB095}" srcOrd="0" destOrd="0" presId="urn:microsoft.com/office/officeart/2005/8/layout/hierarchy1"/>
    <dgm:cxn modelId="{BE5240B4-087E-4DCB-B638-868EA1E9813D}" type="presOf" srcId="{D995976B-0442-8444-8101-B928131A10E6}" destId="{A402BD31-E2B2-DA4F-814F-E5329F612C2C}" srcOrd="0" destOrd="0" presId="urn:microsoft.com/office/officeart/2005/8/layout/hierarchy1"/>
    <dgm:cxn modelId="{F08FE4E1-CDDC-4171-9FF7-BB2E07554099}" type="presParOf" srcId="{A402BD31-E2B2-DA4F-814F-E5329F612C2C}" destId="{88ACF192-8910-4949-A13E-ED3006FDB928}" srcOrd="0" destOrd="0" presId="urn:microsoft.com/office/officeart/2005/8/layout/hierarchy1"/>
    <dgm:cxn modelId="{DBE42741-489B-491E-9282-33AF42C46F46}" type="presParOf" srcId="{88ACF192-8910-4949-A13E-ED3006FDB928}" destId="{82A76B5F-4514-D641-9D1A-67FA4EAD90BE}" srcOrd="0" destOrd="0" presId="urn:microsoft.com/office/officeart/2005/8/layout/hierarchy1"/>
    <dgm:cxn modelId="{3A6D11A9-2E08-491D-9E79-CD44C8FF4834}" type="presParOf" srcId="{82A76B5F-4514-D641-9D1A-67FA4EAD90BE}" destId="{11834B7F-50CB-3D49-B83E-4119144D8EC7}" srcOrd="0" destOrd="0" presId="urn:microsoft.com/office/officeart/2005/8/layout/hierarchy1"/>
    <dgm:cxn modelId="{699320A7-4ED7-4D1E-88A1-093D792BCA22}" type="presParOf" srcId="{82A76B5F-4514-D641-9D1A-67FA4EAD90BE}" destId="{3A8FCE72-CB5A-8242-9F45-E2345769D87B}" srcOrd="1" destOrd="0" presId="urn:microsoft.com/office/officeart/2005/8/layout/hierarchy1"/>
    <dgm:cxn modelId="{4F2EFE6D-F997-4467-9AE0-94A97A8735EB}" type="presParOf" srcId="{88ACF192-8910-4949-A13E-ED3006FDB928}" destId="{0149FEEA-0D06-6F44-AB34-386829738392}" srcOrd="1" destOrd="0" presId="urn:microsoft.com/office/officeart/2005/8/layout/hierarchy1"/>
    <dgm:cxn modelId="{F97A3F28-6DC5-4D9B-8B7F-416098D27F28}" type="presParOf" srcId="{0149FEEA-0D06-6F44-AB34-386829738392}" destId="{A827BE45-F8FE-D04B-AB0A-93CB88B7B736}" srcOrd="0" destOrd="0" presId="urn:microsoft.com/office/officeart/2005/8/layout/hierarchy1"/>
    <dgm:cxn modelId="{ECA579AC-6B94-4A8F-B29C-AF81EB33E5AE}" type="presParOf" srcId="{0149FEEA-0D06-6F44-AB34-386829738392}" destId="{0F48D2A5-BB4B-D747-8825-59146827D186}" srcOrd="1" destOrd="0" presId="urn:microsoft.com/office/officeart/2005/8/layout/hierarchy1"/>
    <dgm:cxn modelId="{7EC65349-42E4-410E-A25A-FE2F2E9A68E1}" type="presParOf" srcId="{0F48D2A5-BB4B-D747-8825-59146827D186}" destId="{80C396E3-1C81-164A-8617-3BAF04C0F492}" srcOrd="0" destOrd="0" presId="urn:microsoft.com/office/officeart/2005/8/layout/hierarchy1"/>
    <dgm:cxn modelId="{29B11C9E-02F4-4E15-BAF4-9C1859BC2492}" type="presParOf" srcId="{80C396E3-1C81-164A-8617-3BAF04C0F492}" destId="{C869DB5F-BEC9-1349-9BB9-3BEB06AB0823}" srcOrd="0" destOrd="0" presId="urn:microsoft.com/office/officeart/2005/8/layout/hierarchy1"/>
    <dgm:cxn modelId="{44388D4A-3F22-4B17-B5E4-287A96F9CEB4}" type="presParOf" srcId="{80C396E3-1C81-164A-8617-3BAF04C0F492}" destId="{A3E8BD22-3979-6842-9666-F9B21C0EC6C2}" srcOrd="1" destOrd="0" presId="urn:microsoft.com/office/officeart/2005/8/layout/hierarchy1"/>
    <dgm:cxn modelId="{9D38CE23-91F9-47FE-8799-F8FBD7A56CF1}" type="presParOf" srcId="{0F48D2A5-BB4B-D747-8825-59146827D186}" destId="{E9B8F974-5463-8849-B784-67EA05682D55}" srcOrd="1" destOrd="0" presId="urn:microsoft.com/office/officeart/2005/8/layout/hierarchy1"/>
    <dgm:cxn modelId="{622CA724-78E8-4A3E-8C54-F9EFF1D1E457}" type="presParOf" srcId="{0149FEEA-0D06-6F44-AB34-386829738392}" destId="{32C6E042-3A8F-4C4C-8C9E-CC8B459EB095}" srcOrd="2" destOrd="0" presId="urn:microsoft.com/office/officeart/2005/8/layout/hierarchy1"/>
    <dgm:cxn modelId="{A5DFA88F-0765-48CD-8569-E0732D6DA43B}" type="presParOf" srcId="{0149FEEA-0D06-6F44-AB34-386829738392}" destId="{A95C6E7A-07D7-894B-A42E-E3DB51E69657}" srcOrd="3" destOrd="0" presId="urn:microsoft.com/office/officeart/2005/8/layout/hierarchy1"/>
    <dgm:cxn modelId="{82A88CDA-C055-4652-8113-9394AC8D8ED5}" type="presParOf" srcId="{A95C6E7A-07D7-894B-A42E-E3DB51E69657}" destId="{30271C8E-BAD8-364B-BB03-F3A8AED9D69E}" srcOrd="0" destOrd="0" presId="urn:microsoft.com/office/officeart/2005/8/layout/hierarchy1"/>
    <dgm:cxn modelId="{62569F7A-FAFF-452B-ADAC-BC909EB269C8}" type="presParOf" srcId="{30271C8E-BAD8-364B-BB03-F3A8AED9D69E}" destId="{3CA4A154-001A-CC45-AC01-32618634DDB3}" srcOrd="0" destOrd="0" presId="urn:microsoft.com/office/officeart/2005/8/layout/hierarchy1"/>
    <dgm:cxn modelId="{EB6D1171-3E55-413C-90ED-11E8670237D3}" type="presParOf" srcId="{30271C8E-BAD8-364B-BB03-F3A8AED9D69E}" destId="{4C09D345-0C2B-0B46-9075-4521C609A65B}" srcOrd="1" destOrd="0" presId="urn:microsoft.com/office/officeart/2005/8/layout/hierarchy1"/>
    <dgm:cxn modelId="{4A9FAD86-CD87-4341-8C4D-E9C99D387224}" type="presParOf" srcId="{A95C6E7A-07D7-894B-A42E-E3DB51E69657}" destId="{8968F856-8276-424B-B82D-92BE0DCA1E58}" srcOrd="1" destOrd="0" presId="urn:microsoft.com/office/officeart/2005/8/layout/hierarchy1"/>
    <dgm:cxn modelId="{6CBE8CC7-D324-4222-BC3A-9982831A9119}" type="presParOf" srcId="{0149FEEA-0D06-6F44-AB34-386829738392}" destId="{58C05656-D8D8-4942-A8A0-1BDDA2A9F9F4}" srcOrd="4" destOrd="0" presId="urn:microsoft.com/office/officeart/2005/8/layout/hierarchy1"/>
    <dgm:cxn modelId="{6903EFDF-271C-4307-AC2E-39E221F00333}" type="presParOf" srcId="{0149FEEA-0D06-6F44-AB34-386829738392}" destId="{F5FAB276-25A2-9445-9093-62672FA6784A}" srcOrd="5" destOrd="0" presId="urn:microsoft.com/office/officeart/2005/8/layout/hierarchy1"/>
    <dgm:cxn modelId="{54A6CA8E-864B-492B-B554-18D6CD217996}" type="presParOf" srcId="{F5FAB276-25A2-9445-9093-62672FA6784A}" destId="{924820D1-ED9A-7F4C-8303-5C55E9F165D0}" srcOrd="0" destOrd="0" presId="urn:microsoft.com/office/officeart/2005/8/layout/hierarchy1"/>
    <dgm:cxn modelId="{E7B6C653-211B-4045-8427-2B5D597299E8}" type="presParOf" srcId="{924820D1-ED9A-7F4C-8303-5C55E9F165D0}" destId="{B3D10A5A-A653-F943-9256-21FE5558FEE3}" srcOrd="0" destOrd="0" presId="urn:microsoft.com/office/officeart/2005/8/layout/hierarchy1"/>
    <dgm:cxn modelId="{4D194778-6456-429E-882F-69ABC580FB8E}" type="presParOf" srcId="{924820D1-ED9A-7F4C-8303-5C55E9F165D0}" destId="{22E1BD3B-A7ED-564C-9EC7-89C80C337300}" srcOrd="1" destOrd="0" presId="urn:microsoft.com/office/officeart/2005/8/layout/hierarchy1"/>
    <dgm:cxn modelId="{F106286F-8857-46EE-948E-D9BEFA4C65D1}" type="presParOf" srcId="{F5FAB276-25A2-9445-9093-62672FA6784A}" destId="{4C88BA99-0F14-784B-86C5-18020F95CBCC}" srcOrd="1" destOrd="0" presId="urn:microsoft.com/office/officeart/2005/8/layout/hierarchy1"/>
    <dgm:cxn modelId="{87E20004-F0AB-46FD-AC17-9E51C390FCAB}" type="presParOf" srcId="{0149FEEA-0D06-6F44-AB34-386829738392}" destId="{440B7F38-E650-6F48-A678-D13C43E3FCCE}" srcOrd="6" destOrd="0" presId="urn:microsoft.com/office/officeart/2005/8/layout/hierarchy1"/>
    <dgm:cxn modelId="{B699788E-38E0-4FBA-AA69-897E545D36AE}" type="presParOf" srcId="{0149FEEA-0D06-6F44-AB34-386829738392}" destId="{421A4F8B-1C0B-054C-958A-B87C8743AAC9}" srcOrd="7" destOrd="0" presId="urn:microsoft.com/office/officeart/2005/8/layout/hierarchy1"/>
    <dgm:cxn modelId="{8FED953F-0383-4D82-AB43-71F5073135EA}" type="presParOf" srcId="{421A4F8B-1C0B-054C-958A-B87C8743AAC9}" destId="{CE4B870C-D883-A64B-A18B-A16217A2348E}" srcOrd="0" destOrd="0" presId="urn:microsoft.com/office/officeart/2005/8/layout/hierarchy1"/>
    <dgm:cxn modelId="{CC9BDC08-15AC-4FE7-B1E7-BFA2179BD709}" type="presParOf" srcId="{CE4B870C-D883-A64B-A18B-A16217A2348E}" destId="{84993AA9-FDCE-5249-B6FE-0FBBE674CDDC}" srcOrd="0" destOrd="0" presId="urn:microsoft.com/office/officeart/2005/8/layout/hierarchy1"/>
    <dgm:cxn modelId="{147599C8-6764-4A81-B1CC-986A79FC601C}" type="presParOf" srcId="{CE4B870C-D883-A64B-A18B-A16217A2348E}" destId="{E3349B91-3BC5-B24B-A76F-544B01E16884}" srcOrd="1" destOrd="0" presId="urn:microsoft.com/office/officeart/2005/8/layout/hierarchy1"/>
    <dgm:cxn modelId="{B56EDFAB-0C8C-47B7-987E-380AD7CF0511}" type="presParOf" srcId="{421A4F8B-1C0B-054C-958A-B87C8743AAC9}" destId="{0433F5E9-ECD6-6741-A49F-D2D41D838420}" srcOrd="1" destOrd="0" presId="urn:microsoft.com/office/officeart/2005/8/layout/hierarchy1"/>
    <dgm:cxn modelId="{B29FF431-BDA6-4A23-92DA-9038A985BC83}" type="presParOf" srcId="{0149FEEA-0D06-6F44-AB34-386829738392}" destId="{199AC061-9F87-0441-869E-76B67673CCAF}" srcOrd="8" destOrd="0" presId="urn:microsoft.com/office/officeart/2005/8/layout/hierarchy1"/>
    <dgm:cxn modelId="{84BC4884-34D2-4F30-A42A-A0685CCA2C13}" type="presParOf" srcId="{0149FEEA-0D06-6F44-AB34-386829738392}" destId="{4E5E562C-1ADA-6344-883C-BA1519A75D1C}" srcOrd="9" destOrd="0" presId="urn:microsoft.com/office/officeart/2005/8/layout/hierarchy1"/>
    <dgm:cxn modelId="{9DA9ED9B-CB51-4B4E-AD38-1A9ECAEA3F0D}" type="presParOf" srcId="{4E5E562C-1ADA-6344-883C-BA1519A75D1C}" destId="{C9CD3EDB-A2F3-2A40-8936-1FB3DE81AF17}" srcOrd="0" destOrd="0" presId="urn:microsoft.com/office/officeart/2005/8/layout/hierarchy1"/>
    <dgm:cxn modelId="{DEB5A863-634C-4CB1-8606-14CCB4BE3AE4}" type="presParOf" srcId="{C9CD3EDB-A2F3-2A40-8936-1FB3DE81AF17}" destId="{12456182-471E-9B43-8FFC-28ED0E0EF238}" srcOrd="0" destOrd="0" presId="urn:microsoft.com/office/officeart/2005/8/layout/hierarchy1"/>
    <dgm:cxn modelId="{8B14B1E3-3EFC-4957-8AC5-3CF0D396759D}" type="presParOf" srcId="{C9CD3EDB-A2F3-2A40-8936-1FB3DE81AF17}" destId="{144C9E75-50A2-844A-B67A-788935DF35C3}" srcOrd="1" destOrd="0" presId="urn:microsoft.com/office/officeart/2005/8/layout/hierarchy1"/>
    <dgm:cxn modelId="{46A29B5F-58B9-430E-96F7-583605881E42}" type="presParOf" srcId="{4E5E562C-1ADA-6344-883C-BA1519A75D1C}" destId="{E52D6932-E88D-E64A-ADD7-5877A6DFB751}" srcOrd="1" destOrd="0" presId="urn:microsoft.com/office/officeart/2005/8/layout/hierarchy1"/>
    <dgm:cxn modelId="{63579F3D-74F9-4871-9051-B089CAE814B7}" type="presParOf" srcId="{0149FEEA-0D06-6F44-AB34-386829738392}" destId="{C93C292C-AA54-1044-B04A-69CEC0227FEE}" srcOrd="10" destOrd="0" presId="urn:microsoft.com/office/officeart/2005/8/layout/hierarchy1"/>
    <dgm:cxn modelId="{FCA2CEDF-5398-4CA3-8B81-4A4480990F06}" type="presParOf" srcId="{0149FEEA-0D06-6F44-AB34-386829738392}" destId="{F2211358-F1BD-3C4A-BD2E-354C0F212D92}" srcOrd="11" destOrd="0" presId="urn:microsoft.com/office/officeart/2005/8/layout/hierarchy1"/>
    <dgm:cxn modelId="{0D00413E-97C1-4811-BD57-A4F3F142B987}" type="presParOf" srcId="{F2211358-F1BD-3C4A-BD2E-354C0F212D92}" destId="{A1947EC0-9075-CC4F-BEE0-0D3B975F6052}" srcOrd="0" destOrd="0" presId="urn:microsoft.com/office/officeart/2005/8/layout/hierarchy1"/>
    <dgm:cxn modelId="{B6AFB6FD-DB49-45E7-88A1-40810937ADD9}" type="presParOf" srcId="{A1947EC0-9075-CC4F-BEE0-0D3B975F6052}" destId="{B75A3C11-C038-1C4B-AC70-D95699CF1090}" srcOrd="0" destOrd="0" presId="urn:microsoft.com/office/officeart/2005/8/layout/hierarchy1"/>
    <dgm:cxn modelId="{46BC524D-C328-4F7B-B7FE-50533907E261}" type="presParOf" srcId="{A1947EC0-9075-CC4F-BEE0-0D3B975F6052}" destId="{B86E006D-75DC-264F-86A8-C3B79DDCD5D8}" srcOrd="1" destOrd="0" presId="urn:microsoft.com/office/officeart/2005/8/layout/hierarchy1"/>
    <dgm:cxn modelId="{4B6859E4-295D-4267-8AA7-9EA53CDF4F0A}" type="presParOf" srcId="{F2211358-F1BD-3C4A-BD2E-354C0F212D92}" destId="{961361D1-5585-5845-AE08-80E43D7E29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</a:t>
          </a:r>
          <a:endParaRPr lang="en-US" sz="1600" dirty="0"/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57EA0B6-7BCA-ED40-B034-9EB8D21F6385}">
      <dgm:prSet phldrT="[Text]" custT="1"/>
      <dgm:spPr/>
      <dgm:t>
        <a:bodyPr/>
        <a:lstStyle/>
        <a:p>
          <a:r>
            <a:rPr lang="en-US" sz="1600" dirty="0" smtClean="0"/>
            <a:t>WPS</a:t>
          </a:r>
          <a:endParaRPr lang="en-US" sz="1600" dirty="0"/>
        </a:p>
      </dgm:t>
    </dgm:pt>
    <dgm:pt modelId="{3FDF63A1-EE38-A54C-AF6B-1A3F09842614}" type="parTrans" cxnId="{32F27D38-00CC-D140-A88D-7BCB69AD8B9C}">
      <dgm:prSet/>
      <dgm:spPr/>
      <dgm:t>
        <a:bodyPr/>
        <a:lstStyle/>
        <a:p>
          <a:endParaRPr lang="en-US"/>
        </a:p>
      </dgm:t>
    </dgm:pt>
    <dgm:pt modelId="{08EC1B4F-62F7-CD49-8732-1A84A222624A}" type="sibTrans" cxnId="{32F27D38-00CC-D140-A88D-7BCB69AD8B9C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 custScaleX="100098" custScaleY="95943" custLinFactNeighborX="6643" custLinFactNeighborY="-637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852568FD-9D0A-F147-85C3-DC5604C14451}" type="pres">
      <dgm:prSet presAssocID="{3FDF63A1-EE38-A54C-AF6B-1A3F09842614}" presName="Name13" presStyleLbl="parChTrans1D2" presStyleIdx="0" presStyleCnt="1"/>
      <dgm:spPr/>
      <dgm:t>
        <a:bodyPr/>
        <a:lstStyle/>
        <a:p>
          <a:endParaRPr lang="en-US"/>
        </a:p>
      </dgm:t>
    </dgm:pt>
    <dgm:pt modelId="{6A9AB330-B4EB-404D-8880-B035FBD1D231}" type="pres">
      <dgm:prSet presAssocID="{D57EA0B6-7BCA-ED40-B034-9EB8D21F6385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FA891-0381-465D-8F73-ADDE6EAACCB7}" type="presOf" srcId="{305D0E34-2136-A841-B55E-DAA6046A478B}" destId="{BCE8C253-8B3E-D749-B59A-D87B7B43CF7F}" srcOrd="1" destOrd="0" presId="urn:microsoft.com/office/officeart/2005/8/layout/hierarchy3"/>
    <dgm:cxn modelId="{5B9F6F2C-E3E6-4E95-89F4-4D34BADABA71}" type="presOf" srcId="{D57EA0B6-7BCA-ED40-B034-9EB8D21F6385}" destId="{6A9AB330-B4EB-404D-8880-B035FBD1D231}" srcOrd="0" destOrd="0" presId="urn:microsoft.com/office/officeart/2005/8/layout/hierarchy3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EAA21557-67FD-4E77-9B16-BB1BD04B05CF}" type="presOf" srcId="{305D0E34-2136-A841-B55E-DAA6046A478B}" destId="{32C3E6C7-C0BE-CE47-AC0D-194996CD374B}" srcOrd="0" destOrd="0" presId="urn:microsoft.com/office/officeart/2005/8/layout/hierarchy3"/>
    <dgm:cxn modelId="{32F27D38-00CC-D140-A88D-7BCB69AD8B9C}" srcId="{305D0E34-2136-A841-B55E-DAA6046A478B}" destId="{D57EA0B6-7BCA-ED40-B034-9EB8D21F6385}" srcOrd="0" destOrd="0" parTransId="{3FDF63A1-EE38-A54C-AF6B-1A3F09842614}" sibTransId="{08EC1B4F-62F7-CD49-8732-1A84A222624A}"/>
    <dgm:cxn modelId="{6232F9CC-4AF8-444F-896B-79488936B618}" type="presOf" srcId="{4E7E6F97-99D7-9C47-9012-14EFBE4FDDDE}" destId="{5BEB24EF-C9DD-4C43-BB9A-898661804D57}" srcOrd="0" destOrd="0" presId="urn:microsoft.com/office/officeart/2005/8/layout/hierarchy3"/>
    <dgm:cxn modelId="{24D21AF6-AB1E-4E49-93C9-5831946675DC}" type="presOf" srcId="{3FDF63A1-EE38-A54C-AF6B-1A3F09842614}" destId="{852568FD-9D0A-F147-85C3-DC5604C14451}" srcOrd="0" destOrd="0" presId="urn:microsoft.com/office/officeart/2005/8/layout/hierarchy3"/>
    <dgm:cxn modelId="{AFC4B338-269F-4498-A9A2-C909902D4BA6}" type="presParOf" srcId="{5BEB24EF-C9DD-4C43-BB9A-898661804D57}" destId="{EAD4AEDD-30EE-CA44-B1FB-85D4EFE424FF}" srcOrd="0" destOrd="0" presId="urn:microsoft.com/office/officeart/2005/8/layout/hierarchy3"/>
    <dgm:cxn modelId="{C9D34F76-76BC-43DC-8905-4EC4E77272F9}" type="presParOf" srcId="{EAD4AEDD-30EE-CA44-B1FB-85D4EFE424FF}" destId="{6B5C611D-7CBE-324F-A077-C7141FB505B8}" srcOrd="0" destOrd="0" presId="urn:microsoft.com/office/officeart/2005/8/layout/hierarchy3"/>
    <dgm:cxn modelId="{CEA1CF8D-B365-40CB-8EF4-2E521DD8C817}" type="presParOf" srcId="{6B5C611D-7CBE-324F-A077-C7141FB505B8}" destId="{32C3E6C7-C0BE-CE47-AC0D-194996CD374B}" srcOrd="0" destOrd="0" presId="urn:microsoft.com/office/officeart/2005/8/layout/hierarchy3"/>
    <dgm:cxn modelId="{BE806FF2-E515-4600-B1BB-31ECD5FE301F}" type="presParOf" srcId="{6B5C611D-7CBE-324F-A077-C7141FB505B8}" destId="{BCE8C253-8B3E-D749-B59A-D87B7B43CF7F}" srcOrd="1" destOrd="0" presId="urn:microsoft.com/office/officeart/2005/8/layout/hierarchy3"/>
    <dgm:cxn modelId="{FA1AF92F-D289-4F0F-A2B7-90C5F44D9BCD}" type="presParOf" srcId="{EAD4AEDD-30EE-CA44-B1FB-85D4EFE424FF}" destId="{C7F1CBD4-E354-1F48-A230-027140ACFC5B}" srcOrd="1" destOrd="0" presId="urn:microsoft.com/office/officeart/2005/8/layout/hierarchy3"/>
    <dgm:cxn modelId="{7C31A283-91E5-48CE-8E1E-10903241135E}" type="presParOf" srcId="{C7F1CBD4-E354-1F48-A230-027140ACFC5B}" destId="{852568FD-9D0A-F147-85C3-DC5604C14451}" srcOrd="0" destOrd="0" presId="urn:microsoft.com/office/officeart/2005/8/layout/hierarchy3"/>
    <dgm:cxn modelId="{08205BA9-A5A2-4A1E-A6D3-60F8874A4CA5}" type="presParOf" srcId="{C7F1CBD4-E354-1F48-A230-027140ACFC5B}" destId="{6A9AB330-B4EB-404D-8880-B035FBD1D2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REST/SOAP</a:t>
          </a:r>
          <a:endParaRPr lang="en-US" sz="1600" dirty="0"/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A1EC107-7497-C74E-A7E0-70BAA3B9BA3C}">
      <dgm:prSet phldrT="[Text]" custT="1"/>
      <dgm:spPr/>
      <dgm:t>
        <a:bodyPr/>
        <a:lstStyle/>
        <a:p>
          <a:r>
            <a:rPr lang="en-US" sz="1600" dirty="0" smtClean="0"/>
            <a:t>WFS (Features)</a:t>
          </a:r>
          <a:endParaRPr lang="en-US" sz="1600" dirty="0"/>
        </a:p>
      </dgm:t>
    </dgm:pt>
    <dgm:pt modelId="{806D2805-FC5E-9D4D-AE12-BD4DC0B6AE3E}" type="parTrans" cxnId="{BA7DC775-3E61-FA4B-B181-062B64E446E6}">
      <dgm:prSet/>
      <dgm:spPr/>
      <dgm:t>
        <a:bodyPr/>
        <a:lstStyle/>
        <a:p>
          <a:endParaRPr lang="en-US" sz="1600"/>
        </a:p>
      </dgm:t>
    </dgm:pt>
    <dgm:pt modelId="{2813CF3F-6A0F-4E42-A7CB-77360F916977}" type="sibTrans" cxnId="{BA7DC775-3E61-FA4B-B181-062B64E446E6}">
      <dgm:prSet/>
      <dgm:spPr/>
      <dgm:t>
        <a:bodyPr/>
        <a:lstStyle/>
        <a:p>
          <a:endParaRPr lang="en-US" sz="1600"/>
        </a:p>
      </dgm:t>
    </dgm:pt>
    <dgm:pt modelId="{999F6728-124F-7748-8E89-56E9ED50313C}">
      <dgm:prSet phldrT="[Text]" custT="1"/>
      <dgm:spPr/>
      <dgm:t>
        <a:bodyPr/>
        <a:lstStyle/>
        <a:p>
          <a:r>
            <a:rPr lang="en-US" sz="1600" dirty="0" smtClean="0"/>
            <a:t>WMS (Maps)</a:t>
          </a:r>
          <a:endParaRPr lang="en-US" sz="1600" dirty="0"/>
        </a:p>
      </dgm:t>
    </dgm:pt>
    <dgm:pt modelId="{6F2BD5A4-52BA-594A-95F9-19BD59F5A018}" type="parTrans" cxnId="{082D54BE-4CD4-A542-A3CC-A48D8E829E8A}">
      <dgm:prSet/>
      <dgm:spPr/>
      <dgm:t>
        <a:bodyPr/>
        <a:lstStyle/>
        <a:p>
          <a:endParaRPr lang="en-US" sz="1600"/>
        </a:p>
      </dgm:t>
    </dgm:pt>
    <dgm:pt modelId="{CB4A7BD0-91E6-FF45-9ED2-1A6692EA67FF}" type="sibTrans" cxnId="{082D54BE-4CD4-A542-A3CC-A48D8E829E8A}">
      <dgm:prSet/>
      <dgm:spPr/>
      <dgm:t>
        <a:bodyPr/>
        <a:lstStyle/>
        <a:p>
          <a:endParaRPr lang="en-US" sz="1600"/>
        </a:p>
      </dgm:t>
    </dgm:pt>
    <dgm:pt modelId="{9D84AA50-3488-7C4F-94BD-6F448B964B35}">
      <dgm:prSet phldrT="[Text]" custT="1"/>
      <dgm:spPr/>
      <dgm:t>
        <a:bodyPr/>
        <a:lstStyle/>
        <a:p>
          <a:r>
            <a:rPr lang="en-US" sz="1600" dirty="0" smtClean="0"/>
            <a:t>Catalog</a:t>
          </a:r>
          <a:endParaRPr lang="en-US" sz="1600" dirty="0"/>
        </a:p>
      </dgm:t>
    </dgm:pt>
    <dgm:pt modelId="{A606BFEC-03B6-7549-A527-76A436386FB8}" type="parTrans" cxnId="{ABFF6B6C-9C27-C04B-B76A-FE38C02CC181}">
      <dgm:prSet/>
      <dgm:spPr/>
      <dgm:t>
        <a:bodyPr/>
        <a:lstStyle/>
        <a:p>
          <a:endParaRPr lang="en-US"/>
        </a:p>
      </dgm:t>
    </dgm:pt>
    <dgm:pt modelId="{03FE7CE0-F47C-144E-B42C-8FD861832C47}" type="sibTrans" cxnId="{ABFF6B6C-9C27-C04B-B76A-FE38C02CC181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86E05D67-89A9-3045-90E7-46C32173C954}" type="pres">
      <dgm:prSet presAssocID="{A606BFEC-03B6-7549-A527-76A436386FB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830F5762-EEA6-F540-B3AF-C187836F0ECA}" type="pres">
      <dgm:prSet presAssocID="{9D84AA50-3488-7C4F-94BD-6F448B964B35}" presName="childText" presStyleLbl="bgAcc1" presStyleIdx="0" presStyleCnt="3" custScaleX="144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7B1C-407D-C845-93D7-1B30C4BD52F0}" type="pres">
      <dgm:prSet presAssocID="{806D2805-FC5E-9D4D-AE12-BD4DC0B6AE3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CAAD395-A7E3-8F40-B5B6-2B82DDE17B44}" type="pres">
      <dgm:prSet presAssocID="{DA1EC107-7497-C74E-A7E0-70BAA3B9BA3C}" presName="childText" presStyleLbl="bgAcc1" presStyleIdx="1" presStyleCnt="3" custScaleX="15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41D2-40F3-7A47-A1F8-3750093432F3}" type="pres">
      <dgm:prSet presAssocID="{6F2BD5A4-52BA-594A-95F9-19BD59F5A01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EC6D35D-2E9A-8B44-BC7E-1FA5B1CA72D5}" type="pres">
      <dgm:prSet presAssocID="{999F6728-124F-7748-8E89-56E9ED50313C}" presName="childText" presStyleLbl="bgAcc1" presStyleIdx="2" presStyleCnt="3" custScaleX="131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807E6-8887-42E0-9FBE-E0B0218DA0F3}" type="presOf" srcId="{A606BFEC-03B6-7549-A527-76A436386FB8}" destId="{86E05D67-89A9-3045-90E7-46C32173C954}" srcOrd="0" destOrd="0" presId="urn:microsoft.com/office/officeart/2005/8/layout/hierarchy3"/>
    <dgm:cxn modelId="{082D54BE-4CD4-A542-A3CC-A48D8E829E8A}" srcId="{305D0E34-2136-A841-B55E-DAA6046A478B}" destId="{999F6728-124F-7748-8E89-56E9ED50313C}" srcOrd="2" destOrd="0" parTransId="{6F2BD5A4-52BA-594A-95F9-19BD59F5A018}" sibTransId="{CB4A7BD0-91E6-FF45-9ED2-1A6692EA67FF}"/>
    <dgm:cxn modelId="{61A061D3-3BF2-4B9C-BB32-7C411BEAFFE4}" type="presOf" srcId="{305D0E34-2136-A841-B55E-DAA6046A478B}" destId="{BCE8C253-8B3E-D749-B59A-D87B7B43CF7F}" srcOrd="1" destOrd="0" presId="urn:microsoft.com/office/officeart/2005/8/layout/hierarchy3"/>
    <dgm:cxn modelId="{47D41AD5-39BB-4AC3-9EA2-3AB96D135D8D}" type="presOf" srcId="{305D0E34-2136-A841-B55E-DAA6046A478B}" destId="{32C3E6C7-C0BE-CE47-AC0D-194996CD374B}" srcOrd="0" destOrd="0" presId="urn:microsoft.com/office/officeart/2005/8/layout/hierarchy3"/>
    <dgm:cxn modelId="{8C91DC02-9F0A-449D-AF6C-453E354B0158}" type="presOf" srcId="{999F6728-124F-7748-8E89-56E9ED50313C}" destId="{4EC6D35D-2E9A-8B44-BC7E-1FA5B1CA72D5}" srcOrd="0" destOrd="0" presId="urn:microsoft.com/office/officeart/2005/8/layout/hierarchy3"/>
    <dgm:cxn modelId="{ABFF6B6C-9C27-C04B-B76A-FE38C02CC181}" srcId="{305D0E34-2136-A841-B55E-DAA6046A478B}" destId="{9D84AA50-3488-7C4F-94BD-6F448B964B35}" srcOrd="0" destOrd="0" parTransId="{A606BFEC-03B6-7549-A527-76A436386FB8}" sibTransId="{03FE7CE0-F47C-144E-B42C-8FD861832C47}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BA7DC775-3E61-FA4B-B181-062B64E446E6}" srcId="{305D0E34-2136-A841-B55E-DAA6046A478B}" destId="{DA1EC107-7497-C74E-A7E0-70BAA3B9BA3C}" srcOrd="1" destOrd="0" parTransId="{806D2805-FC5E-9D4D-AE12-BD4DC0B6AE3E}" sibTransId="{2813CF3F-6A0F-4E42-A7CB-77360F916977}"/>
    <dgm:cxn modelId="{E1CDDEF9-A0D5-4E97-AA08-934BC8E86AB4}" type="presOf" srcId="{6F2BD5A4-52BA-594A-95F9-19BD59F5A018}" destId="{F8E141D2-40F3-7A47-A1F8-3750093432F3}" srcOrd="0" destOrd="0" presId="urn:microsoft.com/office/officeart/2005/8/layout/hierarchy3"/>
    <dgm:cxn modelId="{989941F8-09B5-4305-A9AC-5ECFD93ACE84}" type="presOf" srcId="{806D2805-FC5E-9D4D-AE12-BD4DC0B6AE3E}" destId="{BD957B1C-407D-C845-93D7-1B30C4BD52F0}" srcOrd="0" destOrd="0" presId="urn:microsoft.com/office/officeart/2005/8/layout/hierarchy3"/>
    <dgm:cxn modelId="{3D81B616-B609-4AD3-A3BD-AA77E5EE89C0}" type="presOf" srcId="{4E7E6F97-99D7-9C47-9012-14EFBE4FDDDE}" destId="{5BEB24EF-C9DD-4C43-BB9A-898661804D57}" srcOrd="0" destOrd="0" presId="urn:microsoft.com/office/officeart/2005/8/layout/hierarchy3"/>
    <dgm:cxn modelId="{8DB29E78-15E4-4281-9482-57FC524551CE}" type="presOf" srcId="{DA1EC107-7497-C74E-A7E0-70BAA3B9BA3C}" destId="{2CAAD395-A7E3-8F40-B5B6-2B82DDE17B44}" srcOrd="0" destOrd="0" presId="urn:microsoft.com/office/officeart/2005/8/layout/hierarchy3"/>
    <dgm:cxn modelId="{7CCB0235-61BF-443C-BADB-F2DD256A38A4}" type="presOf" srcId="{9D84AA50-3488-7C4F-94BD-6F448B964B35}" destId="{830F5762-EEA6-F540-B3AF-C187836F0ECA}" srcOrd="0" destOrd="0" presId="urn:microsoft.com/office/officeart/2005/8/layout/hierarchy3"/>
    <dgm:cxn modelId="{241E16F0-974D-4D9B-BAA8-1253DEF0989E}" type="presParOf" srcId="{5BEB24EF-C9DD-4C43-BB9A-898661804D57}" destId="{EAD4AEDD-30EE-CA44-B1FB-85D4EFE424FF}" srcOrd="0" destOrd="0" presId="urn:microsoft.com/office/officeart/2005/8/layout/hierarchy3"/>
    <dgm:cxn modelId="{50084F8B-FA75-4C9D-B78F-AE8C144021B3}" type="presParOf" srcId="{EAD4AEDD-30EE-CA44-B1FB-85D4EFE424FF}" destId="{6B5C611D-7CBE-324F-A077-C7141FB505B8}" srcOrd="0" destOrd="0" presId="urn:microsoft.com/office/officeart/2005/8/layout/hierarchy3"/>
    <dgm:cxn modelId="{3B98C670-A3C0-4785-B2A5-4159757A391A}" type="presParOf" srcId="{6B5C611D-7CBE-324F-A077-C7141FB505B8}" destId="{32C3E6C7-C0BE-CE47-AC0D-194996CD374B}" srcOrd="0" destOrd="0" presId="urn:microsoft.com/office/officeart/2005/8/layout/hierarchy3"/>
    <dgm:cxn modelId="{3674750C-C828-4EF6-802C-8AFAFA7EDA50}" type="presParOf" srcId="{6B5C611D-7CBE-324F-A077-C7141FB505B8}" destId="{BCE8C253-8B3E-D749-B59A-D87B7B43CF7F}" srcOrd="1" destOrd="0" presId="urn:microsoft.com/office/officeart/2005/8/layout/hierarchy3"/>
    <dgm:cxn modelId="{00A4D9BA-7811-499F-9C66-CD2589C0F139}" type="presParOf" srcId="{EAD4AEDD-30EE-CA44-B1FB-85D4EFE424FF}" destId="{C7F1CBD4-E354-1F48-A230-027140ACFC5B}" srcOrd="1" destOrd="0" presId="urn:microsoft.com/office/officeart/2005/8/layout/hierarchy3"/>
    <dgm:cxn modelId="{F54121AC-996B-4C58-A28A-1B453D508D3B}" type="presParOf" srcId="{C7F1CBD4-E354-1F48-A230-027140ACFC5B}" destId="{86E05D67-89A9-3045-90E7-46C32173C954}" srcOrd="0" destOrd="0" presId="urn:microsoft.com/office/officeart/2005/8/layout/hierarchy3"/>
    <dgm:cxn modelId="{4712E429-5869-4B6D-87FC-344CF574FDB6}" type="presParOf" srcId="{C7F1CBD4-E354-1F48-A230-027140ACFC5B}" destId="{830F5762-EEA6-F540-B3AF-C187836F0ECA}" srcOrd="1" destOrd="0" presId="urn:microsoft.com/office/officeart/2005/8/layout/hierarchy3"/>
    <dgm:cxn modelId="{D729064A-AFAC-4911-A85D-81715A519746}" type="presParOf" srcId="{C7F1CBD4-E354-1F48-A230-027140ACFC5B}" destId="{BD957B1C-407D-C845-93D7-1B30C4BD52F0}" srcOrd="2" destOrd="0" presId="urn:microsoft.com/office/officeart/2005/8/layout/hierarchy3"/>
    <dgm:cxn modelId="{54809583-7EB4-4202-9DEE-119076BAF17D}" type="presParOf" srcId="{C7F1CBD4-E354-1F48-A230-027140ACFC5B}" destId="{2CAAD395-A7E3-8F40-B5B6-2B82DDE17B44}" srcOrd="3" destOrd="0" presId="urn:microsoft.com/office/officeart/2005/8/layout/hierarchy3"/>
    <dgm:cxn modelId="{BB43FA57-DB2D-4B34-A66D-779879397094}" type="presParOf" srcId="{C7F1CBD4-E354-1F48-A230-027140ACFC5B}" destId="{F8E141D2-40F3-7A47-A1F8-3750093432F3}" srcOrd="4" destOrd="0" presId="urn:microsoft.com/office/officeart/2005/8/layout/hierarchy3"/>
    <dgm:cxn modelId="{252BC5F4-F01F-41A3-8C4D-96D97859C7EE}" type="presParOf" srcId="{C7F1CBD4-E354-1F48-A230-027140ACFC5B}" destId="{4EC6D35D-2E9A-8B44-BC7E-1FA5B1CA72D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</a:t>
          </a:r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A1EC107-7497-C74E-A7E0-70BAA3B9BA3C}">
      <dgm:prSet phldrT="[Text]" custT="1"/>
      <dgm:spPr/>
      <dgm:t>
        <a:bodyPr/>
        <a:lstStyle/>
        <a:p>
          <a:r>
            <a:rPr lang="en-US" sz="1600" dirty="0" smtClean="0"/>
            <a:t>WFS (Features)</a:t>
          </a:r>
          <a:endParaRPr lang="en-US" sz="1600" dirty="0"/>
        </a:p>
      </dgm:t>
    </dgm:pt>
    <dgm:pt modelId="{806D2805-FC5E-9D4D-AE12-BD4DC0B6AE3E}" type="parTrans" cxnId="{BA7DC775-3E61-FA4B-B181-062B64E446E6}">
      <dgm:prSet/>
      <dgm:spPr/>
      <dgm:t>
        <a:bodyPr/>
        <a:lstStyle/>
        <a:p>
          <a:endParaRPr lang="en-US" sz="1600"/>
        </a:p>
      </dgm:t>
    </dgm:pt>
    <dgm:pt modelId="{2813CF3F-6A0F-4E42-A7CB-77360F916977}" type="sibTrans" cxnId="{BA7DC775-3E61-FA4B-B181-062B64E446E6}">
      <dgm:prSet/>
      <dgm:spPr/>
      <dgm:t>
        <a:bodyPr/>
        <a:lstStyle/>
        <a:p>
          <a:endParaRPr lang="en-US" sz="1600"/>
        </a:p>
      </dgm:t>
    </dgm:pt>
    <dgm:pt modelId="{999F6728-124F-7748-8E89-56E9ED50313C}">
      <dgm:prSet phldrT="[Text]" custT="1"/>
      <dgm:spPr/>
      <dgm:t>
        <a:bodyPr/>
        <a:lstStyle/>
        <a:p>
          <a:r>
            <a:rPr lang="en-US" sz="1600" dirty="0" smtClean="0"/>
            <a:t>WMS (Maps)</a:t>
          </a:r>
          <a:endParaRPr lang="en-US" sz="1600" dirty="0"/>
        </a:p>
      </dgm:t>
    </dgm:pt>
    <dgm:pt modelId="{6F2BD5A4-52BA-594A-95F9-19BD59F5A018}" type="parTrans" cxnId="{082D54BE-4CD4-A542-A3CC-A48D8E829E8A}">
      <dgm:prSet/>
      <dgm:spPr/>
      <dgm:t>
        <a:bodyPr/>
        <a:lstStyle/>
        <a:p>
          <a:endParaRPr lang="en-US" sz="1600"/>
        </a:p>
      </dgm:t>
    </dgm:pt>
    <dgm:pt modelId="{CB4A7BD0-91E6-FF45-9ED2-1A6692EA67FF}" type="sibTrans" cxnId="{082D54BE-4CD4-A542-A3CC-A48D8E829E8A}">
      <dgm:prSet/>
      <dgm:spPr/>
      <dgm:t>
        <a:bodyPr/>
        <a:lstStyle/>
        <a:p>
          <a:endParaRPr lang="en-US" sz="1600"/>
        </a:p>
      </dgm:t>
    </dgm:pt>
    <dgm:pt modelId="{03160455-8B0A-3A44-B6E8-592508A90079}">
      <dgm:prSet phldrT="[Text]" custT="1"/>
      <dgm:spPr/>
      <dgm:t>
        <a:bodyPr/>
        <a:lstStyle/>
        <a:p>
          <a:r>
            <a:rPr lang="en-US" sz="1600" dirty="0" smtClean="0"/>
            <a:t>SOS (Sensor)</a:t>
          </a:r>
          <a:endParaRPr lang="en-US" sz="1600" dirty="0"/>
        </a:p>
      </dgm:t>
    </dgm:pt>
    <dgm:pt modelId="{6E4FF07C-DCDA-F445-AF75-3617ECFA43E2}" type="parTrans" cxnId="{5B251B66-920A-4543-A672-ED447844F015}">
      <dgm:prSet/>
      <dgm:spPr/>
      <dgm:t>
        <a:bodyPr/>
        <a:lstStyle/>
        <a:p>
          <a:endParaRPr lang="en-US"/>
        </a:p>
      </dgm:t>
    </dgm:pt>
    <dgm:pt modelId="{97D26588-AF5A-C444-B3EB-70066216E08A}" type="sibTrans" cxnId="{5B251B66-920A-4543-A672-ED447844F015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 custLinFactNeighborX="-13211" custLinFactNeighborY="-47457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6131A48E-D055-5C45-A8D0-D72ABC28275C}" type="pres">
      <dgm:prSet presAssocID="{6E4FF07C-DCDA-F445-AF75-3617ECFA43E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F85DC964-9BA3-0D4A-8C42-D8B80A7DFF0F}" type="pres">
      <dgm:prSet presAssocID="{03160455-8B0A-3A44-B6E8-592508A90079}" presName="childText" presStyleLbl="bgAcc1" presStyleIdx="0" presStyleCnt="3" custScaleX="13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7B1C-407D-C845-93D7-1B30C4BD52F0}" type="pres">
      <dgm:prSet presAssocID="{806D2805-FC5E-9D4D-AE12-BD4DC0B6AE3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CAAD395-A7E3-8F40-B5B6-2B82DDE17B44}" type="pres">
      <dgm:prSet presAssocID="{DA1EC107-7497-C74E-A7E0-70BAA3B9BA3C}" presName="childText" presStyleLbl="bgAcc1" presStyleIdx="1" presStyleCnt="3" custScaleX="11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41D2-40F3-7A47-A1F8-3750093432F3}" type="pres">
      <dgm:prSet presAssocID="{6F2BD5A4-52BA-594A-95F9-19BD59F5A01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EC6D35D-2E9A-8B44-BC7E-1FA5B1CA72D5}" type="pres">
      <dgm:prSet presAssocID="{999F6728-124F-7748-8E89-56E9ED50313C}" presName="childText" presStyleLbl="bgAcc1" presStyleIdx="2" presStyleCnt="3" custScaleX="130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D54BE-4CD4-A542-A3CC-A48D8E829E8A}" srcId="{305D0E34-2136-A841-B55E-DAA6046A478B}" destId="{999F6728-124F-7748-8E89-56E9ED50313C}" srcOrd="2" destOrd="0" parTransId="{6F2BD5A4-52BA-594A-95F9-19BD59F5A018}" sibTransId="{CB4A7BD0-91E6-FF45-9ED2-1A6692EA67FF}"/>
    <dgm:cxn modelId="{67E78C13-7F86-4CB8-AA3D-F871669C32C4}" type="presOf" srcId="{03160455-8B0A-3A44-B6E8-592508A90079}" destId="{F85DC964-9BA3-0D4A-8C42-D8B80A7DFF0F}" srcOrd="0" destOrd="0" presId="urn:microsoft.com/office/officeart/2005/8/layout/hierarchy3"/>
    <dgm:cxn modelId="{BFA15044-5317-47AE-880C-E6CB261B4C64}" type="presOf" srcId="{6E4FF07C-DCDA-F445-AF75-3617ECFA43E2}" destId="{6131A48E-D055-5C45-A8D0-D72ABC28275C}" srcOrd="0" destOrd="0" presId="urn:microsoft.com/office/officeart/2005/8/layout/hierarchy3"/>
    <dgm:cxn modelId="{E02A1AE8-BB65-452A-B683-B13D9B53EEC3}" type="presOf" srcId="{6F2BD5A4-52BA-594A-95F9-19BD59F5A018}" destId="{F8E141D2-40F3-7A47-A1F8-3750093432F3}" srcOrd="0" destOrd="0" presId="urn:microsoft.com/office/officeart/2005/8/layout/hierarchy3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BEF08446-67B6-4FD6-8CB1-86814006FE81}" type="presOf" srcId="{806D2805-FC5E-9D4D-AE12-BD4DC0B6AE3E}" destId="{BD957B1C-407D-C845-93D7-1B30C4BD52F0}" srcOrd="0" destOrd="0" presId="urn:microsoft.com/office/officeart/2005/8/layout/hierarchy3"/>
    <dgm:cxn modelId="{BA7DC775-3E61-FA4B-B181-062B64E446E6}" srcId="{305D0E34-2136-A841-B55E-DAA6046A478B}" destId="{DA1EC107-7497-C74E-A7E0-70BAA3B9BA3C}" srcOrd="1" destOrd="0" parTransId="{806D2805-FC5E-9D4D-AE12-BD4DC0B6AE3E}" sibTransId="{2813CF3F-6A0F-4E42-A7CB-77360F916977}"/>
    <dgm:cxn modelId="{D00E99B0-EE0A-4EDF-A42B-84061F839FB5}" type="presOf" srcId="{305D0E34-2136-A841-B55E-DAA6046A478B}" destId="{32C3E6C7-C0BE-CE47-AC0D-194996CD374B}" srcOrd="0" destOrd="0" presId="urn:microsoft.com/office/officeart/2005/8/layout/hierarchy3"/>
    <dgm:cxn modelId="{5B251B66-920A-4543-A672-ED447844F015}" srcId="{305D0E34-2136-A841-B55E-DAA6046A478B}" destId="{03160455-8B0A-3A44-B6E8-592508A90079}" srcOrd="0" destOrd="0" parTransId="{6E4FF07C-DCDA-F445-AF75-3617ECFA43E2}" sibTransId="{97D26588-AF5A-C444-B3EB-70066216E08A}"/>
    <dgm:cxn modelId="{766A0480-E682-49FD-BED3-D746355B9800}" type="presOf" srcId="{DA1EC107-7497-C74E-A7E0-70BAA3B9BA3C}" destId="{2CAAD395-A7E3-8F40-B5B6-2B82DDE17B44}" srcOrd="0" destOrd="0" presId="urn:microsoft.com/office/officeart/2005/8/layout/hierarchy3"/>
    <dgm:cxn modelId="{3A8E0397-5D45-4339-8869-DC2A39A9E334}" type="presOf" srcId="{999F6728-124F-7748-8E89-56E9ED50313C}" destId="{4EC6D35D-2E9A-8B44-BC7E-1FA5B1CA72D5}" srcOrd="0" destOrd="0" presId="urn:microsoft.com/office/officeart/2005/8/layout/hierarchy3"/>
    <dgm:cxn modelId="{E52C0EAB-CA1B-4CD5-9C87-90721EA1E579}" type="presOf" srcId="{4E7E6F97-99D7-9C47-9012-14EFBE4FDDDE}" destId="{5BEB24EF-C9DD-4C43-BB9A-898661804D57}" srcOrd="0" destOrd="0" presId="urn:microsoft.com/office/officeart/2005/8/layout/hierarchy3"/>
    <dgm:cxn modelId="{DF0E5DEC-07CA-427C-B907-E985D054A66E}" type="presOf" srcId="{305D0E34-2136-A841-B55E-DAA6046A478B}" destId="{BCE8C253-8B3E-D749-B59A-D87B7B43CF7F}" srcOrd="1" destOrd="0" presId="urn:microsoft.com/office/officeart/2005/8/layout/hierarchy3"/>
    <dgm:cxn modelId="{5F6263EE-0D5F-441D-B016-6F60B39DE44F}" type="presParOf" srcId="{5BEB24EF-C9DD-4C43-BB9A-898661804D57}" destId="{EAD4AEDD-30EE-CA44-B1FB-85D4EFE424FF}" srcOrd="0" destOrd="0" presId="urn:microsoft.com/office/officeart/2005/8/layout/hierarchy3"/>
    <dgm:cxn modelId="{9456F7A6-D993-466E-9871-D178394AE33F}" type="presParOf" srcId="{EAD4AEDD-30EE-CA44-B1FB-85D4EFE424FF}" destId="{6B5C611D-7CBE-324F-A077-C7141FB505B8}" srcOrd="0" destOrd="0" presId="urn:microsoft.com/office/officeart/2005/8/layout/hierarchy3"/>
    <dgm:cxn modelId="{1740E712-CE03-4919-A532-BA20375169EF}" type="presParOf" srcId="{6B5C611D-7CBE-324F-A077-C7141FB505B8}" destId="{32C3E6C7-C0BE-CE47-AC0D-194996CD374B}" srcOrd="0" destOrd="0" presId="urn:microsoft.com/office/officeart/2005/8/layout/hierarchy3"/>
    <dgm:cxn modelId="{3565B122-BB1B-4EEF-8455-90D728D8E6DD}" type="presParOf" srcId="{6B5C611D-7CBE-324F-A077-C7141FB505B8}" destId="{BCE8C253-8B3E-D749-B59A-D87B7B43CF7F}" srcOrd="1" destOrd="0" presId="urn:microsoft.com/office/officeart/2005/8/layout/hierarchy3"/>
    <dgm:cxn modelId="{C84CB686-CDE0-43EC-919E-D87C30685BF5}" type="presParOf" srcId="{EAD4AEDD-30EE-CA44-B1FB-85D4EFE424FF}" destId="{C7F1CBD4-E354-1F48-A230-027140ACFC5B}" srcOrd="1" destOrd="0" presId="urn:microsoft.com/office/officeart/2005/8/layout/hierarchy3"/>
    <dgm:cxn modelId="{454E22FB-99D8-4507-8D36-4344F22AEE9B}" type="presParOf" srcId="{C7F1CBD4-E354-1F48-A230-027140ACFC5B}" destId="{6131A48E-D055-5C45-A8D0-D72ABC28275C}" srcOrd="0" destOrd="0" presId="urn:microsoft.com/office/officeart/2005/8/layout/hierarchy3"/>
    <dgm:cxn modelId="{E3F30A21-FBEF-4669-9F6C-355CF25E0A6C}" type="presParOf" srcId="{C7F1CBD4-E354-1F48-A230-027140ACFC5B}" destId="{F85DC964-9BA3-0D4A-8C42-D8B80A7DFF0F}" srcOrd="1" destOrd="0" presId="urn:microsoft.com/office/officeart/2005/8/layout/hierarchy3"/>
    <dgm:cxn modelId="{9793FFE1-B7EE-4CA5-9404-1A3CD0ABD920}" type="presParOf" srcId="{C7F1CBD4-E354-1F48-A230-027140ACFC5B}" destId="{BD957B1C-407D-C845-93D7-1B30C4BD52F0}" srcOrd="2" destOrd="0" presId="urn:microsoft.com/office/officeart/2005/8/layout/hierarchy3"/>
    <dgm:cxn modelId="{CC032295-7F3D-4823-9003-17B942AC1DFE}" type="presParOf" srcId="{C7F1CBD4-E354-1F48-A230-027140ACFC5B}" destId="{2CAAD395-A7E3-8F40-B5B6-2B82DDE17B44}" srcOrd="3" destOrd="0" presId="urn:microsoft.com/office/officeart/2005/8/layout/hierarchy3"/>
    <dgm:cxn modelId="{A61176ED-22B6-41FA-9DA3-3FD129F654B3}" type="presParOf" srcId="{C7F1CBD4-E354-1F48-A230-027140ACFC5B}" destId="{F8E141D2-40F3-7A47-A1F8-3750093432F3}" srcOrd="4" destOrd="0" presId="urn:microsoft.com/office/officeart/2005/8/layout/hierarchy3"/>
    <dgm:cxn modelId="{BCFAFF16-FECF-4FAD-B36F-3E501A4197AC}" type="presParOf" srcId="{C7F1CBD4-E354-1F48-A230-027140ACFC5B}" destId="{4EC6D35D-2E9A-8B44-BC7E-1FA5B1CA72D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</a:t>
          </a:r>
          <a:endParaRPr lang="en-US" sz="1600" dirty="0"/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57EA0B6-7BCA-ED40-B034-9EB8D21F6385}">
      <dgm:prSet phldrT="[Text]" custT="1"/>
      <dgm:spPr/>
      <dgm:t>
        <a:bodyPr/>
        <a:lstStyle/>
        <a:p>
          <a:r>
            <a:rPr lang="en-US" sz="1600" dirty="0" smtClean="0"/>
            <a:t>WPS</a:t>
          </a:r>
          <a:endParaRPr lang="en-US" sz="1600" dirty="0"/>
        </a:p>
      </dgm:t>
    </dgm:pt>
    <dgm:pt modelId="{3FDF63A1-EE38-A54C-AF6B-1A3F09842614}" type="parTrans" cxnId="{32F27D38-00CC-D140-A88D-7BCB69AD8B9C}">
      <dgm:prSet/>
      <dgm:spPr/>
      <dgm:t>
        <a:bodyPr/>
        <a:lstStyle/>
        <a:p>
          <a:endParaRPr lang="en-US"/>
        </a:p>
      </dgm:t>
    </dgm:pt>
    <dgm:pt modelId="{08EC1B4F-62F7-CD49-8732-1A84A222624A}" type="sibTrans" cxnId="{32F27D38-00CC-D140-A88D-7BCB69AD8B9C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 custScaleX="100098" custScaleY="95943" custLinFactNeighborX="6643" custLinFactNeighborY="-15802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852568FD-9D0A-F147-85C3-DC5604C14451}" type="pres">
      <dgm:prSet presAssocID="{3FDF63A1-EE38-A54C-AF6B-1A3F09842614}" presName="Name13" presStyleLbl="parChTrans1D2" presStyleIdx="0" presStyleCnt="1"/>
      <dgm:spPr/>
      <dgm:t>
        <a:bodyPr/>
        <a:lstStyle/>
        <a:p>
          <a:endParaRPr lang="en-US"/>
        </a:p>
      </dgm:t>
    </dgm:pt>
    <dgm:pt modelId="{6A9AB330-B4EB-404D-8880-B035FBD1D231}" type="pres">
      <dgm:prSet presAssocID="{D57EA0B6-7BCA-ED40-B034-9EB8D21F6385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55E38-5C29-48BC-BC9A-3BD01E431EEE}" type="presOf" srcId="{305D0E34-2136-A841-B55E-DAA6046A478B}" destId="{BCE8C253-8B3E-D749-B59A-D87B7B43CF7F}" srcOrd="1" destOrd="0" presId="urn:microsoft.com/office/officeart/2005/8/layout/hierarchy3"/>
    <dgm:cxn modelId="{B45FF614-C8DF-473F-9C72-F09B2724585B}" type="presOf" srcId="{3FDF63A1-EE38-A54C-AF6B-1A3F09842614}" destId="{852568FD-9D0A-F147-85C3-DC5604C14451}" srcOrd="0" destOrd="0" presId="urn:microsoft.com/office/officeart/2005/8/layout/hierarchy3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32F27D38-00CC-D140-A88D-7BCB69AD8B9C}" srcId="{305D0E34-2136-A841-B55E-DAA6046A478B}" destId="{D57EA0B6-7BCA-ED40-B034-9EB8D21F6385}" srcOrd="0" destOrd="0" parTransId="{3FDF63A1-EE38-A54C-AF6B-1A3F09842614}" sibTransId="{08EC1B4F-62F7-CD49-8732-1A84A222624A}"/>
    <dgm:cxn modelId="{AECABD75-2F26-4943-A514-85CEDD2E9335}" type="presOf" srcId="{D57EA0B6-7BCA-ED40-B034-9EB8D21F6385}" destId="{6A9AB330-B4EB-404D-8880-B035FBD1D231}" srcOrd="0" destOrd="0" presId="urn:microsoft.com/office/officeart/2005/8/layout/hierarchy3"/>
    <dgm:cxn modelId="{ECCFF6A8-AA67-4790-ABAE-DA5349878D36}" type="presOf" srcId="{4E7E6F97-99D7-9C47-9012-14EFBE4FDDDE}" destId="{5BEB24EF-C9DD-4C43-BB9A-898661804D57}" srcOrd="0" destOrd="0" presId="urn:microsoft.com/office/officeart/2005/8/layout/hierarchy3"/>
    <dgm:cxn modelId="{7D7CC2EF-2102-4F18-9D7D-5AA21854EEE9}" type="presOf" srcId="{305D0E34-2136-A841-B55E-DAA6046A478B}" destId="{32C3E6C7-C0BE-CE47-AC0D-194996CD374B}" srcOrd="0" destOrd="0" presId="urn:microsoft.com/office/officeart/2005/8/layout/hierarchy3"/>
    <dgm:cxn modelId="{0616CF86-950F-4EFA-BCA1-7888A76BEFB6}" type="presParOf" srcId="{5BEB24EF-C9DD-4C43-BB9A-898661804D57}" destId="{EAD4AEDD-30EE-CA44-B1FB-85D4EFE424FF}" srcOrd="0" destOrd="0" presId="urn:microsoft.com/office/officeart/2005/8/layout/hierarchy3"/>
    <dgm:cxn modelId="{E774454A-4928-4B87-AC20-B9970C81AECF}" type="presParOf" srcId="{EAD4AEDD-30EE-CA44-B1FB-85D4EFE424FF}" destId="{6B5C611D-7CBE-324F-A077-C7141FB505B8}" srcOrd="0" destOrd="0" presId="urn:microsoft.com/office/officeart/2005/8/layout/hierarchy3"/>
    <dgm:cxn modelId="{6C27B739-81E5-40F0-AB78-140E6942C1E5}" type="presParOf" srcId="{6B5C611D-7CBE-324F-A077-C7141FB505B8}" destId="{32C3E6C7-C0BE-CE47-AC0D-194996CD374B}" srcOrd="0" destOrd="0" presId="urn:microsoft.com/office/officeart/2005/8/layout/hierarchy3"/>
    <dgm:cxn modelId="{1C5A1B7D-53C8-4558-9BB8-646D41DC0852}" type="presParOf" srcId="{6B5C611D-7CBE-324F-A077-C7141FB505B8}" destId="{BCE8C253-8B3E-D749-B59A-D87B7B43CF7F}" srcOrd="1" destOrd="0" presId="urn:microsoft.com/office/officeart/2005/8/layout/hierarchy3"/>
    <dgm:cxn modelId="{5380E55B-9F66-436C-B496-5C8CC6509628}" type="presParOf" srcId="{EAD4AEDD-30EE-CA44-B1FB-85D4EFE424FF}" destId="{C7F1CBD4-E354-1F48-A230-027140ACFC5B}" srcOrd="1" destOrd="0" presId="urn:microsoft.com/office/officeart/2005/8/layout/hierarchy3"/>
    <dgm:cxn modelId="{3750C1D3-E5C2-4DAB-A31D-667DDB00897F}" type="presParOf" srcId="{C7F1CBD4-E354-1F48-A230-027140ACFC5B}" destId="{852568FD-9D0A-F147-85C3-DC5604C14451}" srcOrd="0" destOrd="0" presId="urn:microsoft.com/office/officeart/2005/8/layout/hierarchy3"/>
    <dgm:cxn modelId="{10E273D6-36F0-413C-916A-25173F455995}" type="presParOf" srcId="{C7F1CBD4-E354-1F48-A230-027140ACFC5B}" destId="{6A9AB330-B4EB-404D-8880-B035FBD1D2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REST/SOAP</a:t>
          </a:r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A1EC107-7497-C74E-A7E0-70BAA3B9BA3C}">
      <dgm:prSet phldrT="[Text]" custT="1"/>
      <dgm:spPr/>
      <dgm:t>
        <a:bodyPr/>
        <a:lstStyle/>
        <a:p>
          <a:r>
            <a:rPr lang="en-US" sz="1600" dirty="0" smtClean="0"/>
            <a:t>WFS (Features)</a:t>
          </a:r>
          <a:endParaRPr lang="en-US" sz="1600" dirty="0"/>
        </a:p>
      </dgm:t>
    </dgm:pt>
    <dgm:pt modelId="{806D2805-FC5E-9D4D-AE12-BD4DC0B6AE3E}" type="parTrans" cxnId="{BA7DC775-3E61-FA4B-B181-062B64E446E6}">
      <dgm:prSet/>
      <dgm:spPr/>
      <dgm:t>
        <a:bodyPr/>
        <a:lstStyle/>
        <a:p>
          <a:endParaRPr lang="en-US" sz="1600"/>
        </a:p>
      </dgm:t>
    </dgm:pt>
    <dgm:pt modelId="{2813CF3F-6A0F-4E42-A7CB-77360F916977}" type="sibTrans" cxnId="{BA7DC775-3E61-FA4B-B181-062B64E446E6}">
      <dgm:prSet/>
      <dgm:spPr/>
      <dgm:t>
        <a:bodyPr/>
        <a:lstStyle/>
        <a:p>
          <a:endParaRPr lang="en-US" sz="1600"/>
        </a:p>
      </dgm:t>
    </dgm:pt>
    <dgm:pt modelId="{999F6728-124F-7748-8E89-56E9ED50313C}">
      <dgm:prSet phldrT="[Text]" custT="1"/>
      <dgm:spPr/>
      <dgm:t>
        <a:bodyPr/>
        <a:lstStyle/>
        <a:p>
          <a:r>
            <a:rPr lang="en-US" sz="1600" dirty="0" smtClean="0"/>
            <a:t>WMS (Maps)</a:t>
          </a:r>
          <a:endParaRPr lang="en-US" sz="1600" dirty="0"/>
        </a:p>
      </dgm:t>
    </dgm:pt>
    <dgm:pt modelId="{6F2BD5A4-52BA-594A-95F9-19BD59F5A018}" type="parTrans" cxnId="{082D54BE-4CD4-A542-A3CC-A48D8E829E8A}">
      <dgm:prSet/>
      <dgm:spPr/>
      <dgm:t>
        <a:bodyPr/>
        <a:lstStyle/>
        <a:p>
          <a:endParaRPr lang="en-US" sz="1600"/>
        </a:p>
      </dgm:t>
    </dgm:pt>
    <dgm:pt modelId="{CB4A7BD0-91E6-FF45-9ED2-1A6692EA67FF}" type="sibTrans" cxnId="{082D54BE-4CD4-A542-A3CC-A48D8E829E8A}">
      <dgm:prSet/>
      <dgm:spPr/>
      <dgm:t>
        <a:bodyPr/>
        <a:lstStyle/>
        <a:p>
          <a:endParaRPr lang="en-US" sz="1600"/>
        </a:p>
      </dgm:t>
    </dgm:pt>
    <dgm:pt modelId="{03160455-8B0A-3A44-B6E8-592508A90079}">
      <dgm:prSet phldrT="[Text]" custT="1"/>
      <dgm:spPr/>
      <dgm:t>
        <a:bodyPr/>
        <a:lstStyle/>
        <a:p>
          <a:r>
            <a:rPr lang="en-US" sz="1600" dirty="0" smtClean="0"/>
            <a:t>SOS (Sensor)</a:t>
          </a:r>
          <a:endParaRPr lang="en-US" sz="1600" dirty="0"/>
        </a:p>
      </dgm:t>
    </dgm:pt>
    <dgm:pt modelId="{6E4FF07C-DCDA-F445-AF75-3617ECFA43E2}" type="parTrans" cxnId="{5B251B66-920A-4543-A672-ED447844F015}">
      <dgm:prSet/>
      <dgm:spPr/>
      <dgm:t>
        <a:bodyPr/>
        <a:lstStyle/>
        <a:p>
          <a:endParaRPr lang="en-US"/>
        </a:p>
      </dgm:t>
    </dgm:pt>
    <dgm:pt modelId="{97D26588-AF5A-C444-B3EB-70066216E08A}" type="sibTrans" cxnId="{5B251B66-920A-4543-A672-ED447844F015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 custLinFactNeighborX="-13211" custLinFactNeighborY="-47457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6131A48E-D055-5C45-A8D0-D72ABC28275C}" type="pres">
      <dgm:prSet presAssocID="{6E4FF07C-DCDA-F445-AF75-3617ECFA43E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F85DC964-9BA3-0D4A-8C42-D8B80A7DFF0F}" type="pres">
      <dgm:prSet presAssocID="{03160455-8B0A-3A44-B6E8-592508A90079}" presName="childText" presStyleLbl="bgAcc1" presStyleIdx="0" presStyleCnt="3" custScaleX="13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7B1C-407D-C845-93D7-1B30C4BD52F0}" type="pres">
      <dgm:prSet presAssocID="{806D2805-FC5E-9D4D-AE12-BD4DC0B6AE3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CAAD395-A7E3-8F40-B5B6-2B82DDE17B44}" type="pres">
      <dgm:prSet presAssocID="{DA1EC107-7497-C74E-A7E0-70BAA3B9BA3C}" presName="childText" presStyleLbl="bgAcc1" presStyleIdx="1" presStyleCnt="3" custScaleX="11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41D2-40F3-7A47-A1F8-3750093432F3}" type="pres">
      <dgm:prSet presAssocID="{6F2BD5A4-52BA-594A-95F9-19BD59F5A01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EC6D35D-2E9A-8B44-BC7E-1FA5B1CA72D5}" type="pres">
      <dgm:prSet presAssocID="{999F6728-124F-7748-8E89-56E9ED50313C}" presName="childText" presStyleLbl="bgAcc1" presStyleIdx="2" presStyleCnt="3" custScaleX="130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ACE5B-C948-4604-BF3E-647E6BB5F27E}" type="presOf" srcId="{305D0E34-2136-A841-B55E-DAA6046A478B}" destId="{BCE8C253-8B3E-D749-B59A-D87B7B43CF7F}" srcOrd="1" destOrd="0" presId="urn:microsoft.com/office/officeart/2005/8/layout/hierarchy3"/>
    <dgm:cxn modelId="{2F34CB12-15DB-439A-80BC-6F8546CDAC09}" type="presOf" srcId="{DA1EC107-7497-C74E-A7E0-70BAA3B9BA3C}" destId="{2CAAD395-A7E3-8F40-B5B6-2B82DDE17B44}" srcOrd="0" destOrd="0" presId="urn:microsoft.com/office/officeart/2005/8/layout/hierarchy3"/>
    <dgm:cxn modelId="{4A4715E4-80F6-453B-87F3-B330C510CFC2}" type="presOf" srcId="{4E7E6F97-99D7-9C47-9012-14EFBE4FDDDE}" destId="{5BEB24EF-C9DD-4C43-BB9A-898661804D57}" srcOrd="0" destOrd="0" presId="urn:microsoft.com/office/officeart/2005/8/layout/hierarchy3"/>
    <dgm:cxn modelId="{6C693F69-42FE-4B99-8141-0E2C5B55611F}" type="presOf" srcId="{6E4FF07C-DCDA-F445-AF75-3617ECFA43E2}" destId="{6131A48E-D055-5C45-A8D0-D72ABC28275C}" srcOrd="0" destOrd="0" presId="urn:microsoft.com/office/officeart/2005/8/layout/hierarchy3"/>
    <dgm:cxn modelId="{082D54BE-4CD4-A542-A3CC-A48D8E829E8A}" srcId="{305D0E34-2136-A841-B55E-DAA6046A478B}" destId="{999F6728-124F-7748-8E89-56E9ED50313C}" srcOrd="2" destOrd="0" parTransId="{6F2BD5A4-52BA-594A-95F9-19BD59F5A018}" sibTransId="{CB4A7BD0-91E6-FF45-9ED2-1A6692EA67FF}"/>
    <dgm:cxn modelId="{11335B7D-80F5-492A-A201-30A84A4BD186}" type="presOf" srcId="{03160455-8B0A-3A44-B6E8-592508A90079}" destId="{F85DC964-9BA3-0D4A-8C42-D8B80A7DFF0F}" srcOrd="0" destOrd="0" presId="urn:microsoft.com/office/officeart/2005/8/layout/hierarchy3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BA7DC775-3E61-FA4B-B181-062B64E446E6}" srcId="{305D0E34-2136-A841-B55E-DAA6046A478B}" destId="{DA1EC107-7497-C74E-A7E0-70BAA3B9BA3C}" srcOrd="1" destOrd="0" parTransId="{806D2805-FC5E-9D4D-AE12-BD4DC0B6AE3E}" sibTransId="{2813CF3F-6A0F-4E42-A7CB-77360F916977}"/>
    <dgm:cxn modelId="{5B251B66-920A-4543-A672-ED447844F015}" srcId="{305D0E34-2136-A841-B55E-DAA6046A478B}" destId="{03160455-8B0A-3A44-B6E8-592508A90079}" srcOrd="0" destOrd="0" parTransId="{6E4FF07C-DCDA-F445-AF75-3617ECFA43E2}" sibTransId="{97D26588-AF5A-C444-B3EB-70066216E08A}"/>
    <dgm:cxn modelId="{FC4DE685-6E54-4D0E-9BCF-F17208AD6607}" type="presOf" srcId="{305D0E34-2136-A841-B55E-DAA6046A478B}" destId="{32C3E6C7-C0BE-CE47-AC0D-194996CD374B}" srcOrd="0" destOrd="0" presId="urn:microsoft.com/office/officeart/2005/8/layout/hierarchy3"/>
    <dgm:cxn modelId="{4F7842BB-8688-4D3E-BFEE-1DE515B78835}" type="presOf" srcId="{806D2805-FC5E-9D4D-AE12-BD4DC0B6AE3E}" destId="{BD957B1C-407D-C845-93D7-1B30C4BD52F0}" srcOrd="0" destOrd="0" presId="urn:microsoft.com/office/officeart/2005/8/layout/hierarchy3"/>
    <dgm:cxn modelId="{17B5C086-F351-4E8C-A503-E6F3BEDA0D45}" type="presOf" srcId="{999F6728-124F-7748-8E89-56E9ED50313C}" destId="{4EC6D35D-2E9A-8B44-BC7E-1FA5B1CA72D5}" srcOrd="0" destOrd="0" presId="urn:microsoft.com/office/officeart/2005/8/layout/hierarchy3"/>
    <dgm:cxn modelId="{DE0E807C-7754-4FAF-8FFA-4B6502BB487C}" type="presOf" srcId="{6F2BD5A4-52BA-594A-95F9-19BD59F5A018}" destId="{F8E141D2-40F3-7A47-A1F8-3750093432F3}" srcOrd="0" destOrd="0" presId="urn:microsoft.com/office/officeart/2005/8/layout/hierarchy3"/>
    <dgm:cxn modelId="{C3A52AAC-0F9D-46EE-B259-0E71FDC1A020}" type="presParOf" srcId="{5BEB24EF-C9DD-4C43-BB9A-898661804D57}" destId="{EAD4AEDD-30EE-CA44-B1FB-85D4EFE424FF}" srcOrd="0" destOrd="0" presId="urn:microsoft.com/office/officeart/2005/8/layout/hierarchy3"/>
    <dgm:cxn modelId="{EEE52081-CC9E-4390-ACC9-B6A94B7B14E7}" type="presParOf" srcId="{EAD4AEDD-30EE-CA44-B1FB-85D4EFE424FF}" destId="{6B5C611D-7CBE-324F-A077-C7141FB505B8}" srcOrd="0" destOrd="0" presId="urn:microsoft.com/office/officeart/2005/8/layout/hierarchy3"/>
    <dgm:cxn modelId="{4620BDE9-53E2-42D9-876C-8656B2A57A98}" type="presParOf" srcId="{6B5C611D-7CBE-324F-A077-C7141FB505B8}" destId="{32C3E6C7-C0BE-CE47-AC0D-194996CD374B}" srcOrd="0" destOrd="0" presId="urn:microsoft.com/office/officeart/2005/8/layout/hierarchy3"/>
    <dgm:cxn modelId="{B50A6B85-90DC-4BA9-B08C-2E2F4202982F}" type="presParOf" srcId="{6B5C611D-7CBE-324F-A077-C7141FB505B8}" destId="{BCE8C253-8B3E-D749-B59A-D87B7B43CF7F}" srcOrd="1" destOrd="0" presId="urn:microsoft.com/office/officeart/2005/8/layout/hierarchy3"/>
    <dgm:cxn modelId="{FEC3F8E4-037F-4035-A6AE-31D7661A278F}" type="presParOf" srcId="{EAD4AEDD-30EE-CA44-B1FB-85D4EFE424FF}" destId="{C7F1CBD4-E354-1F48-A230-027140ACFC5B}" srcOrd="1" destOrd="0" presId="urn:microsoft.com/office/officeart/2005/8/layout/hierarchy3"/>
    <dgm:cxn modelId="{3C6578F7-9953-463F-B71E-5CACF56CF985}" type="presParOf" srcId="{C7F1CBD4-E354-1F48-A230-027140ACFC5B}" destId="{6131A48E-D055-5C45-A8D0-D72ABC28275C}" srcOrd="0" destOrd="0" presId="urn:microsoft.com/office/officeart/2005/8/layout/hierarchy3"/>
    <dgm:cxn modelId="{5D2D6B25-F0D9-424E-93B3-74F006ACC609}" type="presParOf" srcId="{C7F1CBD4-E354-1F48-A230-027140ACFC5B}" destId="{F85DC964-9BA3-0D4A-8C42-D8B80A7DFF0F}" srcOrd="1" destOrd="0" presId="urn:microsoft.com/office/officeart/2005/8/layout/hierarchy3"/>
    <dgm:cxn modelId="{6F586B46-8B7F-41B8-96F8-3F377143D220}" type="presParOf" srcId="{C7F1CBD4-E354-1F48-A230-027140ACFC5B}" destId="{BD957B1C-407D-C845-93D7-1B30C4BD52F0}" srcOrd="2" destOrd="0" presId="urn:microsoft.com/office/officeart/2005/8/layout/hierarchy3"/>
    <dgm:cxn modelId="{E616345E-0820-4611-9376-8EA9C8FAB3D5}" type="presParOf" srcId="{C7F1CBD4-E354-1F48-A230-027140ACFC5B}" destId="{2CAAD395-A7E3-8F40-B5B6-2B82DDE17B44}" srcOrd="3" destOrd="0" presId="urn:microsoft.com/office/officeart/2005/8/layout/hierarchy3"/>
    <dgm:cxn modelId="{66C0ABA8-8685-4CC1-A0B8-1F9EDE724B9A}" type="presParOf" srcId="{C7F1CBD4-E354-1F48-A230-027140ACFC5B}" destId="{F8E141D2-40F3-7A47-A1F8-3750093432F3}" srcOrd="4" destOrd="0" presId="urn:microsoft.com/office/officeart/2005/8/layout/hierarchy3"/>
    <dgm:cxn modelId="{76559162-9034-4E9F-BE81-49013825291B}" type="presParOf" srcId="{C7F1CBD4-E354-1F48-A230-027140ACFC5B}" destId="{4EC6D35D-2E9A-8B44-BC7E-1FA5B1CA72D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7E6F97-99D7-9C47-9012-14EFBE4FDD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0E34-2136-A841-B55E-DAA6046A478B}">
      <dgm:prSet phldrT="[Text]" custT="1"/>
      <dgm:spPr/>
      <dgm:t>
        <a:bodyPr/>
        <a:lstStyle/>
        <a:p>
          <a:r>
            <a:rPr lang="en-US" sz="1600" dirty="0" smtClean="0"/>
            <a:t>REST</a:t>
          </a:r>
        </a:p>
      </dgm:t>
    </dgm:pt>
    <dgm:pt modelId="{44FDB71A-C0CE-A043-856A-F86004BA73F4}" type="parTrans" cxnId="{0EB4B87C-2FAF-584C-9E9C-3AE1CD12623F}">
      <dgm:prSet/>
      <dgm:spPr/>
      <dgm:t>
        <a:bodyPr/>
        <a:lstStyle/>
        <a:p>
          <a:endParaRPr lang="en-US" sz="1600"/>
        </a:p>
      </dgm:t>
    </dgm:pt>
    <dgm:pt modelId="{957824B0-721A-BE49-A8DE-FA35A32167F6}" type="sibTrans" cxnId="{0EB4B87C-2FAF-584C-9E9C-3AE1CD12623F}">
      <dgm:prSet/>
      <dgm:spPr/>
      <dgm:t>
        <a:bodyPr/>
        <a:lstStyle/>
        <a:p>
          <a:endParaRPr lang="en-US" sz="1600"/>
        </a:p>
      </dgm:t>
    </dgm:pt>
    <dgm:pt modelId="{DA1EC107-7497-C74E-A7E0-70BAA3B9BA3C}">
      <dgm:prSet phldrT="[Text]" custT="1"/>
      <dgm:spPr/>
      <dgm:t>
        <a:bodyPr/>
        <a:lstStyle/>
        <a:p>
          <a:r>
            <a:rPr lang="en-US" sz="1600" dirty="0" smtClean="0"/>
            <a:t>WFS (Features)</a:t>
          </a:r>
          <a:endParaRPr lang="en-US" sz="1600" dirty="0"/>
        </a:p>
      </dgm:t>
    </dgm:pt>
    <dgm:pt modelId="{806D2805-FC5E-9D4D-AE12-BD4DC0B6AE3E}" type="parTrans" cxnId="{BA7DC775-3E61-FA4B-B181-062B64E446E6}">
      <dgm:prSet/>
      <dgm:spPr/>
      <dgm:t>
        <a:bodyPr/>
        <a:lstStyle/>
        <a:p>
          <a:endParaRPr lang="en-US" sz="1600"/>
        </a:p>
      </dgm:t>
    </dgm:pt>
    <dgm:pt modelId="{2813CF3F-6A0F-4E42-A7CB-77360F916977}" type="sibTrans" cxnId="{BA7DC775-3E61-FA4B-B181-062B64E446E6}">
      <dgm:prSet/>
      <dgm:spPr/>
      <dgm:t>
        <a:bodyPr/>
        <a:lstStyle/>
        <a:p>
          <a:endParaRPr lang="en-US" sz="1600"/>
        </a:p>
      </dgm:t>
    </dgm:pt>
    <dgm:pt modelId="{999F6728-124F-7748-8E89-56E9ED50313C}">
      <dgm:prSet phldrT="[Text]" custT="1"/>
      <dgm:spPr/>
      <dgm:t>
        <a:bodyPr/>
        <a:lstStyle/>
        <a:p>
          <a:r>
            <a:rPr lang="en-US" sz="1600" dirty="0" smtClean="0"/>
            <a:t>WMS (Maps)</a:t>
          </a:r>
          <a:endParaRPr lang="en-US" sz="1600" dirty="0"/>
        </a:p>
      </dgm:t>
    </dgm:pt>
    <dgm:pt modelId="{6F2BD5A4-52BA-594A-95F9-19BD59F5A018}" type="parTrans" cxnId="{082D54BE-4CD4-A542-A3CC-A48D8E829E8A}">
      <dgm:prSet/>
      <dgm:spPr/>
      <dgm:t>
        <a:bodyPr/>
        <a:lstStyle/>
        <a:p>
          <a:endParaRPr lang="en-US" sz="1600"/>
        </a:p>
      </dgm:t>
    </dgm:pt>
    <dgm:pt modelId="{CB4A7BD0-91E6-FF45-9ED2-1A6692EA67FF}" type="sibTrans" cxnId="{082D54BE-4CD4-A542-A3CC-A48D8E829E8A}">
      <dgm:prSet/>
      <dgm:spPr/>
      <dgm:t>
        <a:bodyPr/>
        <a:lstStyle/>
        <a:p>
          <a:endParaRPr lang="en-US" sz="1600"/>
        </a:p>
      </dgm:t>
    </dgm:pt>
    <dgm:pt modelId="{03160455-8B0A-3A44-B6E8-592508A90079}">
      <dgm:prSet phldrT="[Text]" custT="1"/>
      <dgm:spPr/>
      <dgm:t>
        <a:bodyPr/>
        <a:lstStyle/>
        <a:p>
          <a:r>
            <a:rPr lang="en-US" sz="1600" dirty="0" smtClean="0"/>
            <a:t>SOS (Sensor)</a:t>
          </a:r>
          <a:endParaRPr lang="en-US" sz="1600" dirty="0"/>
        </a:p>
      </dgm:t>
    </dgm:pt>
    <dgm:pt modelId="{6E4FF07C-DCDA-F445-AF75-3617ECFA43E2}" type="parTrans" cxnId="{5B251B66-920A-4543-A672-ED447844F015}">
      <dgm:prSet/>
      <dgm:spPr/>
      <dgm:t>
        <a:bodyPr/>
        <a:lstStyle/>
        <a:p>
          <a:endParaRPr lang="en-US"/>
        </a:p>
      </dgm:t>
    </dgm:pt>
    <dgm:pt modelId="{97D26588-AF5A-C444-B3EB-70066216E08A}" type="sibTrans" cxnId="{5B251B66-920A-4543-A672-ED447844F015}">
      <dgm:prSet/>
      <dgm:spPr/>
      <dgm:t>
        <a:bodyPr/>
        <a:lstStyle/>
        <a:p>
          <a:endParaRPr lang="en-US"/>
        </a:p>
      </dgm:t>
    </dgm:pt>
    <dgm:pt modelId="{5BEB24EF-C9DD-4C43-BB9A-898661804D57}" type="pres">
      <dgm:prSet presAssocID="{4E7E6F97-99D7-9C47-9012-14EFBE4FDD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4AEDD-30EE-CA44-B1FB-85D4EFE424FF}" type="pres">
      <dgm:prSet presAssocID="{305D0E34-2136-A841-B55E-DAA6046A478B}" presName="root" presStyleCnt="0"/>
      <dgm:spPr/>
    </dgm:pt>
    <dgm:pt modelId="{6B5C611D-7CBE-324F-A077-C7141FB505B8}" type="pres">
      <dgm:prSet presAssocID="{305D0E34-2136-A841-B55E-DAA6046A478B}" presName="rootComposite" presStyleCnt="0"/>
      <dgm:spPr/>
    </dgm:pt>
    <dgm:pt modelId="{32C3E6C7-C0BE-CE47-AC0D-194996CD374B}" type="pres">
      <dgm:prSet presAssocID="{305D0E34-2136-A841-B55E-DAA6046A478B}" presName="rootText" presStyleLbl="node1" presStyleIdx="0" presStyleCnt="1" custLinFactNeighborX="-13211" custLinFactNeighborY="-47457"/>
      <dgm:spPr/>
      <dgm:t>
        <a:bodyPr/>
        <a:lstStyle/>
        <a:p>
          <a:endParaRPr lang="en-US"/>
        </a:p>
      </dgm:t>
    </dgm:pt>
    <dgm:pt modelId="{BCE8C253-8B3E-D749-B59A-D87B7B43CF7F}" type="pres">
      <dgm:prSet presAssocID="{305D0E34-2136-A841-B55E-DAA6046A478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7F1CBD4-E354-1F48-A230-027140ACFC5B}" type="pres">
      <dgm:prSet presAssocID="{305D0E34-2136-A841-B55E-DAA6046A478B}" presName="childShape" presStyleCnt="0"/>
      <dgm:spPr/>
    </dgm:pt>
    <dgm:pt modelId="{6131A48E-D055-5C45-A8D0-D72ABC28275C}" type="pres">
      <dgm:prSet presAssocID="{6E4FF07C-DCDA-F445-AF75-3617ECFA43E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F85DC964-9BA3-0D4A-8C42-D8B80A7DFF0F}" type="pres">
      <dgm:prSet presAssocID="{03160455-8B0A-3A44-B6E8-592508A90079}" presName="childText" presStyleLbl="bgAcc1" presStyleIdx="0" presStyleCnt="3" custScaleX="13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7B1C-407D-C845-93D7-1B30C4BD52F0}" type="pres">
      <dgm:prSet presAssocID="{806D2805-FC5E-9D4D-AE12-BD4DC0B6AE3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CAAD395-A7E3-8F40-B5B6-2B82DDE17B44}" type="pres">
      <dgm:prSet presAssocID="{DA1EC107-7497-C74E-A7E0-70BAA3B9BA3C}" presName="childText" presStyleLbl="bgAcc1" presStyleIdx="1" presStyleCnt="3" custScaleX="11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41D2-40F3-7A47-A1F8-3750093432F3}" type="pres">
      <dgm:prSet presAssocID="{6F2BD5A4-52BA-594A-95F9-19BD59F5A01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EC6D35D-2E9A-8B44-BC7E-1FA5B1CA72D5}" type="pres">
      <dgm:prSet presAssocID="{999F6728-124F-7748-8E89-56E9ED50313C}" presName="childText" presStyleLbl="bgAcc1" presStyleIdx="2" presStyleCnt="3" custScaleX="130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BB921-DF70-4840-9C59-E02B75EB669E}" type="presOf" srcId="{6E4FF07C-DCDA-F445-AF75-3617ECFA43E2}" destId="{6131A48E-D055-5C45-A8D0-D72ABC28275C}" srcOrd="0" destOrd="0" presId="urn:microsoft.com/office/officeart/2005/8/layout/hierarchy3"/>
    <dgm:cxn modelId="{8B03D16A-02E3-4BBF-A048-24A860EB9125}" type="presOf" srcId="{305D0E34-2136-A841-B55E-DAA6046A478B}" destId="{BCE8C253-8B3E-D749-B59A-D87B7B43CF7F}" srcOrd="1" destOrd="0" presId="urn:microsoft.com/office/officeart/2005/8/layout/hierarchy3"/>
    <dgm:cxn modelId="{082D54BE-4CD4-A542-A3CC-A48D8E829E8A}" srcId="{305D0E34-2136-A841-B55E-DAA6046A478B}" destId="{999F6728-124F-7748-8E89-56E9ED50313C}" srcOrd="2" destOrd="0" parTransId="{6F2BD5A4-52BA-594A-95F9-19BD59F5A018}" sibTransId="{CB4A7BD0-91E6-FF45-9ED2-1A6692EA67FF}"/>
    <dgm:cxn modelId="{ACAEAE34-FA36-4765-A0F4-AB6108571467}" type="presOf" srcId="{4E7E6F97-99D7-9C47-9012-14EFBE4FDDDE}" destId="{5BEB24EF-C9DD-4C43-BB9A-898661804D57}" srcOrd="0" destOrd="0" presId="urn:microsoft.com/office/officeart/2005/8/layout/hierarchy3"/>
    <dgm:cxn modelId="{9C1D3810-1C3E-4085-B1EE-E308900E3650}" type="presOf" srcId="{999F6728-124F-7748-8E89-56E9ED50313C}" destId="{4EC6D35D-2E9A-8B44-BC7E-1FA5B1CA72D5}" srcOrd="0" destOrd="0" presId="urn:microsoft.com/office/officeart/2005/8/layout/hierarchy3"/>
    <dgm:cxn modelId="{F00DBE4A-6A28-4B87-BF81-2239F9D9CA4B}" type="presOf" srcId="{03160455-8B0A-3A44-B6E8-592508A90079}" destId="{F85DC964-9BA3-0D4A-8C42-D8B80A7DFF0F}" srcOrd="0" destOrd="0" presId="urn:microsoft.com/office/officeart/2005/8/layout/hierarchy3"/>
    <dgm:cxn modelId="{0EB4B87C-2FAF-584C-9E9C-3AE1CD12623F}" srcId="{4E7E6F97-99D7-9C47-9012-14EFBE4FDDDE}" destId="{305D0E34-2136-A841-B55E-DAA6046A478B}" srcOrd="0" destOrd="0" parTransId="{44FDB71A-C0CE-A043-856A-F86004BA73F4}" sibTransId="{957824B0-721A-BE49-A8DE-FA35A32167F6}"/>
    <dgm:cxn modelId="{BA7DC775-3E61-FA4B-B181-062B64E446E6}" srcId="{305D0E34-2136-A841-B55E-DAA6046A478B}" destId="{DA1EC107-7497-C74E-A7E0-70BAA3B9BA3C}" srcOrd="1" destOrd="0" parTransId="{806D2805-FC5E-9D4D-AE12-BD4DC0B6AE3E}" sibTransId="{2813CF3F-6A0F-4E42-A7CB-77360F916977}"/>
    <dgm:cxn modelId="{672E2DC3-7657-4553-8404-4BBF12477646}" type="presOf" srcId="{6F2BD5A4-52BA-594A-95F9-19BD59F5A018}" destId="{F8E141D2-40F3-7A47-A1F8-3750093432F3}" srcOrd="0" destOrd="0" presId="urn:microsoft.com/office/officeart/2005/8/layout/hierarchy3"/>
    <dgm:cxn modelId="{A9F3E025-BC00-4CF8-97F7-620D627C1C2E}" type="presOf" srcId="{305D0E34-2136-A841-B55E-DAA6046A478B}" destId="{32C3E6C7-C0BE-CE47-AC0D-194996CD374B}" srcOrd="0" destOrd="0" presId="urn:microsoft.com/office/officeart/2005/8/layout/hierarchy3"/>
    <dgm:cxn modelId="{C7C1DDAB-4B4B-4283-8876-F960DB5052A0}" type="presOf" srcId="{DA1EC107-7497-C74E-A7E0-70BAA3B9BA3C}" destId="{2CAAD395-A7E3-8F40-B5B6-2B82DDE17B44}" srcOrd="0" destOrd="0" presId="urn:microsoft.com/office/officeart/2005/8/layout/hierarchy3"/>
    <dgm:cxn modelId="{5B251B66-920A-4543-A672-ED447844F015}" srcId="{305D0E34-2136-A841-B55E-DAA6046A478B}" destId="{03160455-8B0A-3A44-B6E8-592508A90079}" srcOrd="0" destOrd="0" parTransId="{6E4FF07C-DCDA-F445-AF75-3617ECFA43E2}" sibTransId="{97D26588-AF5A-C444-B3EB-70066216E08A}"/>
    <dgm:cxn modelId="{61E6D0E4-5AF5-4D8C-939C-B486FCA9601C}" type="presOf" srcId="{806D2805-FC5E-9D4D-AE12-BD4DC0B6AE3E}" destId="{BD957B1C-407D-C845-93D7-1B30C4BD52F0}" srcOrd="0" destOrd="0" presId="urn:microsoft.com/office/officeart/2005/8/layout/hierarchy3"/>
    <dgm:cxn modelId="{D536CA09-357F-4060-9A9C-F82C2E2DC9F2}" type="presParOf" srcId="{5BEB24EF-C9DD-4C43-BB9A-898661804D57}" destId="{EAD4AEDD-30EE-CA44-B1FB-85D4EFE424FF}" srcOrd="0" destOrd="0" presId="urn:microsoft.com/office/officeart/2005/8/layout/hierarchy3"/>
    <dgm:cxn modelId="{9B694C31-9B49-4F8A-B531-E16D4CBE2236}" type="presParOf" srcId="{EAD4AEDD-30EE-CA44-B1FB-85D4EFE424FF}" destId="{6B5C611D-7CBE-324F-A077-C7141FB505B8}" srcOrd="0" destOrd="0" presId="urn:microsoft.com/office/officeart/2005/8/layout/hierarchy3"/>
    <dgm:cxn modelId="{A9834DAF-3380-4191-9814-92F356434927}" type="presParOf" srcId="{6B5C611D-7CBE-324F-A077-C7141FB505B8}" destId="{32C3E6C7-C0BE-CE47-AC0D-194996CD374B}" srcOrd="0" destOrd="0" presId="urn:microsoft.com/office/officeart/2005/8/layout/hierarchy3"/>
    <dgm:cxn modelId="{C00E80F3-F91D-4F7A-9277-DABB22E0DC99}" type="presParOf" srcId="{6B5C611D-7CBE-324F-A077-C7141FB505B8}" destId="{BCE8C253-8B3E-D749-B59A-D87B7B43CF7F}" srcOrd="1" destOrd="0" presId="urn:microsoft.com/office/officeart/2005/8/layout/hierarchy3"/>
    <dgm:cxn modelId="{74774F60-B55A-4F76-8864-2A52EBD9224D}" type="presParOf" srcId="{EAD4AEDD-30EE-CA44-B1FB-85D4EFE424FF}" destId="{C7F1CBD4-E354-1F48-A230-027140ACFC5B}" srcOrd="1" destOrd="0" presId="urn:microsoft.com/office/officeart/2005/8/layout/hierarchy3"/>
    <dgm:cxn modelId="{19B122B8-6A05-4985-A256-5BF96198264A}" type="presParOf" srcId="{C7F1CBD4-E354-1F48-A230-027140ACFC5B}" destId="{6131A48E-D055-5C45-A8D0-D72ABC28275C}" srcOrd="0" destOrd="0" presId="urn:microsoft.com/office/officeart/2005/8/layout/hierarchy3"/>
    <dgm:cxn modelId="{3B21C7E3-8F56-4197-8C87-3D5A13199B49}" type="presParOf" srcId="{C7F1CBD4-E354-1F48-A230-027140ACFC5B}" destId="{F85DC964-9BA3-0D4A-8C42-D8B80A7DFF0F}" srcOrd="1" destOrd="0" presId="urn:microsoft.com/office/officeart/2005/8/layout/hierarchy3"/>
    <dgm:cxn modelId="{4B1819C1-9C19-481D-BDE9-562935C466D8}" type="presParOf" srcId="{C7F1CBD4-E354-1F48-A230-027140ACFC5B}" destId="{BD957B1C-407D-C845-93D7-1B30C4BD52F0}" srcOrd="2" destOrd="0" presId="urn:microsoft.com/office/officeart/2005/8/layout/hierarchy3"/>
    <dgm:cxn modelId="{A41B80F1-9874-46F5-8F10-D984C6DC26D4}" type="presParOf" srcId="{C7F1CBD4-E354-1F48-A230-027140ACFC5B}" destId="{2CAAD395-A7E3-8F40-B5B6-2B82DDE17B44}" srcOrd="3" destOrd="0" presId="urn:microsoft.com/office/officeart/2005/8/layout/hierarchy3"/>
    <dgm:cxn modelId="{7CDDE831-DACC-48B5-9067-AA8E880C3229}" type="presParOf" srcId="{C7F1CBD4-E354-1F48-A230-027140ACFC5B}" destId="{F8E141D2-40F3-7A47-A1F8-3750093432F3}" srcOrd="4" destOrd="0" presId="urn:microsoft.com/office/officeart/2005/8/layout/hierarchy3"/>
    <dgm:cxn modelId="{D8607233-A785-4F31-8A71-C353911E6834}" type="presParOf" srcId="{C7F1CBD4-E354-1F48-A230-027140ACFC5B}" destId="{4EC6D35D-2E9A-8B44-BC7E-1FA5B1CA72D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C292C-AA54-1044-B04A-69CEC0227FEE}">
      <dsp:nvSpPr>
        <dsp:cNvPr id="0" name=""/>
        <dsp:cNvSpPr/>
      </dsp:nvSpPr>
      <dsp:spPr>
        <a:xfrm>
          <a:off x="4051510" y="761999"/>
          <a:ext cx="3452286" cy="414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82"/>
              </a:lnTo>
              <a:lnTo>
                <a:pt x="3452286" y="308482"/>
              </a:lnTo>
              <a:lnTo>
                <a:pt x="3452286" y="4140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AC061-9F87-0441-869E-76B67673CCAF}">
      <dsp:nvSpPr>
        <dsp:cNvPr id="0" name=""/>
        <dsp:cNvSpPr/>
      </dsp:nvSpPr>
      <dsp:spPr>
        <a:xfrm>
          <a:off x="4051510" y="761999"/>
          <a:ext cx="2088542" cy="410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00"/>
              </a:lnTo>
              <a:lnTo>
                <a:pt x="2088542" y="304800"/>
              </a:lnTo>
              <a:lnTo>
                <a:pt x="2088542" y="4103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B7F38-E650-6F48-A678-D13C43E3FCCE}">
      <dsp:nvSpPr>
        <dsp:cNvPr id="0" name=""/>
        <dsp:cNvSpPr/>
      </dsp:nvSpPr>
      <dsp:spPr>
        <a:xfrm>
          <a:off x="4051510" y="761999"/>
          <a:ext cx="696180" cy="410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00"/>
              </a:lnTo>
              <a:lnTo>
                <a:pt x="696180" y="304800"/>
              </a:lnTo>
              <a:lnTo>
                <a:pt x="696180" y="4103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05656-D8D8-4942-A8A0-1BDDA2A9F9F4}">
      <dsp:nvSpPr>
        <dsp:cNvPr id="0" name=""/>
        <dsp:cNvSpPr/>
      </dsp:nvSpPr>
      <dsp:spPr>
        <a:xfrm>
          <a:off x="3355330" y="761999"/>
          <a:ext cx="696180" cy="410335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304800"/>
              </a:lnTo>
              <a:lnTo>
                <a:pt x="0" y="304800"/>
              </a:lnTo>
              <a:lnTo>
                <a:pt x="0" y="4103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6E042-3A8F-4C4C-8C9E-CC8B459EB095}">
      <dsp:nvSpPr>
        <dsp:cNvPr id="0" name=""/>
        <dsp:cNvSpPr/>
      </dsp:nvSpPr>
      <dsp:spPr>
        <a:xfrm>
          <a:off x="1984078" y="761999"/>
          <a:ext cx="2067432" cy="414024"/>
        </a:xfrm>
        <a:custGeom>
          <a:avLst/>
          <a:gdLst/>
          <a:ahLst/>
          <a:cxnLst/>
          <a:rect l="0" t="0" r="0" b="0"/>
          <a:pathLst>
            <a:path>
              <a:moveTo>
                <a:pt x="2067432" y="0"/>
              </a:moveTo>
              <a:lnTo>
                <a:pt x="2067432" y="308489"/>
              </a:lnTo>
              <a:lnTo>
                <a:pt x="0" y="308489"/>
              </a:lnTo>
              <a:lnTo>
                <a:pt x="0" y="4140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E45-F8FE-D04B-AB0A-93CB88B7B736}">
      <dsp:nvSpPr>
        <dsp:cNvPr id="0" name=""/>
        <dsp:cNvSpPr/>
      </dsp:nvSpPr>
      <dsp:spPr>
        <a:xfrm>
          <a:off x="570607" y="761999"/>
          <a:ext cx="3480903" cy="410335"/>
        </a:xfrm>
        <a:custGeom>
          <a:avLst/>
          <a:gdLst/>
          <a:ahLst/>
          <a:cxnLst/>
          <a:rect l="0" t="0" r="0" b="0"/>
          <a:pathLst>
            <a:path>
              <a:moveTo>
                <a:pt x="3480903" y="0"/>
              </a:moveTo>
              <a:lnTo>
                <a:pt x="3480903" y="304800"/>
              </a:lnTo>
              <a:lnTo>
                <a:pt x="0" y="304800"/>
              </a:lnTo>
              <a:lnTo>
                <a:pt x="0" y="4103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34B7F-50CB-3D49-B83E-4119144D8EC7}">
      <dsp:nvSpPr>
        <dsp:cNvPr id="0" name=""/>
        <dsp:cNvSpPr/>
      </dsp:nvSpPr>
      <dsp:spPr>
        <a:xfrm>
          <a:off x="3481908" y="3860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FCE72-CB5A-8242-9F45-E2345769D87B}">
      <dsp:nvSpPr>
        <dsp:cNvPr id="0" name=""/>
        <dsp:cNvSpPr/>
      </dsp:nvSpPr>
      <dsp:spPr>
        <a:xfrm>
          <a:off x="3608486" y="15885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CZO Web Services</a:t>
          </a:r>
          <a:endParaRPr lang="en-US" sz="1300" kern="1200" dirty="0"/>
        </a:p>
      </dsp:txBody>
      <dsp:txXfrm>
        <a:off x="3629674" y="180041"/>
        <a:ext cx="1096828" cy="681019"/>
      </dsp:txXfrm>
    </dsp:sp>
    <dsp:sp modelId="{C869DB5F-BEC9-1349-9BB9-3BEB06AB0823}">
      <dsp:nvSpPr>
        <dsp:cNvPr id="0" name=""/>
        <dsp:cNvSpPr/>
      </dsp:nvSpPr>
      <dsp:spPr>
        <a:xfrm>
          <a:off x="1004" y="117233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8BD22-3979-6842-9666-F9B21C0EC6C2}">
      <dsp:nvSpPr>
        <dsp:cNvPr id="0" name=""/>
        <dsp:cNvSpPr/>
      </dsp:nvSpPr>
      <dsp:spPr>
        <a:xfrm>
          <a:off x="127582" y="129258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 Series Service</a:t>
          </a:r>
          <a:endParaRPr lang="en-US" sz="1300" kern="1200" dirty="0"/>
        </a:p>
      </dsp:txBody>
      <dsp:txXfrm>
        <a:off x="148770" y="1313772"/>
        <a:ext cx="1096828" cy="681019"/>
      </dsp:txXfrm>
    </dsp:sp>
    <dsp:sp modelId="{3CA4A154-001A-CC45-AC01-32618634DDB3}">
      <dsp:nvSpPr>
        <dsp:cNvPr id="0" name=""/>
        <dsp:cNvSpPr/>
      </dsp:nvSpPr>
      <dsp:spPr>
        <a:xfrm>
          <a:off x="1414475" y="117602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D345-0C2B-0B46-9075-4521C609A65B}">
      <dsp:nvSpPr>
        <dsp:cNvPr id="0" name=""/>
        <dsp:cNvSpPr/>
      </dsp:nvSpPr>
      <dsp:spPr>
        <a:xfrm>
          <a:off x="1541053" y="129627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CZO Catalog Service</a:t>
          </a:r>
          <a:endParaRPr lang="en-US" sz="1300" kern="1200" dirty="0"/>
        </a:p>
      </dsp:txBody>
      <dsp:txXfrm>
        <a:off x="1562241" y="1317461"/>
        <a:ext cx="1096828" cy="681019"/>
      </dsp:txXfrm>
    </dsp:sp>
    <dsp:sp modelId="{B3D10A5A-A653-F943-9256-21FE5558FEE3}">
      <dsp:nvSpPr>
        <dsp:cNvPr id="0" name=""/>
        <dsp:cNvSpPr/>
      </dsp:nvSpPr>
      <dsp:spPr>
        <a:xfrm>
          <a:off x="2785727" y="117233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1BD3B-A7ED-564C-9EC7-89C80C337300}">
      <dsp:nvSpPr>
        <dsp:cNvPr id="0" name=""/>
        <dsp:cNvSpPr/>
      </dsp:nvSpPr>
      <dsp:spPr>
        <a:xfrm>
          <a:off x="2912305" y="129258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CZO Ontology Service</a:t>
          </a:r>
          <a:endParaRPr lang="en-US" sz="1300" kern="1200" dirty="0"/>
        </a:p>
      </dsp:txBody>
      <dsp:txXfrm>
        <a:off x="2933493" y="1313772"/>
        <a:ext cx="1096828" cy="681019"/>
      </dsp:txXfrm>
    </dsp:sp>
    <dsp:sp modelId="{84993AA9-FDCE-5249-B6FE-0FBBE674CDDC}">
      <dsp:nvSpPr>
        <dsp:cNvPr id="0" name=""/>
        <dsp:cNvSpPr/>
      </dsp:nvSpPr>
      <dsp:spPr>
        <a:xfrm>
          <a:off x="4178089" y="117233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49B91-3BC5-B24B-A76F-544B01E16884}">
      <dsp:nvSpPr>
        <dsp:cNvPr id="0" name=""/>
        <dsp:cNvSpPr/>
      </dsp:nvSpPr>
      <dsp:spPr>
        <a:xfrm>
          <a:off x="4304667" y="129258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Geochemical </a:t>
          </a:r>
          <a:br>
            <a:rPr lang="en-US" sz="1300" kern="1200" dirty="0" smtClean="0"/>
          </a:br>
          <a:r>
            <a:rPr lang="en-US" sz="1300" kern="1200" dirty="0" smtClean="0"/>
            <a:t>Geophysical…</a:t>
          </a:r>
          <a:endParaRPr lang="en-US" sz="1300" kern="1200" dirty="0"/>
        </a:p>
      </dsp:txBody>
      <dsp:txXfrm>
        <a:off x="4325855" y="1313772"/>
        <a:ext cx="1096828" cy="681019"/>
      </dsp:txXfrm>
    </dsp:sp>
    <dsp:sp modelId="{12456182-471E-9B43-8FFC-28ED0E0EF238}">
      <dsp:nvSpPr>
        <dsp:cNvPr id="0" name=""/>
        <dsp:cNvSpPr/>
      </dsp:nvSpPr>
      <dsp:spPr>
        <a:xfrm>
          <a:off x="5570450" y="117233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C9E75-50A2-844A-B67A-788935DF35C3}">
      <dsp:nvSpPr>
        <dsp:cNvPr id="0" name=""/>
        <dsp:cNvSpPr/>
      </dsp:nvSpPr>
      <dsp:spPr>
        <a:xfrm>
          <a:off x="5697029" y="129258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Spatial Data Services</a:t>
          </a:r>
          <a:endParaRPr lang="en-US" sz="1300" kern="1200" dirty="0"/>
        </a:p>
      </dsp:txBody>
      <dsp:txXfrm>
        <a:off x="5718217" y="1313772"/>
        <a:ext cx="1096828" cy="681019"/>
      </dsp:txXfrm>
    </dsp:sp>
    <dsp:sp modelId="{B75A3C11-C038-1C4B-AC70-D95699CF1090}">
      <dsp:nvSpPr>
        <dsp:cNvPr id="0" name=""/>
        <dsp:cNvSpPr/>
      </dsp:nvSpPr>
      <dsp:spPr>
        <a:xfrm>
          <a:off x="6934195" y="117601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E006D-75DC-264F-86A8-C3B79DDCD5D8}">
      <dsp:nvSpPr>
        <dsp:cNvPr id="0" name=""/>
        <dsp:cNvSpPr/>
      </dsp:nvSpPr>
      <dsp:spPr>
        <a:xfrm>
          <a:off x="7060773" y="129626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Processing Services</a:t>
          </a:r>
          <a:endParaRPr lang="en-US" sz="1300" kern="1200" dirty="0"/>
        </a:p>
      </dsp:txBody>
      <dsp:txXfrm>
        <a:off x="7081961" y="1317454"/>
        <a:ext cx="1096828" cy="68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152405" y="0"/>
          <a:ext cx="966468" cy="46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</a:t>
          </a:r>
          <a:endParaRPr lang="en-US" sz="1600" kern="1200" dirty="0"/>
        </a:p>
      </dsp:txBody>
      <dsp:txXfrm>
        <a:off x="165971" y="13566"/>
        <a:ext cx="939336" cy="436043"/>
      </dsp:txXfrm>
    </dsp:sp>
    <dsp:sp modelId="{852568FD-9D0A-F147-85C3-DC5604C14451}">
      <dsp:nvSpPr>
        <dsp:cNvPr id="0" name=""/>
        <dsp:cNvSpPr/>
      </dsp:nvSpPr>
      <dsp:spPr>
        <a:xfrm>
          <a:off x="203332" y="463175"/>
          <a:ext cx="91440" cy="362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57"/>
              </a:lnTo>
              <a:lnTo>
                <a:pt x="78227" y="3621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AB330-B4EB-404D-8880-B035FBD1D231}">
      <dsp:nvSpPr>
        <dsp:cNvPr id="0" name=""/>
        <dsp:cNvSpPr/>
      </dsp:nvSpPr>
      <dsp:spPr>
        <a:xfrm>
          <a:off x="281559" y="583952"/>
          <a:ext cx="772417" cy="482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WPS</a:t>
          </a:r>
          <a:endParaRPr lang="en-US" sz="1600" kern="1200" dirty="0"/>
        </a:p>
      </dsp:txBody>
      <dsp:txXfrm>
        <a:off x="295699" y="598092"/>
        <a:ext cx="744137" cy="454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1114" y="2962"/>
          <a:ext cx="1120452" cy="56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REST/SOAP</a:t>
          </a:r>
          <a:endParaRPr lang="en-US" sz="1600" kern="1200" dirty="0"/>
        </a:p>
      </dsp:txBody>
      <dsp:txXfrm>
        <a:off x="17522" y="19370"/>
        <a:ext cx="1087636" cy="527410"/>
      </dsp:txXfrm>
    </dsp:sp>
    <dsp:sp modelId="{86E05D67-89A9-3045-90E7-46C32173C954}">
      <dsp:nvSpPr>
        <dsp:cNvPr id="0" name=""/>
        <dsp:cNvSpPr/>
      </dsp:nvSpPr>
      <dsp:spPr>
        <a:xfrm>
          <a:off x="113159" y="563188"/>
          <a:ext cx="112045" cy="42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69"/>
              </a:lnTo>
              <a:lnTo>
                <a:pt x="112045" y="4201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F5762-EEA6-F540-B3AF-C187836F0ECA}">
      <dsp:nvSpPr>
        <dsp:cNvPr id="0" name=""/>
        <dsp:cNvSpPr/>
      </dsp:nvSpPr>
      <dsp:spPr>
        <a:xfrm>
          <a:off x="225204" y="703245"/>
          <a:ext cx="1291980" cy="560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Catalog</a:t>
          </a:r>
          <a:endParaRPr lang="en-US" sz="1600" kern="1200" dirty="0"/>
        </a:p>
      </dsp:txBody>
      <dsp:txXfrm>
        <a:off x="241612" y="719653"/>
        <a:ext cx="1259164" cy="527410"/>
      </dsp:txXfrm>
    </dsp:sp>
    <dsp:sp modelId="{BD957B1C-407D-C845-93D7-1B30C4BD52F0}">
      <dsp:nvSpPr>
        <dsp:cNvPr id="0" name=""/>
        <dsp:cNvSpPr/>
      </dsp:nvSpPr>
      <dsp:spPr>
        <a:xfrm>
          <a:off x="113159" y="563188"/>
          <a:ext cx="112045" cy="1120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452"/>
              </a:lnTo>
              <a:lnTo>
                <a:pt x="112045" y="11204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D395-A7E3-8F40-B5B6-2B82DDE17B44}">
      <dsp:nvSpPr>
        <dsp:cNvPr id="0" name=""/>
        <dsp:cNvSpPr/>
      </dsp:nvSpPr>
      <dsp:spPr>
        <a:xfrm>
          <a:off x="225204" y="1403528"/>
          <a:ext cx="1373880" cy="560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WFS (Features)</a:t>
          </a:r>
          <a:endParaRPr lang="en-US" sz="1600" kern="1200" dirty="0"/>
        </a:p>
      </dsp:txBody>
      <dsp:txXfrm>
        <a:off x="241612" y="1419936"/>
        <a:ext cx="1341064" cy="527410"/>
      </dsp:txXfrm>
    </dsp:sp>
    <dsp:sp modelId="{F8E141D2-40F3-7A47-A1F8-3750093432F3}">
      <dsp:nvSpPr>
        <dsp:cNvPr id="0" name=""/>
        <dsp:cNvSpPr/>
      </dsp:nvSpPr>
      <dsp:spPr>
        <a:xfrm>
          <a:off x="113159" y="563188"/>
          <a:ext cx="112045" cy="182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735"/>
              </a:lnTo>
              <a:lnTo>
                <a:pt x="112045" y="18207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6D35D-2E9A-8B44-BC7E-1FA5B1CA72D5}">
      <dsp:nvSpPr>
        <dsp:cNvPr id="0" name=""/>
        <dsp:cNvSpPr/>
      </dsp:nvSpPr>
      <dsp:spPr>
        <a:xfrm>
          <a:off x="225204" y="2103811"/>
          <a:ext cx="1176815" cy="560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WMS (Maps)</a:t>
          </a:r>
          <a:endParaRPr lang="en-US" sz="1600" kern="1200" dirty="0"/>
        </a:p>
      </dsp:txBody>
      <dsp:txXfrm>
        <a:off x="241612" y="2120219"/>
        <a:ext cx="1143999" cy="527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2" y="0"/>
          <a:ext cx="1153566" cy="576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</a:t>
          </a:r>
        </a:p>
      </dsp:txBody>
      <dsp:txXfrm>
        <a:off x="16895" y="16893"/>
        <a:ext cx="1119780" cy="542997"/>
      </dsp:txXfrm>
    </dsp:sp>
    <dsp:sp modelId="{6131A48E-D055-5C45-A8D0-D72ABC28275C}">
      <dsp:nvSpPr>
        <dsp:cNvPr id="0" name=""/>
        <dsp:cNvSpPr/>
      </dsp:nvSpPr>
      <dsp:spPr>
        <a:xfrm>
          <a:off x="115358" y="576783"/>
          <a:ext cx="267754" cy="43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326"/>
              </a:lnTo>
              <a:lnTo>
                <a:pt x="267754" y="434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C964-9BA3-0D4A-8C42-D8B80A7DFF0F}">
      <dsp:nvSpPr>
        <dsp:cNvPr id="0" name=""/>
        <dsp:cNvSpPr/>
      </dsp:nvSpPr>
      <dsp:spPr>
        <a:xfrm>
          <a:off x="383113" y="722718"/>
          <a:ext cx="12170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SOS (Sensor)</a:t>
          </a:r>
          <a:endParaRPr lang="en-US" sz="1600" kern="1200" dirty="0"/>
        </a:p>
      </dsp:txBody>
      <dsp:txXfrm>
        <a:off x="400006" y="739611"/>
        <a:ext cx="1183300" cy="542997"/>
      </dsp:txXfrm>
    </dsp:sp>
    <dsp:sp modelId="{BD957B1C-407D-C845-93D7-1B30C4BD52F0}">
      <dsp:nvSpPr>
        <dsp:cNvPr id="0" name=""/>
        <dsp:cNvSpPr/>
      </dsp:nvSpPr>
      <dsp:spPr>
        <a:xfrm>
          <a:off x="115358" y="576783"/>
          <a:ext cx="267754" cy="115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306"/>
              </a:lnTo>
              <a:lnTo>
                <a:pt x="267754" y="11553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D395-A7E3-8F40-B5B6-2B82DDE17B44}">
      <dsp:nvSpPr>
        <dsp:cNvPr id="0" name=""/>
        <dsp:cNvSpPr/>
      </dsp:nvSpPr>
      <dsp:spPr>
        <a:xfrm>
          <a:off x="383113" y="1443697"/>
          <a:ext cx="10646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WFS (Features)</a:t>
          </a:r>
          <a:endParaRPr lang="en-US" sz="1600" kern="1200" dirty="0"/>
        </a:p>
      </dsp:txBody>
      <dsp:txXfrm>
        <a:off x="400006" y="1460590"/>
        <a:ext cx="1030900" cy="542997"/>
      </dsp:txXfrm>
    </dsp:sp>
    <dsp:sp modelId="{F8E141D2-40F3-7A47-A1F8-3750093432F3}">
      <dsp:nvSpPr>
        <dsp:cNvPr id="0" name=""/>
        <dsp:cNvSpPr/>
      </dsp:nvSpPr>
      <dsp:spPr>
        <a:xfrm>
          <a:off x="115358" y="576783"/>
          <a:ext cx="267754" cy="187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5"/>
              </a:lnTo>
              <a:lnTo>
                <a:pt x="267754" y="18762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6D35D-2E9A-8B44-BC7E-1FA5B1CA72D5}">
      <dsp:nvSpPr>
        <dsp:cNvPr id="0" name=""/>
        <dsp:cNvSpPr/>
      </dsp:nvSpPr>
      <dsp:spPr>
        <a:xfrm>
          <a:off x="383113" y="2164677"/>
          <a:ext cx="1206520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WMS (Maps)</a:t>
          </a:r>
          <a:endParaRPr lang="en-US" sz="1600" kern="1200" dirty="0"/>
        </a:p>
      </dsp:txBody>
      <dsp:txXfrm>
        <a:off x="400006" y="2181570"/>
        <a:ext cx="1172734" cy="542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152405" y="0"/>
          <a:ext cx="966468" cy="46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</a:t>
          </a:r>
          <a:endParaRPr lang="en-US" sz="1600" kern="1200" dirty="0"/>
        </a:p>
      </dsp:txBody>
      <dsp:txXfrm>
        <a:off x="165971" y="13566"/>
        <a:ext cx="939336" cy="436043"/>
      </dsp:txXfrm>
    </dsp:sp>
    <dsp:sp modelId="{852568FD-9D0A-F147-85C3-DC5604C14451}">
      <dsp:nvSpPr>
        <dsp:cNvPr id="0" name=""/>
        <dsp:cNvSpPr/>
      </dsp:nvSpPr>
      <dsp:spPr>
        <a:xfrm>
          <a:off x="203332" y="463175"/>
          <a:ext cx="91440" cy="362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57"/>
              </a:lnTo>
              <a:lnTo>
                <a:pt x="78227" y="3621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AB330-B4EB-404D-8880-B035FBD1D231}">
      <dsp:nvSpPr>
        <dsp:cNvPr id="0" name=""/>
        <dsp:cNvSpPr/>
      </dsp:nvSpPr>
      <dsp:spPr>
        <a:xfrm>
          <a:off x="281559" y="583952"/>
          <a:ext cx="772417" cy="482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WPS</a:t>
          </a:r>
          <a:endParaRPr lang="en-US" sz="1600" kern="1200" dirty="0"/>
        </a:p>
      </dsp:txBody>
      <dsp:txXfrm>
        <a:off x="295699" y="598092"/>
        <a:ext cx="744137" cy="4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2" y="0"/>
          <a:ext cx="1153566" cy="576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REST/SOAP</a:t>
          </a:r>
        </a:p>
      </dsp:txBody>
      <dsp:txXfrm>
        <a:off x="16895" y="16893"/>
        <a:ext cx="1119780" cy="542997"/>
      </dsp:txXfrm>
    </dsp:sp>
    <dsp:sp modelId="{6131A48E-D055-5C45-A8D0-D72ABC28275C}">
      <dsp:nvSpPr>
        <dsp:cNvPr id="0" name=""/>
        <dsp:cNvSpPr/>
      </dsp:nvSpPr>
      <dsp:spPr>
        <a:xfrm>
          <a:off x="115358" y="576783"/>
          <a:ext cx="267754" cy="43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326"/>
              </a:lnTo>
              <a:lnTo>
                <a:pt x="267754" y="434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C964-9BA3-0D4A-8C42-D8B80A7DFF0F}">
      <dsp:nvSpPr>
        <dsp:cNvPr id="0" name=""/>
        <dsp:cNvSpPr/>
      </dsp:nvSpPr>
      <dsp:spPr>
        <a:xfrm>
          <a:off x="383113" y="722718"/>
          <a:ext cx="12170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SOS (Sensor)</a:t>
          </a:r>
          <a:endParaRPr lang="en-US" sz="1600" kern="1200" dirty="0"/>
        </a:p>
      </dsp:txBody>
      <dsp:txXfrm>
        <a:off x="400006" y="739611"/>
        <a:ext cx="1183300" cy="542997"/>
      </dsp:txXfrm>
    </dsp:sp>
    <dsp:sp modelId="{BD957B1C-407D-C845-93D7-1B30C4BD52F0}">
      <dsp:nvSpPr>
        <dsp:cNvPr id="0" name=""/>
        <dsp:cNvSpPr/>
      </dsp:nvSpPr>
      <dsp:spPr>
        <a:xfrm>
          <a:off x="115358" y="576783"/>
          <a:ext cx="267754" cy="115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306"/>
              </a:lnTo>
              <a:lnTo>
                <a:pt x="267754" y="11553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D395-A7E3-8F40-B5B6-2B82DDE17B44}">
      <dsp:nvSpPr>
        <dsp:cNvPr id="0" name=""/>
        <dsp:cNvSpPr/>
      </dsp:nvSpPr>
      <dsp:spPr>
        <a:xfrm>
          <a:off x="383113" y="1443697"/>
          <a:ext cx="10646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WFS (Features)</a:t>
          </a:r>
          <a:endParaRPr lang="en-US" sz="1600" kern="1200" dirty="0"/>
        </a:p>
      </dsp:txBody>
      <dsp:txXfrm>
        <a:off x="400006" y="1460590"/>
        <a:ext cx="1030900" cy="542997"/>
      </dsp:txXfrm>
    </dsp:sp>
    <dsp:sp modelId="{F8E141D2-40F3-7A47-A1F8-3750093432F3}">
      <dsp:nvSpPr>
        <dsp:cNvPr id="0" name=""/>
        <dsp:cNvSpPr/>
      </dsp:nvSpPr>
      <dsp:spPr>
        <a:xfrm>
          <a:off x="115358" y="576783"/>
          <a:ext cx="267754" cy="187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5"/>
              </a:lnTo>
              <a:lnTo>
                <a:pt x="267754" y="18762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6D35D-2E9A-8B44-BC7E-1FA5B1CA72D5}">
      <dsp:nvSpPr>
        <dsp:cNvPr id="0" name=""/>
        <dsp:cNvSpPr/>
      </dsp:nvSpPr>
      <dsp:spPr>
        <a:xfrm>
          <a:off x="383113" y="2164677"/>
          <a:ext cx="1206520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WMS (Maps)</a:t>
          </a:r>
          <a:endParaRPr lang="en-US" sz="1600" kern="1200" dirty="0"/>
        </a:p>
      </dsp:txBody>
      <dsp:txXfrm>
        <a:off x="400006" y="2181570"/>
        <a:ext cx="1172734" cy="542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6C7-C0BE-CE47-AC0D-194996CD374B}">
      <dsp:nvSpPr>
        <dsp:cNvPr id="0" name=""/>
        <dsp:cNvSpPr/>
      </dsp:nvSpPr>
      <dsp:spPr>
        <a:xfrm>
          <a:off x="2" y="0"/>
          <a:ext cx="1153566" cy="576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</a:t>
          </a:r>
        </a:p>
      </dsp:txBody>
      <dsp:txXfrm>
        <a:off x="16895" y="16893"/>
        <a:ext cx="1119780" cy="542997"/>
      </dsp:txXfrm>
    </dsp:sp>
    <dsp:sp modelId="{6131A48E-D055-5C45-A8D0-D72ABC28275C}">
      <dsp:nvSpPr>
        <dsp:cNvPr id="0" name=""/>
        <dsp:cNvSpPr/>
      </dsp:nvSpPr>
      <dsp:spPr>
        <a:xfrm>
          <a:off x="115358" y="576783"/>
          <a:ext cx="267754" cy="43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326"/>
              </a:lnTo>
              <a:lnTo>
                <a:pt x="267754" y="434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C964-9BA3-0D4A-8C42-D8B80A7DFF0F}">
      <dsp:nvSpPr>
        <dsp:cNvPr id="0" name=""/>
        <dsp:cNvSpPr/>
      </dsp:nvSpPr>
      <dsp:spPr>
        <a:xfrm>
          <a:off x="383113" y="722718"/>
          <a:ext cx="12170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SOS (Sensor)</a:t>
          </a:r>
          <a:endParaRPr lang="en-US" sz="1600" kern="1200" dirty="0"/>
        </a:p>
      </dsp:txBody>
      <dsp:txXfrm>
        <a:off x="400006" y="739611"/>
        <a:ext cx="1183300" cy="542997"/>
      </dsp:txXfrm>
    </dsp:sp>
    <dsp:sp modelId="{BD957B1C-407D-C845-93D7-1B30C4BD52F0}">
      <dsp:nvSpPr>
        <dsp:cNvPr id="0" name=""/>
        <dsp:cNvSpPr/>
      </dsp:nvSpPr>
      <dsp:spPr>
        <a:xfrm>
          <a:off x="115358" y="576783"/>
          <a:ext cx="267754" cy="115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306"/>
              </a:lnTo>
              <a:lnTo>
                <a:pt x="267754" y="11553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D395-A7E3-8F40-B5B6-2B82DDE17B44}">
      <dsp:nvSpPr>
        <dsp:cNvPr id="0" name=""/>
        <dsp:cNvSpPr/>
      </dsp:nvSpPr>
      <dsp:spPr>
        <a:xfrm>
          <a:off x="383113" y="1443697"/>
          <a:ext cx="1064686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WFS (Features)</a:t>
          </a:r>
          <a:endParaRPr lang="en-US" sz="1600" kern="1200" dirty="0"/>
        </a:p>
      </dsp:txBody>
      <dsp:txXfrm>
        <a:off x="400006" y="1460590"/>
        <a:ext cx="1030900" cy="542997"/>
      </dsp:txXfrm>
    </dsp:sp>
    <dsp:sp modelId="{F8E141D2-40F3-7A47-A1F8-3750093432F3}">
      <dsp:nvSpPr>
        <dsp:cNvPr id="0" name=""/>
        <dsp:cNvSpPr/>
      </dsp:nvSpPr>
      <dsp:spPr>
        <a:xfrm>
          <a:off x="115358" y="576783"/>
          <a:ext cx="267754" cy="187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5"/>
              </a:lnTo>
              <a:lnTo>
                <a:pt x="267754" y="18762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6D35D-2E9A-8B44-BC7E-1FA5B1CA72D5}">
      <dsp:nvSpPr>
        <dsp:cNvPr id="0" name=""/>
        <dsp:cNvSpPr/>
      </dsp:nvSpPr>
      <dsp:spPr>
        <a:xfrm>
          <a:off x="383113" y="2164677"/>
          <a:ext cx="1206520" cy="57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WMS (Maps)</a:t>
          </a:r>
          <a:endParaRPr lang="en-US" sz="1600" kern="1200" dirty="0"/>
        </a:p>
      </dsp:txBody>
      <dsp:txXfrm>
        <a:off x="400006" y="2181570"/>
        <a:ext cx="1172734" cy="54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DA574-92AB-41FA-A84A-4C89CB54BFC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3D25-C137-4FC6-8A4A-8166862A4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2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44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14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84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57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29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00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72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701675"/>
            <a:ext cx="4584700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2925"/>
            <a:ext cx="5048250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2" tIns="44298" rIns="90182" bIns="44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800" smtClean="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701675"/>
            <a:ext cx="4584700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2925"/>
            <a:ext cx="5048250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2" tIns="44298" rIns="90182" bIns="44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800" smtClean="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701675"/>
            <a:ext cx="4584700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2925"/>
            <a:ext cx="5048250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2" tIns="44298" rIns="90182" bIns="44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800" smtClean="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56B405-65B6-4604-BA16-5EE534CDED2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815DC-D6E3-4CAA-B12F-3A79CD82BBF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r>
              <a:rPr lang="en-US" smtClean="0"/>
              <a:t>The </a:t>
            </a:r>
            <a:r>
              <a:rPr lang="en-US" smtClean="0">
                <a:cs typeface="Times New Roman" pitchFamily="18" charset="0"/>
              </a:rPr>
              <a:t>OGC is a not for profit consortium dedicated to the development of specifications that enable geospatial technologies to “plug and play” across any device, platform or network. </a:t>
            </a:r>
            <a:r>
              <a:rPr lang="en-US" smtClean="0">
                <a:latin typeface="Palatino Linotype" pitchFamily="18" charset="0"/>
                <a:cs typeface="Times New Roman" pitchFamily="18" charset="0"/>
              </a:rPr>
              <a:t>The OGC consists of 380+ members - geospatial technology software vendors, systems integrators, government agencies and universities  - participating in a consensus process to develop, test, and document publicly available interface specifications and encodings for the geospatial industry. Open interfaces and protocols defined by OpenGIS® Specifications are designed to support interoperable solutions that "geo-enable" the Web, wireless and location-based services, and mainstream IT, and to empower technology developers to make complex spatial information and services accessible and useful to all kinds of applications.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EC0FA-F548-4E47-BB56-2E13BB38AEC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602" tIns="44801" rIns="89602" bIns="44801"/>
          <a:lstStyle/>
          <a:p>
            <a:r>
              <a:rPr lang="en-US" sz="1400" b="1" dirty="0" smtClean="0"/>
              <a:t>Now life gets really interesting.  Events really begin to accelerate.  As far as I know, the first use of commercial GIS in a Web deployed application happened in 1994.  Since then, every GIS vendor has a web solution for their software.  There are now thousands of spatially enabled web sites.  And possibly the most heavily used </a:t>
            </a:r>
            <a:r>
              <a:rPr lang="en-US" sz="1400" b="1" dirty="0" err="1" smtClean="0"/>
              <a:t>WebGIS</a:t>
            </a:r>
            <a:r>
              <a:rPr lang="en-US" sz="1400" b="1" dirty="0" smtClean="0"/>
              <a:t> application in the world, </a:t>
            </a:r>
            <a:r>
              <a:rPr lang="en-US" sz="1400" b="1" dirty="0" err="1" smtClean="0"/>
              <a:t>Mapquest</a:t>
            </a:r>
            <a:r>
              <a:rPr lang="en-US" sz="1400" b="1" dirty="0" smtClean="0"/>
              <a:t>, is not even thought of by many as even a GIS.  Shades of things to come.  As a point of interest, the </a:t>
            </a:r>
            <a:r>
              <a:rPr lang="en-US" sz="1400" b="1" dirty="0" err="1" smtClean="0"/>
              <a:t>Mapquest</a:t>
            </a:r>
            <a:r>
              <a:rPr lang="en-US" sz="1400" b="1" dirty="0" smtClean="0"/>
              <a:t> site is currently serving over 2800 maps per minute and the volume is growing.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NewBaskerville-Roman" charset="0"/>
              </a:rPr>
              <a:t>Prevents a single, self-interested party from controlling a standard</a:t>
            </a:r>
          </a:p>
          <a:p>
            <a:pPr lvl="3"/>
            <a:endParaRPr lang="en-US" smtClean="0">
              <a:latin typeface="NewBaskerville-Roman" charset="0"/>
            </a:endParaRPr>
          </a:p>
          <a:p>
            <a:r>
              <a:rPr lang="en-US" smtClean="0">
                <a:latin typeface="NewBaskerville-Roman" charset="0"/>
              </a:rPr>
              <a:t>Facilitates competition by lowering the cost of entry</a:t>
            </a:r>
          </a:p>
          <a:p>
            <a:pPr lvl="1"/>
            <a:endParaRPr lang="en-US" smtClean="0">
              <a:latin typeface="NewBaskerville-Roman" charset="0"/>
            </a:endParaRPr>
          </a:p>
          <a:p>
            <a:r>
              <a:rPr lang="en-US" smtClean="0">
                <a:latin typeface="NewBaskerville-Roman" charset="0"/>
              </a:rPr>
              <a:t>Stimulates innovation beyond the standard by companies that seek to differentiate themselves. </a:t>
            </a:r>
          </a:p>
          <a:p>
            <a:pPr lvl="1"/>
            <a:endParaRPr lang="en-US" smtClean="0">
              <a:latin typeface="NewBaskerville-Roman" charset="0"/>
            </a:endParaRPr>
          </a:p>
          <a:p>
            <a:r>
              <a:rPr lang="en-US" smtClean="0">
                <a:latin typeface="NewBaskerville-Roman" charset="0"/>
              </a:rPr>
              <a:t>Customers value the interoperability that open standards provide and generally benefit from not being locked into a particular supplier.</a:t>
            </a:r>
          </a:p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78B8F-3890-4615-A42F-83E705DFCFD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FE1BB-F9D4-499A-A5CE-C26660379A9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9" tIns="45629" rIns="91259" bIns="4562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5822-F3B1-4BDA-AD9C-15FF985C8C84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9E27-4656-4932-A49F-20A45591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34A0-DA50-478F-BD53-9C21C3144B7C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D891-C92E-4F0C-879E-9EF9FF2D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6F6B-3CFC-42D3-8EE4-CC435B871FF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C568-24AA-46C5-AF63-041644A4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422400"/>
            <a:ext cx="8839200" cy="4749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58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2FEC-C959-4B2B-9412-408800C21294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63F6-8C7C-4D81-AEF2-0AAAE7FD3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D8E1-7626-49BA-9839-A77029A9C88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460C-C49C-4F09-8F74-F5F7C9BF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FDC0-0CE3-4E8A-AB8F-B13E67466551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11E3-7F01-40A0-8B8F-E751999D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C7E9-CABF-44EB-B63F-B990A9FE656A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498B-9CA2-460F-AFFC-525F9133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B286-5912-4FBA-BC3E-B3629697EF30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1D47-2C57-4A82-9C66-4EA384615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1623-085F-46C0-AE28-6C3AAD374679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AE93-DC5C-4037-82C2-79E64D1A9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8ABF-DD8C-4A04-90E9-9B00F5D35831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AF43-996C-4C07-8F74-7682F711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4230-B455-4763-96FE-80D0F4AC2D4D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4B44-2BBF-4E39-8029-73B37F90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0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8551-B2B5-4E88-9353-6F3A93079644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6516-ED5B-4FF7-A205-AAA49EA40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1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0AA-01E9-47A3-9CDF-0C6A5753E49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1224-8542-4EA2-BC72-0A6F55CE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6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FAFD-B143-41CD-BE31-59A645A9F134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1A79-A3AF-4BEB-BFCC-BBE0FE6D0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6D7C-BE1E-444D-A4DE-B8401C52F660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3C65-7DCF-46D6-82C7-BF560931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3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422400"/>
            <a:ext cx="8839200" cy="4749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0141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host\Shared Folders\LinuxDesktop\templates\ppt_image_08110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752975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/>
              <a:t>58th OGC Technical Committee</a:t>
            </a:r>
          </a:p>
          <a:p>
            <a:r>
              <a:rPr lang="en-US"/>
              <a:t>Tysons Corners</a:t>
            </a:r>
          </a:p>
          <a:p>
            <a:r>
              <a:rPr lang="en-US"/>
              <a:t>&lt;Chair name here&gt;</a:t>
            </a:r>
          </a:p>
          <a:p>
            <a:r>
              <a:rPr lang="en-US"/>
              <a:t>October 5, 2006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4B44-2BBF-4E39-8029-73B37F90E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E21F-F951-47A4-82F4-D4672F83B0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2657-4F5A-4EE3-A616-4080C316D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95EF-6C3B-48D4-A0B7-2FF5BB9152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6EAA-E3D8-45A8-A0AD-E11BDCC42BF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E21F-F951-47A4-82F4-D4672F83B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D1AD-D06D-4028-A804-6A0823FB2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3D48-C131-40F4-B1D7-8092613E5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C87D-7B90-449A-BDDE-ED689658F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A2C7-9142-427D-AC18-45FCD5A6C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D891-C92E-4F0C-879E-9EF9FF2D5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319088"/>
            <a:ext cx="211455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9088"/>
            <a:ext cx="61912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C568-24AA-46C5-AF63-041644A4E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5822-F3B1-4BDA-AD9C-15FF985C8C84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9E27-4656-4932-A49F-20A455918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4230-B455-4763-96FE-80D0F4AC2D4D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4B44-2BBF-4E39-8029-73B37F90E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6EAA-E3D8-45A8-A0AD-E11BDCC42BF3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E21F-F951-47A4-82F4-D4672F83B0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16E2-8EBD-4A24-8964-A199ADFCFC6B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2657-4F5A-4EE3-A616-4080C316D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16E2-8EBD-4A24-8964-A199ADFCFC6B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2657-4F5A-4EE3-A616-4080C316D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4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CC2E-2FD3-4634-B24A-3B95C8587065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95EF-6C3B-48D4-A0B7-2FF5BB9152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5533-7800-4044-9B16-5A947D21E277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D1AD-D06D-4028-A804-6A0823FB2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C5BA-02B9-4139-BC71-E81A30BBE78C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3D48-C131-40F4-B1D7-8092613E5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D77-A6F5-4854-B3FC-0A9CC54653B1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C87D-7B90-449A-BDDE-ED689658F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121B-EE5B-4989-8DC7-82877C3D4235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A2C7-9142-427D-AC18-45FCD5A6C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34A0-DA50-478F-BD53-9C21C3144B7C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D891-C92E-4F0C-879E-9EF9FF2D5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6F6B-3CFC-42D3-8EE4-CC435B871FF5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C568-24AA-46C5-AF63-041644A4E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422400"/>
            <a:ext cx="8839200" cy="4749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4" indent="0">
              <a:buNone/>
              <a:defRPr sz="1600" b="1"/>
            </a:lvl5pPr>
            <a:lvl6pPr marL="2285357" indent="0">
              <a:buNone/>
              <a:defRPr sz="1600" b="1"/>
            </a:lvl6pPr>
            <a:lvl7pPr marL="2742429" indent="0">
              <a:buNone/>
              <a:defRPr sz="1600" b="1"/>
            </a:lvl7pPr>
            <a:lvl8pPr marL="3199500" indent="0">
              <a:buNone/>
              <a:defRPr sz="1600" b="1"/>
            </a:lvl8pPr>
            <a:lvl9pPr marL="3656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4" indent="0">
              <a:buNone/>
              <a:defRPr sz="1600" b="1"/>
            </a:lvl5pPr>
            <a:lvl6pPr marL="2285357" indent="0">
              <a:buNone/>
              <a:defRPr sz="1600" b="1"/>
            </a:lvl6pPr>
            <a:lvl7pPr marL="2742429" indent="0">
              <a:buNone/>
              <a:defRPr sz="1600" b="1"/>
            </a:lvl7pPr>
            <a:lvl8pPr marL="3199500" indent="0">
              <a:buNone/>
              <a:defRPr sz="1600" b="1"/>
            </a:lvl8pPr>
            <a:lvl9pPr marL="3656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CC2E-2FD3-4634-B24A-3B95C858706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95EF-6C3B-48D4-A0B7-2FF5BB91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5533-7800-4044-9B16-5A947D21E27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D1AD-D06D-4028-A804-6A0823FB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5BA-02B9-4139-BC71-E81A30BBE78C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3D48-C131-40F4-B1D7-8092613E5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4" indent="0">
              <a:buNone/>
              <a:defRPr sz="900"/>
            </a:lvl5pPr>
            <a:lvl6pPr marL="2285357" indent="0">
              <a:buNone/>
              <a:defRPr sz="900"/>
            </a:lvl6pPr>
            <a:lvl7pPr marL="2742429" indent="0">
              <a:buNone/>
              <a:defRPr sz="900"/>
            </a:lvl7pPr>
            <a:lvl8pPr marL="3199500" indent="0">
              <a:buNone/>
              <a:defRPr sz="900"/>
            </a:lvl8pPr>
            <a:lvl9pPr marL="36565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3D77-A6F5-4854-B3FC-0A9CC54653B1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C87D-7B90-449A-BDDE-ED689658F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4" indent="0">
              <a:buNone/>
              <a:defRPr sz="2000"/>
            </a:lvl5pPr>
            <a:lvl6pPr marL="2285357" indent="0">
              <a:buNone/>
              <a:defRPr sz="2000"/>
            </a:lvl6pPr>
            <a:lvl7pPr marL="2742429" indent="0">
              <a:buNone/>
              <a:defRPr sz="2000"/>
            </a:lvl7pPr>
            <a:lvl8pPr marL="3199500" indent="0">
              <a:buNone/>
              <a:defRPr sz="2000"/>
            </a:lvl8pPr>
            <a:lvl9pPr marL="36565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4" indent="0">
              <a:buNone/>
              <a:defRPr sz="900"/>
            </a:lvl5pPr>
            <a:lvl6pPr marL="2285357" indent="0">
              <a:buNone/>
              <a:defRPr sz="900"/>
            </a:lvl6pPr>
            <a:lvl7pPr marL="2742429" indent="0">
              <a:buNone/>
              <a:defRPr sz="900"/>
            </a:lvl7pPr>
            <a:lvl8pPr marL="3199500" indent="0">
              <a:buNone/>
              <a:defRPr sz="900"/>
            </a:lvl8pPr>
            <a:lvl9pPr marL="36565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121B-EE5B-4989-8DC7-82877C3D423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A2C7-9142-427D-AC18-45FCD5A6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A3EE458-F7CD-4F91-8F5F-483A2B0CA8C6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0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CAFBD8-0E75-44A6-9F49-43A3660F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3" indent="-3428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6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7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9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1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3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5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9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0FEF255B-16AC-4923-A4FD-6D31B9912CDD}" type="datetimeFigureOut">
              <a:rPr lang="en-US"/>
              <a:pPr defTabSz="914400"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BA46B6E-55CE-4473-9B03-4AEC36182459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19088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95400"/>
            <a:ext cx="84582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CCAFBD8-0E75-44A6-9F49-43A3660F5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45300" y="6340475"/>
            <a:ext cx="195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b="0" i="1">
                <a:solidFill>
                  <a:srgbClr val="003399"/>
                </a:solidFill>
                <a:latin typeface="CG Times" pitchFamily="18" charset="0"/>
              </a:rPr>
              <a:t>Helping the World to Communicate</a:t>
            </a:r>
          </a:p>
          <a:p>
            <a:pPr eaLnBrk="0" hangingPunct="0">
              <a:defRPr/>
            </a:pPr>
            <a:r>
              <a:rPr lang="en-US" sz="900" b="0" i="1">
                <a:solidFill>
                  <a:srgbClr val="003399"/>
                </a:solidFill>
                <a:latin typeface="CG Times" pitchFamily="18" charset="0"/>
              </a:rPr>
              <a:t>Geographically</a:t>
            </a:r>
          </a:p>
        </p:txBody>
      </p:sp>
      <p:pic>
        <p:nvPicPr>
          <p:cNvPr id="1032" name="Picture 10" descr="hexagons.png                                                   0005D1B2JeffToo                        ABA7815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762000"/>
            <a:ext cx="8839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Documents and Settings\Greg Buehler.JUMBO\Desktop\OGC_Logo_No_Border_Blue_3D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6248400"/>
            <a:ext cx="14033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1"/>
          </a:solidFill>
          <a:latin typeface="+mn-lt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1"/>
          </a:solidFill>
          <a:latin typeface="+mn-lt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1"/>
          </a:solidFill>
          <a:latin typeface="+mn-lt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1"/>
          </a:solidFill>
          <a:latin typeface="+mn-lt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1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1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1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78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78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8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79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307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9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fld id="{FA3EE458-F7CD-4F91-8F5F-483A2B0CA8C6}" type="datetimeFigureOut">
              <a:rPr lang="en-US" smtClean="0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779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9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BCCAFBD8-0E75-44A6-9F49-43A3660F5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is.org/twiki_public/bin/view/HydrologyDWG/WebHom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external.opengis.org/twiki_public/bin/view/HydrologyDWG" TargetMode="External"/><Relationship Id="rId4" Type="http://schemas.openxmlformats.org/officeDocument/2006/relationships/hyperlink" Target="https://lists.opengeospatial.org/mailman/listinfo/hydro.dw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ria.fr/projets/MLIS/DHYDRO/outils/site_edition/dictframe.html" TargetMode="External"/><Relationship Id="rId3" Type="http://schemas.openxmlformats.org/officeDocument/2006/relationships/hyperlink" Target="http://inspire-registry.jrc.ec.europa.eu/registers/GLOSSARY/items" TargetMode="External"/><Relationship Id="rId7" Type="http://schemas.openxmlformats.org/officeDocument/2006/relationships/hyperlink" Target="http://water.usgs.gov/wsc/glossary.html" TargetMode="External"/><Relationship Id="rId2" Type="http://schemas.openxmlformats.org/officeDocument/2006/relationships/hyperlink" Target="http://webworld.unesco.org/water/ihp/db/glossary/glu/aglu.ht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eionet.europa.eu/gemet/" TargetMode="External"/><Relationship Id="rId5" Type="http://schemas.openxmlformats.org/officeDocument/2006/relationships/hyperlink" Target="http://www.emwis.net/portal_thesaurus/" TargetMode="External"/><Relationship Id="rId4" Type="http://schemas.openxmlformats.org/officeDocument/2006/relationships/hyperlink" Target="http://amsglossary.allenpress.com/glossa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bworld.unesco.org/water/ihp/db/glossary/glu/aglu.htm" TargetMode="Externa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hyperlink" Target="http://images.google.com/imgres?imgurl=http://www.heatersplus.com/images/cit1.gif&amp;imgrefurl=http://www.heatersplus.com/cit-1.htm&amp;usg=__nUAmpUMQtnOdIpzxmu4omitCS0k=&amp;h=328&amp;w=259&amp;sz=47&amp;hl=en&amp;start=5&amp;um=1&amp;itbs=1&amp;tbnid=R_8_Y62HmFZMTM:&amp;tbnh=118&amp;tbnw=93&amp;prev=/images?q=snow+sensor&amp;um=1&amp;hl=en&amp;rls=com.microsoft:en-us:IE-SearchBox&amp;tbs=isch:1" TargetMode="External"/><Relationship Id="rId3" Type="http://schemas.openxmlformats.org/officeDocument/2006/relationships/hyperlink" Target="http://images.google.com/imgres?imgurl=http://www.bae.uky.edu/tstomb/images/Research/soil_sensor4.JPG&amp;imgrefurl=http://www.bae.uky.edu/tstomb/soil_sensor.htm&amp;usg=__0D2my10V2S3ZOj7uOgdBUjmmNfo=&amp;h=793&amp;w=967&amp;sz=238&amp;hl=en&amp;start=2&amp;um=1&amp;itbs=1&amp;tbnid=CrI2ZXmeb3krMM:&amp;tbnh=121&amp;tbnw=148&amp;prev=/images?q=soil+sensor&amp;um=1&amp;hl=en&amp;sa=N&amp;rls=com.microsoft:en-us:IE-SearchBox&amp;tbs=isch:1" TargetMode="External"/><Relationship Id="rId21" Type="http://schemas.openxmlformats.org/officeDocument/2006/relationships/image" Target="../media/image30.jpeg"/><Relationship Id="rId7" Type="http://schemas.openxmlformats.org/officeDocument/2006/relationships/hyperlink" Target="http://www.delta-t.co.uk/cgi-bin/images.cgi?rm=show_image&amp;size=m&amp;image=2005092819880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emf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24" Type="http://schemas.openxmlformats.org/officeDocument/2006/relationships/hyperlink" Target="http://img.directindustry.com/images_di/photo-g/snow-sensor-318328.jpg" TargetMode="External"/><Relationship Id="rId32" Type="http://schemas.openxmlformats.org/officeDocument/2006/relationships/image" Target="../media/image36.png"/><Relationship Id="rId5" Type="http://schemas.openxmlformats.org/officeDocument/2006/relationships/hyperlink" Target="http://www.stevenswater.com/software/images/pogopda_float.jpg" TargetMode="External"/><Relationship Id="rId15" Type="http://schemas.openxmlformats.org/officeDocument/2006/relationships/image" Target="../media/image24.emf"/><Relationship Id="rId23" Type="http://schemas.openxmlformats.org/officeDocument/2006/relationships/image" Target="../media/image31.jpeg"/><Relationship Id="rId28" Type="http://schemas.openxmlformats.org/officeDocument/2006/relationships/hyperlink" Target="http://images.google.com/imgres?imgurl=http://www.cflhd.gov/agm/images/fig112.jpg&amp;imgrefurl=http://www.cflhd.gov/agm/engApplications/SubsurfaceChartacter/631DetectingSubsurfaceUtilities.htm&amp;usg=__j7wVazaY_yQgdofwUDqWCZDVQbE=&amp;h=381&amp;w=375&amp;sz=18&amp;hl=en&amp;start=28&amp;um=1&amp;itbs=1&amp;tbnid=pHU578o3ReITTM:&amp;tbnh=123&amp;tbnw=121&amp;prev=/images?q=geophysical+sensor&amp;start=20&amp;um=1&amp;hl=en&amp;sa=N&amp;rls=com.microsoft:en-us:IE-SearchBox&amp;ndsp=20&amp;tbs=isch:1" TargetMode="External"/><Relationship Id="rId10" Type="http://schemas.openxmlformats.org/officeDocument/2006/relationships/image" Target="../media/image19.png"/><Relationship Id="rId19" Type="http://schemas.openxmlformats.org/officeDocument/2006/relationships/image" Target="../media/image28.emf"/><Relationship Id="rId31" Type="http://schemas.openxmlformats.org/officeDocument/2006/relationships/image" Target="../media/image35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emf"/><Relationship Id="rId22" Type="http://schemas.openxmlformats.org/officeDocument/2006/relationships/hyperlink" Target="http://images.google.com/imgres?imgurl=http://www.delta-t.co.uk/cgi-bin/images.cgi?rm=show_image&amp;size=m&amp;image=2005092819420&amp;imgrefurl=http://www.delta-t.co.uk/groups.html?group2005092332137&amp;usg=__Oxd6KQ4pb4-sTLiUolFxCOWfew4=&amp;h=400&amp;w=400&amp;sz=12&amp;hl=en&amp;start=27&amp;um=1&amp;itbs=1&amp;tbnid=cxPrZI7Lq-y8UM:&amp;tbnh=124&amp;tbnw=124&amp;prev=/images?q=soil+sensor&amp;start=20&amp;um=1&amp;hl=en&amp;sa=N&amp;rls=com.microsoft:en-us:IE-SearchBox&amp;ndsp=20&amp;tbs=isch:1" TargetMode="External"/><Relationship Id="rId27" Type="http://schemas.openxmlformats.org/officeDocument/2006/relationships/image" Target="../media/image33.jpeg"/><Relationship Id="rId30" Type="http://schemas.openxmlformats.org/officeDocument/2006/relationships/hyperlink" Target="http://www.okm-emirates.com/images/roverc2_controlunit1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25.emf"/><Relationship Id="rId19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45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5" Type="http://schemas.openxmlformats.org/officeDocument/2006/relationships/image" Target="../media/image42.png"/><Relationship Id="rId10" Type="http://schemas.openxmlformats.org/officeDocument/2006/relationships/image" Target="../media/image25.emf"/><Relationship Id="rId19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2130429"/>
            <a:ext cx="8303821" cy="1470025"/>
          </a:xfrm>
        </p:spPr>
        <p:txBody>
          <a:bodyPr/>
          <a:lstStyle/>
          <a:p>
            <a:pPr algn="l"/>
            <a:r>
              <a:rPr lang="en-US" b="1" dirty="0" smtClean="0"/>
              <a:t>Towards CZO data interoperability: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- across CZO sites  </a:t>
            </a:r>
            <a:br>
              <a:rPr lang="en-US" dirty="0" smtClean="0"/>
            </a:br>
            <a:r>
              <a:rPr lang="en-US" dirty="0" smtClean="0"/>
              <a:t>       - for wide variety of CZO data </a:t>
            </a:r>
            <a:br>
              <a:rPr lang="en-US" dirty="0" smtClean="0"/>
            </a:br>
            <a:r>
              <a:rPr lang="en-US" dirty="0" smtClean="0"/>
              <a:t>       - supporting data synthesis </a:t>
            </a:r>
            <a:br>
              <a:rPr lang="en-US" dirty="0" smtClean="0"/>
            </a:br>
            <a:r>
              <a:rPr lang="en-US" dirty="0" smtClean="0"/>
              <a:t>         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31322" y="102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International Standardization of </a:t>
            </a:r>
            <a:r>
              <a:rPr lang="en-US" sz="4100" dirty="0" err="1"/>
              <a:t>WaterML</a:t>
            </a:r>
            <a:endParaRPr lang="en-US" sz="4100" dirty="0"/>
          </a:p>
        </p:txBody>
      </p:sp>
      <p:sp>
        <p:nvSpPr>
          <p:cNvPr id="1218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4064" indent="-263101"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52407" indent="-210482"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73369" indent="-210482"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94333" indent="-210482"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15296" indent="-21048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36258" indent="-21048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57221" indent="-21048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78184" indent="-21048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118BD37-8A3A-4457-82DC-8AD2F96C7CFC}" type="slidenum">
              <a:rPr lang="en-US" sz="1400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4" y="1811700"/>
            <a:ext cx="1301561" cy="6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344764" y="1193423"/>
            <a:ext cx="6689395" cy="19388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313" tIns="45655" rIns="91313" bIns="45655">
            <a:spAutoFit/>
          </a:bodyPr>
          <a:lstStyle/>
          <a:p>
            <a:pPr defTabSz="914144"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Hydrology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Domain Working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Group</a:t>
            </a:r>
          </a:p>
          <a:p>
            <a:pPr defTabSz="914144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- working on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WaterML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2.0</a:t>
            </a:r>
          </a:p>
          <a:p>
            <a:pPr defTabSz="914144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	- organizing Interoperability Experiments focused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	  on different sub-domains of water</a:t>
            </a:r>
          </a:p>
          <a:p>
            <a:pPr defTabSz="914144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- towards an agreed upon feature model, 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	  observation model, semantics and service 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15" y="6419598"/>
            <a:ext cx="6104235" cy="307645"/>
          </a:xfrm>
          <a:prstGeom prst="rect">
            <a:avLst/>
          </a:prstGeom>
          <a:noFill/>
        </p:spPr>
        <p:txBody>
          <a:bodyPr wrap="none" lIns="91313" tIns="45655" rIns="91313" bIns="45655">
            <a:spAutoFit/>
          </a:bodyPr>
          <a:lstStyle/>
          <a:p>
            <a:pPr defTabSz="914144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http://external.opengis.org/twiki_public/bin/view/HydrologyDWG/WebHome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052035" y="3413441"/>
            <a:ext cx="2747612" cy="3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3" tIns="45655" rIns="91313" bIns="45655">
            <a:spAutoFit/>
          </a:bodyPr>
          <a:lstStyle/>
          <a:p>
            <a:pPr defTabSz="914144"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Iterative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52" y="3727146"/>
            <a:ext cx="4437952" cy="2894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6" y="3735458"/>
            <a:ext cx="2364946" cy="2466939"/>
          </a:xfrm>
          <a:prstGeom prst="rect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79268" y="3413709"/>
            <a:ext cx="1146339" cy="3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3" tIns="45655" rIns="91313" bIns="45655">
            <a:spAutoFit/>
          </a:bodyPr>
          <a:lstStyle/>
          <a:p>
            <a:pPr defTabSz="914144"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Timeline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7023" y="3821487"/>
            <a:ext cx="2201891" cy="259209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803" indent="-342803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40" indent="-285670" algn="l" defTabSz="914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77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49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21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93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65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36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06" indent="-228536" algn="l" defTabSz="914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prstClr val="black"/>
                </a:solidFill>
              </a:rPr>
              <a:t>Groundwater IE</a:t>
            </a:r>
          </a:p>
          <a:p>
            <a:pPr lvl="1"/>
            <a:r>
              <a:rPr lang="en-AU" sz="2000" dirty="0" smtClean="0">
                <a:solidFill>
                  <a:prstClr val="black"/>
                </a:solidFill>
              </a:rPr>
              <a:t>GSC+USGS</a:t>
            </a:r>
          </a:p>
          <a:p>
            <a:pPr lvl="1"/>
            <a:r>
              <a:rPr lang="en-AU" sz="2000" dirty="0" smtClean="0">
                <a:solidFill>
                  <a:prstClr val="black"/>
                </a:solidFill>
              </a:rPr>
              <a:t>Dec 09 – Dec 10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prstClr val="black"/>
                </a:solidFill>
              </a:rPr>
              <a:t>Surface Water IE</a:t>
            </a:r>
          </a:p>
          <a:p>
            <a:pPr lvl="1"/>
            <a:r>
              <a:rPr lang="en-AU" sz="2000" dirty="0" err="1" smtClean="0">
                <a:solidFill>
                  <a:prstClr val="black"/>
                </a:solidFill>
              </a:rPr>
              <a:t>CSIRO+many</a:t>
            </a:r>
            <a:r>
              <a:rPr lang="en-AU" sz="2000" dirty="0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AU" sz="2000" dirty="0" smtClean="0">
                <a:solidFill>
                  <a:prstClr val="black"/>
                </a:solidFill>
              </a:rPr>
              <a:t>Jun 10 – Sep 11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prstClr val="black"/>
                </a:solidFill>
              </a:rPr>
              <a:t>Forecasting IE</a:t>
            </a:r>
          </a:p>
          <a:p>
            <a:pPr lvl="1"/>
            <a:r>
              <a:rPr lang="en-AU" sz="2000" dirty="0" err="1" smtClean="0">
                <a:solidFill>
                  <a:prstClr val="black"/>
                </a:solidFill>
              </a:rPr>
              <a:t>NWS+Deltares</a:t>
            </a:r>
            <a:r>
              <a:rPr lang="en-AU" sz="2000" dirty="0" smtClean="0">
                <a:solidFill>
                  <a:prstClr val="black"/>
                </a:solidFill>
              </a:rPr>
              <a:t>?</a:t>
            </a:r>
          </a:p>
          <a:p>
            <a:pPr lvl="1"/>
            <a:r>
              <a:rPr lang="en-AU" sz="2000" dirty="0" smtClean="0">
                <a:solidFill>
                  <a:prstClr val="black"/>
                </a:solidFill>
              </a:rPr>
              <a:t>Sep 11 – Sep 12?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prstClr val="black"/>
                </a:solidFill>
              </a:rPr>
              <a:t>Water Quality IE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prstClr val="black"/>
                </a:solidFill>
              </a:rPr>
              <a:t>Water Use IE</a:t>
            </a:r>
          </a:p>
          <a:p>
            <a:pPr lvl="1"/>
            <a:endParaRPr lang="en-AU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764" y="3303917"/>
            <a:ext cx="4235862" cy="310966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4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171438"/>
            <a:ext cx="2964480" cy="59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885" y="3543099"/>
            <a:ext cx="147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44"/>
            <a:r>
              <a:rPr lang="en-US" sz="1400" i="1" dirty="0" err="1" smtClean="0">
                <a:solidFill>
                  <a:srgbClr val="FF0000"/>
                </a:solidFill>
              </a:rPr>
              <a:t>WaterML</a:t>
            </a:r>
            <a:r>
              <a:rPr lang="en-US" sz="1400" i="1" dirty="0" smtClean="0">
                <a:solidFill>
                  <a:srgbClr val="FF0000"/>
                </a:solidFill>
              </a:rPr>
              <a:t> 2 RFC</a:t>
            </a:r>
            <a:br>
              <a:rPr lang="en-US" sz="1400" i="1" dirty="0" smtClean="0">
                <a:solidFill>
                  <a:srgbClr val="FF0000"/>
                </a:solidFill>
              </a:rPr>
            </a:br>
            <a:r>
              <a:rPr lang="en-US" sz="1400" i="1" dirty="0" smtClean="0">
                <a:solidFill>
                  <a:srgbClr val="FF0000"/>
                </a:solidFill>
              </a:rPr>
              <a:t>(Mar’11)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9661" y="6138317"/>
            <a:ext cx="6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44"/>
            <a:r>
              <a:rPr lang="en-US" sz="1200" i="1" dirty="0" smtClean="0">
                <a:solidFill>
                  <a:srgbClr val="FF0000"/>
                </a:solidFill>
              </a:rPr>
              <a:t>Nov’10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841849" y="3804709"/>
            <a:ext cx="394036" cy="534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What is the OGC?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Open Geospatial Consortium, Inc. (OGC) is a non-profit, international voluntary consensus standards organization that is leading the development of standards for geospatial and location based services.</a:t>
            </a:r>
          </a:p>
          <a:p>
            <a:pPr lvl="1"/>
            <a:endParaRPr lang="en-US" smtClean="0">
              <a:solidFill>
                <a:srgbClr val="000000"/>
              </a:solidFill>
              <a:cs typeface="Arial" pitchFamily="34" charset="0"/>
            </a:endParaRPr>
          </a:p>
          <a:p>
            <a:pPr lvl="1"/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The OGC facilitates a consensus process in which government, private industry, NGOs, and academia collaborate to create open and extensible software application programming interfaces for geospatial and other mainstream information technologies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995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History - Perspective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1969 – Internet “Invented”. Carl generates his first computer map </a:t>
            </a:r>
            <a:r>
              <a:rPr lang="en-US" sz="2000" smtClean="0">
                <a:sym typeface="Wingdings" pitchFamily="2" charset="2"/>
              </a:rPr>
              <a:t>. Intergraph, LaserScan, and ESRI begin business.</a:t>
            </a:r>
            <a:endParaRPr lang="en-US" sz="2000" smtClean="0"/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1974 – Email Invented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1993 - First Web Mapping Application (Xerox)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1994 – OpenGIS Consortium Founded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1994 – Netscape formed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1996 – XML Developed Started.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1996 – Mapquest comes on-line.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1998 – First OpenGIS® Specification adopted.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1998 - Google Started Business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1999 – First OGC Web Mapping Test bed.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2000 – Web Map Service Interface Spec 1.0 approved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2005 – (June) Google Earth Launched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2005 - (July) MS Virtual Earth Launched</a:t>
            </a:r>
          </a:p>
          <a:p>
            <a:pPr marL="0" indent="0" defTabSz="8537575">
              <a:lnSpc>
                <a:spcPct val="90000"/>
              </a:lnSpc>
              <a:tabLst>
                <a:tab pos="3486150" algn="l"/>
                <a:tab pos="5173663" algn="l"/>
              </a:tabLst>
            </a:pPr>
            <a:r>
              <a:rPr lang="en-US" sz="2000" smtClean="0"/>
              <a:t> 2007 – The “Neogeography” term coined</a:t>
            </a:r>
          </a:p>
        </p:txBody>
      </p:sp>
    </p:spTree>
    <p:extLst>
      <p:ext uri="{BB962C8B-B14F-4D97-AF65-F5344CB8AC3E}">
        <p14:creationId xmlns:p14="http://schemas.microsoft.com/office/powerpoint/2010/main" val="52897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Benefits of open standards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43000"/>
            <a:ext cx="8458200" cy="4799013"/>
          </a:xfrm>
        </p:spPr>
        <p:txBody>
          <a:bodyPr/>
          <a:lstStyle/>
          <a:p>
            <a:r>
              <a:rPr lang="en-US" dirty="0" smtClean="0">
                <a:latin typeface="NewBaskerville-Roman" charset="0"/>
              </a:rPr>
              <a:t>Prevents a single group from controlling a standard</a:t>
            </a:r>
          </a:p>
          <a:p>
            <a:pPr lvl="3"/>
            <a:endParaRPr lang="en-US" dirty="0" smtClean="0">
              <a:latin typeface="NewBaskerville-Roman" charset="0"/>
            </a:endParaRPr>
          </a:p>
          <a:p>
            <a:r>
              <a:rPr lang="en-US" dirty="0" smtClean="0">
                <a:latin typeface="NewBaskerville-Roman" charset="0"/>
              </a:rPr>
              <a:t>Facilitates competition</a:t>
            </a:r>
          </a:p>
          <a:p>
            <a:pPr lvl="1"/>
            <a:endParaRPr lang="en-US" dirty="0" smtClean="0">
              <a:latin typeface="NewBaskerville-Roman" charset="0"/>
            </a:endParaRPr>
          </a:p>
          <a:p>
            <a:r>
              <a:rPr lang="en-US" dirty="0" smtClean="0">
                <a:latin typeface="NewBaskerville-Roman" charset="0"/>
              </a:rPr>
              <a:t>Stimulates innovation</a:t>
            </a:r>
          </a:p>
          <a:p>
            <a:pPr lvl="1"/>
            <a:endParaRPr lang="en-US" dirty="0" smtClean="0">
              <a:latin typeface="NewBaskerville-Roman" charset="0"/>
            </a:endParaRPr>
          </a:p>
          <a:p>
            <a:r>
              <a:rPr lang="en-US" dirty="0" smtClean="0">
                <a:latin typeface="NewBaskerville-Roman" charset="0"/>
              </a:rPr>
              <a:t>Customers benefit from not being locked into a particular supplier.</a:t>
            </a:r>
          </a:p>
          <a:p>
            <a:pPr lvl="4"/>
            <a:endParaRPr lang="en-US" dirty="0" smtClean="0">
              <a:latin typeface="NewBaskerville-Roman" charset="0"/>
            </a:endParaRPr>
          </a:p>
          <a:p>
            <a:pPr lvl="1">
              <a:buFontTx/>
              <a:buNone/>
            </a:pPr>
            <a:r>
              <a:rPr lang="en-US" sz="1400" dirty="0" smtClean="0">
                <a:latin typeface="NewBaskerville-Roman" charset="0"/>
              </a:rPr>
              <a:t>Source: </a:t>
            </a:r>
            <a:r>
              <a:rPr lang="en-US" sz="1400" b="1" i="1" dirty="0" smtClean="0">
                <a:latin typeface="NewBaskerville-Roman" charset="0"/>
              </a:rPr>
              <a:t>Open Standards, Open Source, and Open Innovation: Harnessing the Benefits of Openness</a:t>
            </a:r>
            <a:r>
              <a:rPr lang="en-US" sz="1400" dirty="0" smtClean="0">
                <a:latin typeface="NewBaskerville-Roman" charset="0"/>
              </a:rPr>
              <a:t>, April 2006. </a:t>
            </a:r>
            <a:r>
              <a:rPr lang="en-US" sz="1400" dirty="0" smtClean="0">
                <a:latin typeface="Times New Roman" pitchFamily="18" charset="0"/>
              </a:rPr>
              <a:t>Committee For Economic Development. www.ced.org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2696" y="5172670"/>
            <a:ext cx="8472704" cy="92333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Integral part of CI; </a:t>
            </a:r>
          </a:p>
          <a:p>
            <a:r>
              <a:rPr lang="en-US" dirty="0" smtClean="0"/>
              <a:t>Requirement for CI sustainability and extensibility, esp. with 3</a:t>
            </a:r>
            <a:r>
              <a:rPr lang="en-US" baseline="30000" dirty="0" smtClean="0"/>
              <a:t>rd</a:t>
            </a:r>
            <a:r>
              <a:rPr lang="en-US" dirty="0" smtClean="0"/>
              <a:t> party components</a:t>
            </a:r>
          </a:p>
          <a:p>
            <a:r>
              <a:rPr lang="en-US" dirty="0" smtClean="0"/>
              <a:t>AND  - CI efforts are also a way to inform standards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6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Hydrology Domain Working Group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20787"/>
            <a:ext cx="8458200" cy="4799013"/>
          </a:xfrm>
        </p:spPr>
        <p:txBody>
          <a:bodyPr/>
          <a:lstStyle/>
          <a:p>
            <a:r>
              <a:rPr lang="en-AU" dirty="0" smtClean="0"/>
              <a:t>A joint working group of the OGC and WMO constituted as an OGC Domain Working Group. </a:t>
            </a:r>
          </a:p>
          <a:p>
            <a:r>
              <a:rPr lang="en-AU" dirty="0" smtClean="0"/>
              <a:t>Brings together interested parties to develop and promote the technology for greatly improving the way in which water information is described and shared. </a:t>
            </a:r>
          </a:p>
          <a:p>
            <a:r>
              <a:rPr lang="en-AU" dirty="0" smtClean="0"/>
              <a:t>Co-chaired by representatives nominated by the OGC TC and the World Meteorological Organisation’s (WMO) Commission for Hydrology (</a:t>
            </a:r>
            <a:r>
              <a:rPr lang="en-AU" dirty="0" err="1" smtClean="0"/>
              <a:t>CHy</a:t>
            </a:r>
            <a:r>
              <a:rPr lang="en-AU" dirty="0" smtClean="0"/>
              <a:t>).</a:t>
            </a:r>
          </a:p>
          <a:p>
            <a:pPr marL="576263" lvl="2" indent="-233363"/>
            <a:r>
              <a:rPr lang="en-AU" sz="2000" dirty="0" smtClean="0">
                <a:solidFill>
                  <a:srgbClr val="00B050"/>
                </a:solidFill>
              </a:rPr>
              <a:t>Current Co-Chairs: Ilya Zaslavsky (SDSC), Ulrich Looser (GRDC) and David Lemon (CSIRO)</a:t>
            </a:r>
          </a:p>
          <a:p>
            <a:pPr marL="576263" lvl="2" indent="-233363"/>
            <a:r>
              <a:rPr lang="en-AU" sz="2000" dirty="0" smtClean="0">
                <a:solidFill>
                  <a:srgbClr val="00B050"/>
                </a:solidFill>
              </a:rPr>
              <a:t>&gt; 50 Participants, &gt; 30 Organisations </a:t>
            </a:r>
          </a:p>
          <a:p>
            <a:r>
              <a:rPr lang="en-AU" sz="1800" dirty="0" smtClean="0"/>
              <a:t>Public mailing list </a:t>
            </a:r>
            <a:r>
              <a:rPr lang="en-US" sz="1800" u="sng" dirty="0" smtClean="0">
                <a:hlinkClick r:id="rId4"/>
              </a:rPr>
              <a:t>https://lists.opengeospatial.org/mailman/listinfo/hydro.dwg</a:t>
            </a:r>
            <a:endParaRPr lang="en-AU" sz="1800" dirty="0" smtClean="0"/>
          </a:p>
          <a:p>
            <a:r>
              <a:rPr lang="en-AU" sz="1800" dirty="0" err="1" smtClean="0"/>
              <a:t>Twiki</a:t>
            </a:r>
            <a:r>
              <a:rPr lang="en-AU" sz="1800" dirty="0" smtClean="0"/>
              <a:t> </a:t>
            </a:r>
            <a:r>
              <a:rPr lang="en-US" sz="1800" dirty="0" smtClean="0">
                <a:hlinkClick r:id="rId5"/>
              </a:rPr>
              <a:t>http://external.opengis.org/twiki_public/bin/view/HydrologyDWG</a:t>
            </a:r>
            <a:endParaRPr lang="en-US" sz="1800" dirty="0" smtClean="0"/>
          </a:p>
          <a:p>
            <a:pPr marL="576263" lvl="2" indent="-233363">
              <a:buNone/>
            </a:pPr>
            <a:endParaRPr lang="en-AU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3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O&amp;M: </a:t>
            </a:r>
          </a:p>
          <a:p>
            <a:pPr lvl="1"/>
            <a:r>
              <a:rPr lang="en-US" i="1" dirty="0" smtClean="0"/>
              <a:t>Observation </a:t>
            </a:r>
            <a:r>
              <a:rPr lang="en-US" dirty="0" smtClean="0"/>
              <a:t>= act associated with a discrete time instant or period through which a number, term or other symbol is assigned to a phenomenon</a:t>
            </a:r>
          </a:p>
          <a:p>
            <a:pPr lvl="1"/>
            <a:r>
              <a:rPr lang="en-US" i="1" dirty="0" smtClean="0"/>
              <a:t>Phenomenon</a:t>
            </a:r>
            <a:r>
              <a:rPr lang="en-US" dirty="0" smtClean="0"/>
              <a:t> = </a:t>
            </a:r>
            <a:r>
              <a:rPr lang="en-US" i="1" dirty="0" smtClean="0"/>
              <a:t>property </a:t>
            </a:r>
            <a:r>
              <a:rPr lang="en-US" dirty="0" smtClean="0"/>
              <a:t>of an identifiable object, which is the </a:t>
            </a:r>
            <a:r>
              <a:rPr lang="en-US" i="1" dirty="0" smtClean="0"/>
              <a:t>feature of interest</a:t>
            </a:r>
            <a:r>
              <a:rPr lang="en-US" dirty="0" smtClean="0"/>
              <a:t> of the observation</a:t>
            </a:r>
          </a:p>
          <a:p>
            <a:pPr lvl="1"/>
            <a:r>
              <a:rPr lang="en-US" dirty="0" smtClean="0"/>
              <a:t>Observation uses a </a:t>
            </a:r>
            <a:r>
              <a:rPr lang="en-US" i="1" dirty="0" smtClean="0"/>
              <a:t>procedure </a:t>
            </a:r>
            <a:r>
              <a:rPr lang="en-US" dirty="0" smtClean="0"/>
              <a:t>(instrument, sensor, algorithm, etc.)</a:t>
            </a:r>
          </a:p>
          <a:p>
            <a:pPr lvl="1"/>
            <a:r>
              <a:rPr lang="en-US" dirty="0" smtClean="0"/>
              <a:t>Observation has a </a:t>
            </a:r>
            <a:r>
              <a:rPr lang="en-US" i="1" dirty="0" smtClean="0"/>
              <a:t>result </a:t>
            </a:r>
            <a:r>
              <a:rPr lang="en-US" dirty="0" smtClean="0"/>
              <a:t>= estimate of the value of some property of the feature of interest</a:t>
            </a:r>
          </a:p>
          <a:p>
            <a:r>
              <a:rPr lang="en-US" dirty="0" smtClean="0"/>
              <a:t>Observation: </a:t>
            </a:r>
            <a:r>
              <a:rPr lang="en-US" dirty="0" err="1" smtClean="0"/>
              <a:t>featureOfInterest</a:t>
            </a:r>
            <a:r>
              <a:rPr lang="en-US" dirty="0" smtClean="0"/>
              <a:t> &amp; </a:t>
            </a:r>
            <a:r>
              <a:rPr lang="en-US" dirty="0" err="1" smtClean="0"/>
              <a:t>observedProperty</a:t>
            </a:r>
            <a:r>
              <a:rPr lang="en-US" dirty="0" smtClean="0"/>
              <a:t> &amp; procedure &amp;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0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Observation Offering: specified by instances of observation, observed property, procedure and feature of interest</a:t>
            </a:r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etCapabilities</a:t>
            </a:r>
            <a:r>
              <a:rPr lang="en-US" dirty="0" smtClean="0"/>
              <a:t> (detailed info about Observation Offerings)</a:t>
            </a:r>
          </a:p>
          <a:p>
            <a:pPr lvl="1"/>
            <a:r>
              <a:rPr lang="en-US" dirty="0" err="1" smtClean="0"/>
              <a:t>describeSensor</a:t>
            </a:r>
            <a:endParaRPr lang="en-US" dirty="0" smtClean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etObservation</a:t>
            </a:r>
            <a:endParaRPr lang="en-US" dirty="0" smtClean="0"/>
          </a:p>
          <a:p>
            <a:pPr lvl="1"/>
            <a:r>
              <a:rPr lang="en-US" dirty="0" smtClean="0"/>
              <a:t>Also a few optional requests, incl. </a:t>
            </a:r>
            <a:r>
              <a:rPr lang="en-US" dirty="0" err="1" smtClean="0"/>
              <a:t>getFeatureOfInterest</a:t>
            </a:r>
            <a:r>
              <a:rPr lang="en-US" dirty="0" smtClean="0"/>
              <a:t>, </a:t>
            </a:r>
            <a:r>
              <a:rPr lang="en-US" dirty="0" err="1" smtClean="0"/>
              <a:t>getResult</a:t>
            </a:r>
            <a:endParaRPr lang="en-US" dirty="0" smtClean="0"/>
          </a:p>
          <a:p>
            <a:r>
              <a:rPr lang="en-US" dirty="0" smtClean="0"/>
              <a:t>There is an SOS Lite profile (Simon </a:t>
            </a:r>
            <a:r>
              <a:rPr lang="en-US" dirty="0" err="1" smtClean="0"/>
              <a:t>Jirka</a:t>
            </a:r>
            <a:r>
              <a:rPr lang="en-US" dirty="0" smtClean="0"/>
              <a:t>,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Stasch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Also: SOS Usage profile for the Hydrology Domain (Stefan </a:t>
            </a:r>
            <a:r>
              <a:rPr lang="en-US" dirty="0" err="1" smtClean="0"/>
              <a:t>Fuest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Sensor planning service; sensor alert service, sensor event service,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5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WaterML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WaterML</a:t>
            </a:r>
            <a:r>
              <a:rPr lang="en-US" dirty="0"/>
              <a:t> 2.0 is an application schema of GML 3.2.1, which makes extensive use of the O&amp;M specification (ISO 19156). </a:t>
            </a:r>
            <a:endParaRPr lang="en-US" dirty="0" smtClean="0"/>
          </a:p>
          <a:p>
            <a:r>
              <a:rPr lang="en-US" dirty="0" smtClean="0"/>
              <a:t>Describes: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observations </a:t>
            </a:r>
            <a:r>
              <a:rPr lang="en-US" dirty="0"/>
              <a:t>(what/when/where/how/results/context</a:t>
            </a:r>
            <a:r>
              <a:rPr lang="en-US" dirty="0" smtClean="0"/>
              <a:t>);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time </a:t>
            </a:r>
            <a:r>
              <a:rPr lang="en-US" dirty="0"/>
              <a:t>series (values/units/data types/data quality/accuracy/period of record/publisher and owner), 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observation </a:t>
            </a:r>
            <a:r>
              <a:rPr lang="en-US" dirty="0"/>
              <a:t>processes (sensors/algorithms/models/manual methods), 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locations </a:t>
            </a:r>
            <a:r>
              <a:rPr lang="en-US" dirty="0"/>
              <a:t>(stations and locations/operators/</a:t>
            </a:r>
            <a:r>
              <a:rPr lang="en-US" dirty="0" err="1"/>
              <a:t>datums</a:t>
            </a:r>
            <a:r>
              <a:rPr lang="en-US" dirty="0"/>
              <a:t>/types of observations/history/time zone/resources), 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grouping </a:t>
            </a:r>
            <a:r>
              <a:rPr lang="en-US" dirty="0"/>
              <a:t>of measuring locations (i.e. networks), 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groupings </a:t>
            </a:r>
            <a:r>
              <a:rPr lang="en-US" dirty="0"/>
              <a:t>of observations and time series.</a:t>
            </a:r>
          </a:p>
        </p:txBody>
      </p:sp>
    </p:spTree>
    <p:extLst>
      <p:ext uri="{BB962C8B-B14F-4D97-AF65-F5344CB8AC3E}">
        <p14:creationId xmlns:p14="http://schemas.microsoft.com/office/powerpoint/2010/main" val="417542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22328" y="983411"/>
            <a:ext cx="7528044" cy="4032295"/>
            <a:chOff x="0" y="1978399"/>
            <a:chExt cx="9100710" cy="435283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8399"/>
              <a:ext cx="8834511" cy="435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882444" y="4993714"/>
              <a:ext cx="2218266" cy="89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68425" indent="31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5625" indent="31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defTabSz="914144" eaLnBrk="1" hangingPunct="1">
                <a:defRPr/>
              </a:pPr>
              <a:r>
                <a:rPr lang="en-US" sz="1600" b="0" dirty="0">
                  <a:solidFill>
                    <a:srgbClr val="7030A0"/>
                  </a:solidFill>
                  <a:latin typeface="Arial" pitchFamily="34" charset="0"/>
                </a:rPr>
                <a:t>Map integrating NWIS, STORET, &amp; Climatic Sites 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8577" y="4587964"/>
            <a:ext cx="6211018" cy="19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41" tIns="49621" rIns="99241" bIns="4962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8425" indent="3175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5625" indent="3175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144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71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public services</a:t>
            </a:r>
          </a:p>
          <a:p>
            <a:pPr defTabSz="914144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18,000+ variables</a:t>
            </a:r>
          </a:p>
          <a:p>
            <a:pPr defTabSz="914144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1.96+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million sites</a:t>
            </a:r>
          </a:p>
          <a:p>
            <a:pPr defTabSz="914144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23.3 million series</a:t>
            </a:r>
          </a:p>
          <a:p>
            <a:pPr defTabSz="914144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Referencing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5.2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billion data 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HISCentral</a:t>
            </a:r>
            <a:r>
              <a:rPr lang="en-US" dirty="0" smtClean="0"/>
              <a:t>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6777" y="5024332"/>
            <a:ext cx="238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44"/>
            <a:r>
              <a:rPr lang="en-US" i="1" dirty="0" smtClean="0">
                <a:solidFill>
                  <a:prstClr val="black"/>
                </a:solidFill>
              </a:rPr>
              <a:t>Available via </a:t>
            </a:r>
            <a:r>
              <a:rPr lang="en-US" i="1" dirty="0" err="1" smtClean="0">
                <a:solidFill>
                  <a:prstClr val="black"/>
                </a:solidFill>
              </a:rPr>
              <a:t>HISCentral</a:t>
            </a:r>
            <a:r>
              <a:rPr lang="en-US" i="1" dirty="0" smtClean="0">
                <a:solidFill>
                  <a:prstClr val="black"/>
                </a:solidFill>
              </a:rPr>
              <a:t/>
            </a:r>
            <a:br>
              <a:rPr lang="en-US" i="1" dirty="0" smtClean="0">
                <a:solidFill>
                  <a:prstClr val="black"/>
                </a:solidFill>
              </a:rPr>
            </a:br>
            <a:r>
              <a:rPr lang="en-US" i="1" dirty="0" smtClean="0">
                <a:solidFill>
                  <a:prstClr val="black"/>
                </a:solidFill>
              </a:rPr>
              <a:t>discovery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218" y="6099753"/>
            <a:ext cx="318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44"/>
            <a:r>
              <a:rPr lang="en-US" sz="1600" i="1" dirty="0" smtClean="0">
                <a:solidFill>
                  <a:prstClr val="black"/>
                </a:solidFill>
              </a:rPr>
              <a:t>Available via </a:t>
            </a:r>
            <a:r>
              <a:rPr lang="en-US" sz="1600" i="1" dirty="0" err="1" smtClean="0">
                <a:solidFill>
                  <a:prstClr val="black"/>
                </a:solidFill>
              </a:rPr>
              <a:t>GetValues</a:t>
            </a:r>
            <a:r>
              <a:rPr lang="en-US" sz="1600" i="1" dirty="0" smtClean="0">
                <a:solidFill>
                  <a:prstClr val="black"/>
                </a:solidFill>
              </a:rPr>
              <a:t> requests</a:t>
            </a:r>
          </a:p>
        </p:txBody>
      </p:sp>
    </p:spTree>
    <p:extLst>
      <p:ext uri="{BB962C8B-B14F-4D97-AF65-F5344CB8AC3E}">
        <p14:creationId xmlns:p14="http://schemas.microsoft.com/office/powerpoint/2010/main" val="37433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41400"/>
          </a:xfrm>
        </p:spPr>
        <p:txBody>
          <a:bodyPr/>
          <a:lstStyle/>
          <a:p>
            <a:r>
              <a:rPr lang="en-US" smtClean="0"/>
              <a:t>Managing Varying Semantics</a:t>
            </a:r>
          </a:p>
        </p:txBody>
      </p:sp>
      <p:pic>
        <p:nvPicPr>
          <p:cNvPr id="77827" name="Picture 1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1029"/>
          <p:cNvSpPr txBox="1">
            <a:spLocks noChangeArrowheads="1"/>
          </p:cNvSpPr>
          <p:nvPr/>
        </p:nvSpPr>
        <p:spPr bwMode="auto">
          <a:xfrm>
            <a:off x="609600" y="4652963"/>
            <a:ext cx="48768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400" b="1">
                <a:solidFill>
                  <a:srgbClr val="FFFF00"/>
                </a:solidFill>
                <a:latin typeface="Helvetica" pitchFamily="34" charset="0"/>
              </a:rPr>
              <a:t>Nitrogen: </a:t>
            </a:r>
            <a:r>
              <a:rPr lang="en-US" sz="2000" b="1">
                <a:latin typeface="Helvetica" pitchFamily="34" charset="0"/>
              </a:rPr>
              <a:t>e.g. NWIS parameter # 625 is labeled ‘ammonia + organic nitrogen‘, Kjeldahl method is used for determination but not mentioned in parameter description. In STORET this parameter is referred to as Kjeldahl Nitrogen.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638800" y="5715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000" b="1">
                <a:solidFill>
                  <a:srgbClr val="FFFF00"/>
                </a:solidFill>
                <a:latin typeface="Helvetica" pitchFamily="34" charset="0"/>
              </a:rPr>
              <a:t>And: </a:t>
            </a:r>
            <a:r>
              <a:rPr lang="en-US" sz="2000" b="1" i="1">
                <a:solidFill>
                  <a:srgbClr val="FFFF00"/>
                </a:solidFill>
                <a:latin typeface="Helvetica" pitchFamily="34" charset="0"/>
              </a:rPr>
              <a:t>Dissloved oxygen</a:t>
            </a:r>
          </a:p>
        </p:txBody>
      </p:sp>
      <p:graphicFrame>
        <p:nvGraphicFramePr>
          <p:cNvPr id="7" name="Group 51"/>
          <p:cNvGraphicFramePr>
            <a:graphicFrameLocks noGrp="1"/>
          </p:cNvGraphicFramePr>
          <p:nvPr/>
        </p:nvGraphicFramePr>
        <p:xfrm>
          <a:off x="685800" y="1695450"/>
          <a:ext cx="4419601" cy="2266161"/>
        </p:xfrm>
        <a:graphic>
          <a:graphicData uri="http://schemas.openxmlformats.org/drawingml/2006/table">
            <a:tbl>
              <a:tblPr/>
              <a:tblGrid>
                <a:gridCol w="2170113"/>
                <a:gridCol w="2249488"/>
              </a:tblGrid>
              <a:tr h="3987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acre feet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acre-feet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micrograms per kilogram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micrograms per kilgram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FTU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NTU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mho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Siemens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ppm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23" charset="0"/>
                          <a:ea typeface="ＭＳ Ｐゴシック" pitchFamily="-123" charset="-128"/>
                          <a:cs typeface="ＭＳ Ｐゴシック" pitchFamily="-123" charset="-128"/>
                        </a:rPr>
                        <a:t>mg/kg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23" charset="0"/>
                        <a:ea typeface="ＭＳ Ｐゴシック" pitchFamily="-123" charset="-128"/>
                        <a:cs typeface="ＭＳ Ｐゴシック" pitchFamily="-12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4" name="TextBox 7"/>
          <p:cNvSpPr txBox="1">
            <a:spLocks noChangeArrowheads="1"/>
          </p:cNvSpPr>
          <p:nvPr/>
        </p:nvSpPr>
        <p:spPr bwMode="auto">
          <a:xfrm>
            <a:off x="304800" y="121920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C000"/>
                </a:solidFill>
              </a:rPr>
              <a:t>In measurement units…</a:t>
            </a:r>
          </a:p>
        </p:txBody>
      </p:sp>
      <p:sp>
        <p:nvSpPr>
          <p:cNvPr id="27675" name="TextBox 9"/>
          <p:cNvSpPr txBox="1">
            <a:spLocks noChangeArrowheads="1"/>
          </p:cNvSpPr>
          <p:nvPr/>
        </p:nvSpPr>
        <p:spPr bwMode="auto">
          <a:xfrm>
            <a:off x="304800" y="4278313"/>
            <a:ext cx="247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C000"/>
                </a:solidFill>
              </a:rPr>
              <a:t>In parameter names…</a:t>
            </a:r>
          </a:p>
        </p:txBody>
      </p:sp>
    </p:spTree>
    <p:extLst>
      <p:ext uri="{BB962C8B-B14F-4D97-AF65-F5344CB8AC3E}">
        <p14:creationId xmlns:p14="http://schemas.microsoft.com/office/powerpoint/2010/main" val="16847210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2919355" y="3323087"/>
            <a:ext cx="333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29255" y="4817362"/>
            <a:ext cx="333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03530" y="6145387"/>
            <a:ext cx="333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1"/>
          </p:cNvCxnSpPr>
          <p:nvPr/>
        </p:nvCxnSpPr>
        <p:spPr>
          <a:xfrm flipH="1">
            <a:off x="2909455" y="1971312"/>
            <a:ext cx="333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46963" y="1656584"/>
            <a:ext cx="2547135" cy="4791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370"/>
            <a:ext cx="8839200" cy="1041400"/>
          </a:xfrm>
        </p:spPr>
        <p:txBody>
          <a:bodyPr/>
          <a:lstStyle/>
          <a:p>
            <a:r>
              <a:rPr lang="en-US" sz="4000" dirty="0" smtClean="0"/>
              <a:t>CZO data interoperability: </a:t>
            </a:r>
            <a:br>
              <a:rPr lang="en-US" sz="4000" dirty="0" smtClean="0"/>
            </a:br>
            <a:r>
              <a:rPr lang="en-US" sz="4000" dirty="0" smtClean="0"/>
              <a:t>what does it mean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2198" y="1478459"/>
            <a:ext cx="28678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dirty="0" smtClean="0"/>
              <a:t>Find and download CZO resources: files and file collections, services,  documents – organized by CZO thematic category and by type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Data available in compatible semantics: ontologies</a:t>
            </a:r>
            <a:r>
              <a:rPr lang="en-US" dirty="0"/>
              <a:t>, controlled </a:t>
            </a:r>
            <a:r>
              <a:rPr lang="en-US" dirty="0" smtClean="0"/>
              <a:t>vocabularies</a:t>
            </a:r>
            <a:endParaRPr lang="en-US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dirty="0" smtClean="0"/>
              <a:t>Data available via the same service interfaces (e.g. WFS, SOS) but different information models</a:t>
            </a:r>
            <a:endParaRPr lang="en-US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dirty="0" smtClean="0"/>
              <a:t>Compatibility </a:t>
            </a:r>
            <a:r>
              <a:rPr lang="en-US" dirty="0"/>
              <a:t>at the level </a:t>
            </a:r>
            <a:r>
              <a:rPr lang="en-US" dirty="0" smtClean="0"/>
              <a:t>of domain information models and  databases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77689" y="1755706"/>
            <a:ext cx="2687659" cy="4692347"/>
            <a:chOff x="2768939" y="1910081"/>
            <a:chExt cx="2687659" cy="469234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740737" y="2565063"/>
              <a:ext cx="0" cy="307570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03762" y="2565063"/>
              <a:ext cx="0" cy="307570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2260660" y="3900850"/>
              <a:ext cx="2543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Deeper integration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96072" y="3902721"/>
              <a:ext cx="2823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Wider variety of data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8939" y="5771431"/>
              <a:ext cx="26876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Well-understood data with </a:t>
              </a:r>
              <a:br>
                <a:rPr lang="en-US" sz="1600" dirty="0" smtClean="0"/>
              </a:br>
              <a:r>
                <a:rPr lang="en-US" sz="1600" dirty="0" smtClean="0"/>
                <a:t>formal information models </a:t>
              </a:r>
              <a:br>
                <a:rPr lang="en-US" sz="1600" dirty="0" smtClean="0"/>
              </a:br>
              <a:r>
                <a:rPr lang="en-US" sz="1600" dirty="0" smtClean="0"/>
                <a:t>available via standard services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4429" y="1910081"/>
              <a:ext cx="2055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Different types of data</a:t>
              </a:r>
              <a:br>
                <a:rPr lang="en-US" sz="1600" dirty="0" smtClean="0"/>
              </a:br>
              <a:r>
                <a:rPr lang="en-US" sz="1600" dirty="0" smtClean="0"/>
                <a:t> collected by CZOs</a:t>
              </a:r>
              <a:endParaRPr lang="en-US" sz="1600" dirty="0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6246423" y="1805061"/>
            <a:ext cx="453667" cy="33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53" y="1246911"/>
            <a:ext cx="1064781" cy="12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04090" y="1249414"/>
            <a:ext cx="1121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br>
              <a:rPr lang="en-US" dirty="0" smtClean="0"/>
            </a:br>
            <a:r>
              <a:rPr lang="en-US" dirty="0" smtClean="0"/>
              <a:t>discovery </a:t>
            </a:r>
            <a:br>
              <a:rPr lang="en-US" dirty="0" smtClean="0"/>
            </a:b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268198" y="3156836"/>
            <a:ext cx="453667" cy="33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49093" y="3596247"/>
            <a:ext cx="270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vocabularies</a:t>
            </a:r>
            <a:br>
              <a:rPr lang="en-US" dirty="0" smtClean="0"/>
            </a:br>
            <a:r>
              <a:rPr lang="en-US" dirty="0" smtClean="0"/>
              <a:t>and ontology management</a:t>
            </a:r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76" y="2631037"/>
            <a:ext cx="1268700" cy="10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7" t="19461" r="2089" b="11107"/>
          <a:stretch/>
        </p:blipFill>
        <p:spPr bwMode="auto">
          <a:xfrm>
            <a:off x="8016778" y="2898320"/>
            <a:ext cx="819862" cy="9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hydrodesktopover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78" y="5776298"/>
            <a:ext cx="1295298" cy="9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6244448" y="4653086"/>
            <a:ext cx="453667" cy="33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266223" y="5957361"/>
            <a:ext cx="453667" cy="33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50" y="4345026"/>
            <a:ext cx="1478998" cy="106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31570" y="5047439"/>
            <a:ext cx="2781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smtClean="0"/>
              <a:t>administration (</a:t>
            </a:r>
            <a:r>
              <a:rPr lang="en-US" dirty="0" err="1" smtClean="0"/>
              <a:t>CZOCentral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154556" y="5912339"/>
            <a:ext cx="990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CZO</a:t>
            </a:r>
            <a:br>
              <a:rPr lang="en-US" dirty="0" smtClean="0"/>
            </a:br>
            <a:r>
              <a:rPr lang="en-US" dirty="0" smtClean="0"/>
              <a:t>desktop,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13977" y="855027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System components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23" y="1173677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Levels of interoperability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Online available glossaries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smtClean="0"/>
              <a:t>online available vocabularies inspected in March 2011</a:t>
            </a:r>
            <a:endParaRPr lang="en-AU" sz="1600" smtClean="0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2011, Open Geospatial Consortium,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7FF022B-3E2B-40FD-9DFC-6B0AC773B0CF}" type="slidenum">
              <a:rPr lang="en-US" sz="900" b="0">
                <a:solidFill>
                  <a:srgbClr val="092E5C"/>
                </a:solidFill>
                <a:latin typeface="+mn-lt"/>
              </a:rPr>
              <a:pPr algn="r">
                <a:defRPr/>
              </a:pPr>
              <a:t>20</a:t>
            </a:fld>
            <a:endParaRPr lang="en-US" sz="900" b="0">
              <a:solidFill>
                <a:srgbClr val="092E5C"/>
              </a:solidFill>
              <a:latin typeface="+mn-lt"/>
            </a:endParaRPr>
          </a:p>
        </p:txBody>
      </p:sp>
      <p:graphicFrame>
        <p:nvGraphicFramePr>
          <p:cNvPr id="91184" name="Group 48"/>
          <p:cNvGraphicFramePr>
            <a:graphicFrameLocks noGrp="1"/>
          </p:cNvGraphicFramePr>
          <p:nvPr/>
        </p:nvGraphicFramePr>
        <p:xfrm>
          <a:off x="457200" y="1905000"/>
          <a:ext cx="8229600" cy="3413760"/>
        </p:xfrm>
        <a:graphic>
          <a:graphicData uri="http://schemas.openxmlformats.org/drawingml/2006/table">
            <a:tbl>
              <a:tblPr/>
              <a:tblGrid>
                <a:gridCol w="2994025"/>
                <a:gridCol w="52355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UNESCO-WMO Glossary (Hydrology)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http://webworld.unesco.org/water/ihp/db/glossary/glu/aglu.htm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INSPIRE Glossary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http://inspire-registry.jrc.ec.europa.eu/registers/GLOSSARY/items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AMS Glossary (Meteorology)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http://amsglossary.allenpress.com/glossary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EMWIS Thesaurus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http://www.emwis.net/portal_thesaurus/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EEA GEMET Thesaurus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http://www.eionet.europa.eu/gemet/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USGS Hydrologic definitions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http://water.usgs.gov/wsc/glossary.html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IHD, International Hydrographic Dictionary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http://www.loria.fr/projets/MLIS/DHYDRO/outils/site_edition/dictframe.html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92E5C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92E5C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Example: UNESCO-WMO Glossary of Hydrology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8645525" cy="4891088"/>
          </a:xfrm>
        </p:spPr>
        <p:txBody>
          <a:bodyPr/>
          <a:lstStyle/>
          <a:p>
            <a:pPr>
              <a:buFontTx/>
              <a:buNone/>
            </a:pPr>
            <a:endParaRPr lang="en-GB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2011, Open Geospatial Consortium, Inc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7724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89B052-B4EE-46AE-AB83-6B4940D9E524}" type="slidenum">
              <a:rPr lang="en-US" sz="900" b="0">
                <a:solidFill>
                  <a:srgbClr val="092E5C"/>
                </a:solidFill>
                <a:latin typeface="+mn-lt"/>
              </a:rPr>
              <a:pPr algn="r">
                <a:defRPr/>
              </a:pPr>
              <a:t>21</a:t>
            </a:fld>
            <a:endParaRPr lang="en-US" sz="900" b="0">
              <a:solidFill>
                <a:srgbClr val="092E5C"/>
              </a:solidFill>
              <a:latin typeface="+mn-lt"/>
            </a:endParaRP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59606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200400" y="3048000"/>
            <a:ext cx="5029200" cy="22256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Term: 1418 </a:t>
            </a:r>
            <a:r>
              <a:rPr lang="en-GB" sz="2000" b="0">
                <a:solidFill>
                  <a:schemeClr val="tx2"/>
                </a:solidFill>
              </a:rPr>
              <a:t>singularia, pluralia tantum</a:t>
            </a:r>
            <a:endParaRPr lang="en-AU" sz="2000" b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Scope: hydrology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Multilinguality: 13 (4) languages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Definition: WMO 1974, 1992, (2011)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Synonym: yes</a:t>
            </a:r>
          </a:p>
          <a:p>
            <a:pPr>
              <a:buFontTx/>
              <a:buChar char="•"/>
            </a:pPr>
            <a:r>
              <a:rPr lang="en-GB" sz="2000" b="0">
                <a:solidFill>
                  <a:schemeClr val="tx2"/>
                </a:solidFill>
              </a:rPr>
              <a:t> Hypernym / Hyponym: in text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Associated term: a - b relation</a:t>
            </a:r>
          </a:p>
        </p:txBody>
      </p:sp>
    </p:spTree>
    <p:extLst>
      <p:ext uri="{BB962C8B-B14F-4D97-AF65-F5344CB8AC3E}">
        <p14:creationId xmlns:p14="http://schemas.microsoft.com/office/powerpoint/2010/main" val="37836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Example: EEA GEMET Thesaurus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8645525" cy="4891088"/>
          </a:xfrm>
        </p:spPr>
        <p:txBody>
          <a:bodyPr/>
          <a:lstStyle/>
          <a:p>
            <a:pPr>
              <a:buFontTx/>
              <a:buNone/>
            </a:pPr>
            <a:endParaRPr lang="en-GB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2011, Open Geospatial Consortium,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1B8D9AD-A9E7-4EC7-917E-600ACDBCB899}" type="slidenum">
              <a:rPr lang="en-US" sz="900" b="0">
                <a:solidFill>
                  <a:srgbClr val="092E5C"/>
                </a:solidFill>
                <a:latin typeface="+mn-lt"/>
              </a:rPr>
              <a:pPr algn="r">
                <a:defRPr/>
              </a:pPr>
              <a:t>22</a:t>
            </a:fld>
            <a:endParaRPr lang="en-US" sz="900" b="0">
              <a:solidFill>
                <a:srgbClr val="092E5C"/>
              </a:solidFill>
              <a:latin typeface="+mn-lt"/>
            </a:endParaRPr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154988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404100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200400" y="3429000"/>
            <a:ext cx="5334000" cy="2286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buFontTx/>
              <a:buChar char="•"/>
            </a:pPr>
            <a:r>
              <a:rPr lang="en-AU" sz="2400" b="0">
                <a:solidFill>
                  <a:schemeClr val="tx2"/>
                </a:solidFill>
              </a:rPr>
              <a:t> </a:t>
            </a:r>
            <a:r>
              <a:rPr lang="en-AU" sz="2000" b="0">
                <a:solidFill>
                  <a:schemeClr val="tx2"/>
                </a:solidFill>
              </a:rPr>
              <a:t>Term: &gt; 5000 </a:t>
            </a:r>
            <a:r>
              <a:rPr lang="en-GB" sz="2000" b="0">
                <a:solidFill>
                  <a:schemeClr val="tx2"/>
                </a:solidFill>
              </a:rPr>
              <a:t>singularia, pluralia tantum</a:t>
            </a:r>
            <a:endParaRPr lang="en-AU" sz="2000" b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Scope: hydrosphere, waste, waters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Multilinguality: 29 languages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Definition: from secondary sources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Synonym: no</a:t>
            </a:r>
          </a:p>
          <a:p>
            <a:pPr>
              <a:buFontTx/>
              <a:buChar char="•"/>
            </a:pPr>
            <a:r>
              <a:rPr lang="en-GB" sz="2000" b="0">
                <a:solidFill>
                  <a:schemeClr val="tx2"/>
                </a:solidFill>
              </a:rPr>
              <a:t> Hypernym / Hyponym: yes</a:t>
            </a:r>
          </a:p>
          <a:p>
            <a:pPr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Associated terms: yes</a:t>
            </a:r>
          </a:p>
        </p:txBody>
      </p:sp>
    </p:spTree>
    <p:extLst>
      <p:ext uri="{BB962C8B-B14F-4D97-AF65-F5344CB8AC3E}">
        <p14:creationId xmlns:p14="http://schemas.microsoft.com/office/powerpoint/2010/main" val="35872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Example: USGS Water Basics Glossary</a:t>
            </a:r>
          </a:p>
        </p:txBody>
      </p:sp>
      <p:pic>
        <p:nvPicPr>
          <p:cNvPr id="860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58850"/>
            <a:ext cx="8001000" cy="530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969696"/>
                </a:solidFill>
                <a:prstDash val="solid"/>
                <a:miter lim="800000"/>
                <a:headEnd type="none" w="med" len="lg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2011, Open Geospatial Consortium,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2A35E4-109D-4A94-AA08-26EF8AE63D65}" type="slidenum">
              <a:rPr lang="en-US" sz="900" b="0">
                <a:solidFill>
                  <a:srgbClr val="092E5C"/>
                </a:solidFill>
                <a:latin typeface="+mn-lt"/>
              </a:rPr>
              <a:pPr algn="r">
                <a:defRPr/>
              </a:pPr>
              <a:t>23</a:t>
            </a:fld>
            <a:endParaRPr lang="en-US" sz="900" b="0">
              <a:solidFill>
                <a:srgbClr val="092E5C"/>
              </a:solidFill>
              <a:latin typeface="+mn-lt"/>
            </a:endParaRP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1628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657600" y="3429000"/>
            <a:ext cx="4953000" cy="22256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Term:  ~ 300 </a:t>
            </a:r>
            <a:r>
              <a:rPr lang="en-GB" sz="2000" b="0">
                <a:solidFill>
                  <a:schemeClr val="tx2"/>
                </a:solidFill>
              </a:rPr>
              <a:t>singularia, pluralia tantum</a:t>
            </a:r>
            <a:endParaRPr lang="en-AU" sz="2000" b="0">
              <a:solidFill>
                <a:schemeClr val="tx2"/>
              </a:solidFill>
            </a:endParaRPr>
          </a:p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Scope: ”Manual of Hydrology” terms</a:t>
            </a:r>
            <a:r>
              <a:rPr lang="en-GB"/>
              <a:t> </a:t>
            </a:r>
            <a:endParaRPr lang="en-AU" sz="2000" b="0">
              <a:solidFill>
                <a:schemeClr val="tx2"/>
              </a:solidFill>
            </a:endParaRPr>
          </a:p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Multilinguality: no</a:t>
            </a:r>
          </a:p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Definition: USGS 1995</a:t>
            </a:r>
          </a:p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Synonym: no</a:t>
            </a:r>
          </a:p>
          <a:p>
            <a:pPr marL="190500" indent="-190500">
              <a:buFontTx/>
              <a:buChar char="•"/>
            </a:pPr>
            <a:r>
              <a:rPr lang="en-GB" sz="2000" b="0">
                <a:solidFill>
                  <a:schemeClr val="tx2"/>
                </a:solidFill>
              </a:rPr>
              <a:t> Hypernym / Hyponym: in text</a:t>
            </a:r>
          </a:p>
          <a:p>
            <a:pPr marL="190500" indent="-190500">
              <a:buFontTx/>
              <a:buChar char="•"/>
            </a:pPr>
            <a:r>
              <a:rPr lang="en-AU" sz="2000" b="0">
                <a:solidFill>
                  <a:schemeClr val="tx2"/>
                </a:solidFill>
              </a:rPr>
              <a:t> Associated term: in text</a:t>
            </a:r>
          </a:p>
        </p:txBody>
      </p:sp>
    </p:spTree>
    <p:extLst>
      <p:ext uri="{BB962C8B-B14F-4D97-AF65-F5344CB8AC3E}">
        <p14:creationId xmlns:p14="http://schemas.microsoft.com/office/powerpoint/2010/main" val="19314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WMO Terminology recommended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 smtClean="0"/>
              <a:t>Terminology recommended for use in the WMO community</a:t>
            </a:r>
          </a:p>
          <a:p>
            <a:pPr marL="2057400" lvl="4">
              <a:buFontTx/>
              <a:buNone/>
            </a:pPr>
            <a:endParaRPr lang="en-AU" smtClean="0"/>
          </a:p>
          <a:p>
            <a:r>
              <a:rPr lang="en-AU" smtClean="0"/>
              <a:t>International Glossary of Hydrology</a:t>
            </a:r>
            <a:r>
              <a:rPr lang="en-AU" i="1" smtClean="0"/>
              <a:t> </a:t>
            </a:r>
          </a:p>
          <a:p>
            <a:pPr lvl="1"/>
            <a:r>
              <a:rPr lang="en-AU" smtClean="0"/>
              <a:t>joint publication of UNESCO / WMO </a:t>
            </a:r>
          </a:p>
          <a:p>
            <a:pPr lvl="1"/>
            <a:r>
              <a:rPr lang="en-AU" smtClean="0"/>
              <a:t>established in the WMO community </a:t>
            </a:r>
          </a:p>
          <a:p>
            <a:pPr lvl="1"/>
            <a:r>
              <a:rPr lang="en-AU" smtClean="0"/>
              <a:t>printed and online version available (13 languages)</a:t>
            </a:r>
            <a:endParaRPr lang="en-AU" i="1" smtClean="0"/>
          </a:p>
          <a:p>
            <a:pPr lvl="1">
              <a:buFontTx/>
              <a:buNone/>
            </a:pPr>
            <a:r>
              <a:rPr lang="en-AU" i="1" smtClean="0"/>
              <a:t>	</a:t>
            </a:r>
            <a:r>
              <a:rPr lang="en-AU" i="1" smtClean="0">
                <a:hlinkClick r:id="rId2"/>
              </a:rPr>
              <a:t>http://webworld.unesco.org/water/ihp/db/glossary/glu/aglu.htm</a:t>
            </a:r>
            <a:endParaRPr lang="en-AU" i="1" smtClean="0"/>
          </a:p>
          <a:p>
            <a:pPr marL="2057400" lvl="4">
              <a:buFontTx/>
              <a:buNone/>
            </a:pPr>
            <a:endParaRPr lang="en-AU" smtClean="0"/>
          </a:p>
          <a:p>
            <a:r>
              <a:rPr lang="en-AU" smtClean="0"/>
              <a:t>Guide to Hydrological Practices </a:t>
            </a:r>
          </a:p>
          <a:p>
            <a:pPr lvl="1"/>
            <a:r>
              <a:rPr lang="en-AU" smtClean="0"/>
              <a:t>Vol.I: Hydrology - From measurement to hydrological information</a:t>
            </a:r>
          </a:p>
          <a:p>
            <a:pPr lvl="1"/>
            <a:r>
              <a:rPr lang="en-AU" smtClean="0"/>
              <a:t>6th edition. - WMO, 2009</a:t>
            </a:r>
          </a:p>
          <a:p>
            <a:pPr lvl="1"/>
            <a:r>
              <a:rPr lang="en-AU" smtClean="0"/>
              <a:t>printed and digital version, not online</a:t>
            </a:r>
          </a:p>
          <a:p>
            <a:pPr lvl="1"/>
            <a:r>
              <a:rPr lang="en-AU" smtClean="0"/>
              <a:t>not a vocabulary, provides definitions</a:t>
            </a:r>
            <a:endParaRPr lang="en-AU" sz="140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2011, Open Geospatial Consortium,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D0BD65A-4236-4836-914C-2EBAB8566FBE}" type="slidenum">
              <a:rPr lang="en-US" sz="900" b="0">
                <a:solidFill>
                  <a:srgbClr val="092E5C"/>
                </a:solidFill>
                <a:latin typeface="+mn-lt"/>
              </a:rPr>
              <a:pPr algn="r">
                <a:defRPr/>
              </a:pPr>
              <a:t>24</a:t>
            </a:fld>
            <a:endParaRPr lang="en-US" sz="900" b="0">
              <a:solidFill>
                <a:srgbClr val="092E5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7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55"/>
            <a:ext cx="9468464" cy="591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CZO Data Management Web Administration Interface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50" y="1499463"/>
            <a:ext cx="6072861" cy="4385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765" y="1579437"/>
            <a:ext cx="2291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CZO </a:t>
            </a:r>
            <a:r>
              <a:rPr lang="en-US" dirty="0"/>
              <a:t>data managers use </a:t>
            </a:r>
            <a:r>
              <a:rPr lang="en-US" dirty="0" smtClean="0"/>
              <a:t>this web-based system to </a:t>
            </a:r>
            <a:r>
              <a:rPr lang="en-US" dirty="0"/>
              <a:t>register display files, edit service metadata, initiate data retrieval, validate </a:t>
            </a:r>
            <a:r>
              <a:rPr lang="en-US" dirty="0" smtClean="0"/>
              <a:t>the data against shared vocabularies, and update hydrologic time series services</a:t>
            </a:r>
          </a:p>
          <a:p>
            <a:endParaRPr lang="en-US" dirty="0"/>
          </a:p>
          <a:p>
            <a:r>
              <a:rPr lang="en-US" dirty="0" smtClean="0"/>
              <a:t>The administration system will be extended to geochemical samples and other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609" y="5996877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http://central.criticalzone.org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2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" y="179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Data Publication Process</a:t>
            </a:r>
            <a:br>
              <a:rPr lang="en-US" dirty="0" smtClean="0"/>
            </a:br>
            <a:r>
              <a:rPr lang="en-US" sz="2400" dirty="0" smtClean="0"/>
              <a:t>(for hydrologic time series)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3" y="997218"/>
            <a:ext cx="2177970" cy="132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119" y="1456117"/>
            <a:ext cx="169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CZO Display File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3053" y="167322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n 8"/>
          <p:cNvSpPr/>
          <p:nvPr/>
        </p:nvSpPr>
        <p:spPr>
          <a:xfrm>
            <a:off x="3121071" y="1347260"/>
            <a:ext cx="807721" cy="694508"/>
          </a:xfrm>
          <a:prstGeom prst="can">
            <a:avLst>
              <a:gd name="adj" fmla="val 33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ODM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10107" y="1682629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4596309" y="1421980"/>
            <a:ext cx="1162594" cy="5450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WaterML</a:t>
            </a:r>
            <a:r>
              <a:rPr lang="en-US" dirty="0" smtClean="0"/>
              <a:t> Service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26246" y="3576953"/>
            <a:ext cx="381000" cy="29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141465" y="3596811"/>
            <a:ext cx="1143000" cy="5450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OGC WFS Service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53" y="4563997"/>
            <a:ext cx="2381895" cy="152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177606" y="4163139"/>
            <a:ext cx="730433" cy="400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96832" y="2564601"/>
            <a:ext cx="1024239" cy="146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050" y="2877869"/>
            <a:ext cx="212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Raw Display file metadata </a:t>
            </a:r>
          </a:p>
          <a:p>
            <a:r>
              <a:rPr lang="en-US" sz="1200" dirty="0" smtClean="0"/>
              <a:t>Is registered with the CZO </a:t>
            </a:r>
          </a:p>
          <a:p>
            <a:r>
              <a:rPr lang="en-US" sz="1200" dirty="0" smtClean="0"/>
              <a:t>data portal, to assure original data is discoverable and downloadable.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19171" y="3379861"/>
            <a:ext cx="145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WFS Service Is registered with the CZO data portal</a:t>
            </a:r>
            <a:endParaRPr lang="en-US" sz="1200" dirty="0"/>
          </a:p>
        </p:txBody>
      </p:sp>
      <p:sp>
        <p:nvSpPr>
          <p:cNvPr id="29" name="Can 28"/>
          <p:cNvSpPr/>
          <p:nvPr/>
        </p:nvSpPr>
        <p:spPr>
          <a:xfrm>
            <a:off x="4617157" y="2425728"/>
            <a:ext cx="1178757" cy="1192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CZO Central Catalog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77606" y="2041768"/>
            <a:ext cx="0" cy="346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4488248" y="5673580"/>
            <a:ext cx="1143000" cy="5450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OGC CSW Service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52475" y="6102696"/>
            <a:ext cx="226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CZO Portal utilizes the OGC CSW (catalog services for the web)</a:t>
            </a:r>
            <a:endParaRPr lang="en-US" sz="1200" dirty="0"/>
          </a:p>
        </p:txBody>
      </p:sp>
      <p:cxnSp>
        <p:nvCxnSpPr>
          <p:cNvPr id="7176" name="Straight Arrow Connector 7175"/>
          <p:cNvCxnSpPr/>
          <p:nvPr/>
        </p:nvCxnSpPr>
        <p:spPr>
          <a:xfrm>
            <a:off x="5716041" y="5946114"/>
            <a:ext cx="6756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Straight Connector 7182"/>
          <p:cNvCxnSpPr/>
          <p:nvPr/>
        </p:nvCxnSpPr>
        <p:spPr>
          <a:xfrm flipV="1">
            <a:off x="2213023" y="2926080"/>
            <a:ext cx="16003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6107246" y="2611866"/>
            <a:ext cx="1143000" cy="7808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Catalog Search Service</a:t>
            </a:r>
            <a:endParaRPr lang="en-US" dirty="0"/>
          </a:p>
        </p:txBody>
      </p:sp>
      <p:cxnSp>
        <p:nvCxnSpPr>
          <p:cNvPr id="7188" name="Straight Arrow Connector 7187"/>
          <p:cNvCxnSpPr>
            <a:endCxn id="53" idx="1"/>
          </p:cNvCxnSpPr>
          <p:nvPr/>
        </p:nvCxnSpPr>
        <p:spPr>
          <a:xfrm flipV="1">
            <a:off x="5843443" y="3002280"/>
            <a:ext cx="263803" cy="4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0" name="Picture 4" descr="hydrodesktopover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84" y="1146748"/>
            <a:ext cx="1763901" cy="12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Rectangle 7190"/>
          <p:cNvSpPr/>
          <p:nvPr/>
        </p:nvSpPr>
        <p:spPr>
          <a:xfrm>
            <a:off x="6934200" y="825014"/>
            <a:ext cx="1631668" cy="34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CZO Desktop</a:t>
            </a:r>
            <a:endParaRPr lang="en-US" dirty="0"/>
          </a:p>
        </p:txBody>
      </p:sp>
      <p:cxnSp>
        <p:nvCxnSpPr>
          <p:cNvPr id="7197" name="Straight Arrow Connector 7196"/>
          <p:cNvCxnSpPr/>
          <p:nvPr/>
        </p:nvCxnSpPr>
        <p:spPr>
          <a:xfrm>
            <a:off x="6062566" y="1694514"/>
            <a:ext cx="6161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9" name="Straight Arrow Connector 7198"/>
          <p:cNvCxnSpPr/>
          <p:nvPr/>
        </p:nvCxnSpPr>
        <p:spPr>
          <a:xfrm flipV="1">
            <a:off x="6563283" y="2336812"/>
            <a:ext cx="314884" cy="210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6391675" y="4648200"/>
            <a:ext cx="2752325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Broader internet community accessing data using standard protocols.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84465" y="4163139"/>
            <a:ext cx="465569" cy="485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" y="1436916"/>
            <a:ext cx="5003269" cy="420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Development: Central CZO Data Discovery Portal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49" y="2119745"/>
            <a:ext cx="4898151" cy="473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257" y="6032669"/>
            <a:ext cx="301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 data are organized </a:t>
            </a:r>
            <a:br>
              <a:rPr lang="en-US" dirty="0" smtClean="0"/>
            </a:br>
            <a:r>
              <a:rPr lang="en-US" dirty="0" smtClean="0"/>
              <a:t>by CZO thematic categories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58836" y="4488872"/>
            <a:ext cx="1579419" cy="1745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6" descr="http://t2.gstatic.com/images?q=tbn:CrI2ZXmeb3krMM:http://www.bae.uky.edu/tstomb/images/Research/soil_sensor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6097588"/>
            <a:ext cx="9318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20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096000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2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03"/>
          <p:cNvSpPr>
            <a:spLocks noChangeArrowheads="1"/>
          </p:cNvSpPr>
          <p:nvPr/>
        </p:nvSpPr>
        <p:spPr bwMode="auto">
          <a:xfrm>
            <a:off x="990600" y="184150"/>
            <a:ext cx="7518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95000"/>
              </a:lnSpc>
            </a:pPr>
            <a:endParaRPr lang="en-US" sz="2000" b="1" i="1">
              <a:solidFill>
                <a:srgbClr val="000066"/>
              </a:solidFill>
              <a:latin typeface="Helvetica" pitchFamily="34" charset="0"/>
            </a:endParaRPr>
          </a:p>
        </p:txBody>
      </p:sp>
      <p:grpSp>
        <p:nvGrpSpPr>
          <p:cNvPr id="7181" name="Group 349"/>
          <p:cNvGrpSpPr>
            <a:grpSpLocks/>
          </p:cNvGrpSpPr>
          <p:nvPr/>
        </p:nvGrpSpPr>
        <p:grpSpPr bwMode="auto">
          <a:xfrm>
            <a:off x="1831975" y="4378325"/>
            <a:ext cx="1531938" cy="1366838"/>
            <a:chOff x="871155" y="3830678"/>
            <a:chExt cx="1641476" cy="1776428"/>
          </a:xfrm>
        </p:grpSpPr>
        <p:sp>
          <p:nvSpPr>
            <p:cNvPr id="7429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30" name="Group 10"/>
            <p:cNvGrpSpPr>
              <a:grpSpLocks/>
            </p:cNvGrpSpPr>
            <p:nvPr/>
          </p:nvGrpSpPr>
          <p:grpSpPr bwMode="auto">
            <a:xfrm>
              <a:off x="871155" y="4127553"/>
              <a:ext cx="1641476" cy="1479553"/>
              <a:chOff x="386" y="3156"/>
              <a:chExt cx="1034" cy="932"/>
            </a:xfrm>
          </p:grpSpPr>
          <p:grpSp>
            <p:nvGrpSpPr>
              <p:cNvPr id="7431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7480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84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85" name="Picture 1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8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87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89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90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91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92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93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94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95" name="Picture 2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96" name="Picture 28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97" name="Picture 2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98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99" name="Picture 3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00" name="Picture 3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01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502" name="Picture 3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03" name="Picture 3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04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06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507" name="Picture 39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08" name="Picture 40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09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510" name="Picture 42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11" name="Picture 4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12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16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20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21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22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23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524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2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7435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39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40" name="Picture 6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41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2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4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5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6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7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8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49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50" name="Picture 7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1" name="Picture 7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2" name="Picture 7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53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54" name="Picture 7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5" name="Picture 78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56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57" name="Picture 8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8" name="Picture 81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59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61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62" name="Picture 8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3" name="Picture 8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64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465" name="Picture 88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6" name="Picture 8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67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0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1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2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3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4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5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6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7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8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79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33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7434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7183" name="Rectangle 320"/>
          <p:cNvSpPr>
            <a:spLocks noChangeArrowheads="1"/>
          </p:cNvSpPr>
          <p:nvPr/>
        </p:nvSpPr>
        <p:spPr bwMode="auto">
          <a:xfrm>
            <a:off x="1300163" y="-6350"/>
            <a:ext cx="607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CZO Data Publication System</a:t>
            </a:r>
          </a:p>
        </p:txBody>
      </p:sp>
      <p:sp>
        <p:nvSpPr>
          <p:cNvPr id="7184" name="TextBox 486"/>
          <p:cNvSpPr txBox="1">
            <a:spLocks noChangeArrowheads="1"/>
          </p:cNvSpPr>
          <p:nvPr/>
        </p:nvSpPr>
        <p:spPr bwMode="auto">
          <a:xfrm>
            <a:off x="1595438" y="5749925"/>
            <a:ext cx="542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Calibri" pitchFamily="34" charset="0"/>
              </a:rPr>
              <a:t>Spatial, hydrologic, geophysical, geochemical, imagery, spectral…</a:t>
            </a:r>
          </a:p>
        </p:txBody>
      </p:sp>
      <p:grpSp>
        <p:nvGrpSpPr>
          <p:cNvPr id="7185" name="Group 349"/>
          <p:cNvGrpSpPr>
            <a:grpSpLocks/>
          </p:cNvGrpSpPr>
          <p:nvPr/>
        </p:nvGrpSpPr>
        <p:grpSpPr bwMode="auto">
          <a:xfrm>
            <a:off x="3508375" y="4378325"/>
            <a:ext cx="1531938" cy="1366838"/>
            <a:chOff x="871155" y="3830678"/>
            <a:chExt cx="1641476" cy="1776442"/>
          </a:xfrm>
        </p:grpSpPr>
        <p:sp>
          <p:nvSpPr>
            <p:cNvPr id="73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34" name="Group 10"/>
            <p:cNvGrpSpPr>
              <a:grpSpLocks/>
            </p:cNvGrpSpPr>
            <p:nvPr/>
          </p:nvGrpSpPr>
          <p:grpSpPr bwMode="auto">
            <a:xfrm>
              <a:off x="871155" y="4127564"/>
              <a:ext cx="1641476" cy="1479556"/>
              <a:chOff x="386" y="3156"/>
              <a:chExt cx="1034" cy="932"/>
            </a:xfrm>
          </p:grpSpPr>
          <p:grpSp>
            <p:nvGrpSpPr>
              <p:cNvPr id="7335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7384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5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6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8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89" name="Picture 1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1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3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4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7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98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99" name="Picture 2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00" name="Picture 28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01" name="Picture 2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03" name="Picture 3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04" name="Picture 3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05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06" name="Picture 3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07" name="Picture 3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08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10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411" name="Picture 39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12" name="Picture 40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3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414" name="Picture 42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15" name="Picture 4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6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19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0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1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2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3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4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5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6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7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428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36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7339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0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1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2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43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44" name="Picture 6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45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46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7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48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49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50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51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52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53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54" name="Picture 7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5" name="Picture 7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6" name="Picture 7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57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58" name="Picture 7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9" name="Picture 78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60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61" name="Picture 8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62" name="Picture 81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63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4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65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66" name="Picture 8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67" name="Picture 8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68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369" name="Picture 88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70" name="Picture 8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71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2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4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5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6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7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8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79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80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8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8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83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37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7338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grpSp>
        <p:nvGrpSpPr>
          <p:cNvPr id="7186" name="Group 349"/>
          <p:cNvGrpSpPr>
            <a:grpSpLocks/>
          </p:cNvGrpSpPr>
          <p:nvPr/>
        </p:nvGrpSpPr>
        <p:grpSpPr bwMode="auto">
          <a:xfrm>
            <a:off x="5184775" y="4378325"/>
            <a:ext cx="1531938" cy="1366838"/>
            <a:chOff x="871155" y="3830678"/>
            <a:chExt cx="1641476" cy="1776456"/>
          </a:xfrm>
        </p:grpSpPr>
        <p:sp>
          <p:nvSpPr>
            <p:cNvPr id="7237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38" name="Group 10"/>
            <p:cNvGrpSpPr>
              <a:grpSpLocks/>
            </p:cNvGrpSpPr>
            <p:nvPr/>
          </p:nvGrpSpPr>
          <p:grpSpPr bwMode="auto">
            <a:xfrm>
              <a:off x="871155" y="4127575"/>
              <a:ext cx="1641476" cy="1479559"/>
              <a:chOff x="386" y="3156"/>
              <a:chExt cx="1034" cy="932"/>
            </a:xfrm>
          </p:grpSpPr>
          <p:grpSp>
            <p:nvGrpSpPr>
              <p:cNvPr id="7239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7288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0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9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93" name="Picture 1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9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95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6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97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98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99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00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01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02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03" name="Picture 2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04" name="Picture 28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05" name="Picture 2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06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07" name="Picture 3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08" name="Picture 3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09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10" name="Picture 3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11" name="Picture 3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12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14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315" name="Picture 39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16" name="Picture 40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17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318" name="Picture 42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19" name="Picture 4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20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1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2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3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4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5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6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7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29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30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31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332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40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7243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4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5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6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47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48" name="Picture 6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49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0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1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2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3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4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5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6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57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58" name="Picture 7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9" name="Picture 7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0" name="Picture 7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61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62" name="Picture 7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3" name="Picture 78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64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65" name="Picture 8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6" name="Picture 81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67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8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69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7270" name="Picture 8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1" name="Picture 8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72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273" name="Picture 88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4" name="Picture 8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75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6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7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78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79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0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1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2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3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4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6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7287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41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7242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7187" name="TextBox 690"/>
          <p:cNvSpPr txBox="1">
            <a:spLocks noChangeArrowheads="1"/>
          </p:cNvSpPr>
          <p:nvPr/>
        </p:nvSpPr>
        <p:spPr bwMode="auto">
          <a:xfrm>
            <a:off x="1922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7188" name="TextBox 691"/>
          <p:cNvSpPr txBox="1">
            <a:spLocks noChangeArrowheads="1"/>
          </p:cNvSpPr>
          <p:nvPr/>
        </p:nvSpPr>
        <p:spPr bwMode="auto">
          <a:xfrm>
            <a:off x="3609975" y="3921125"/>
            <a:ext cx="1077913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7189" name="TextBox 692"/>
          <p:cNvSpPr txBox="1">
            <a:spLocks noChangeArrowheads="1"/>
          </p:cNvSpPr>
          <p:nvPr/>
        </p:nvSpPr>
        <p:spPr bwMode="auto">
          <a:xfrm>
            <a:off x="5351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699" name="Rectangle 2"/>
          <p:cNvSpPr>
            <a:spLocks noChangeArrowheads="1"/>
          </p:cNvSpPr>
          <p:nvPr/>
        </p:nvSpPr>
        <p:spPr bwMode="auto">
          <a:xfrm>
            <a:off x="2547938" y="949325"/>
            <a:ext cx="3281362" cy="1047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Standard CZO Services</a:t>
            </a:r>
          </a:p>
        </p:txBody>
      </p:sp>
      <p:sp>
        <p:nvSpPr>
          <p:cNvPr id="700" name="Rectangle 2"/>
          <p:cNvSpPr>
            <a:spLocks noChangeArrowheads="1"/>
          </p:cNvSpPr>
          <p:nvPr/>
        </p:nvSpPr>
        <p:spPr bwMode="auto">
          <a:xfrm>
            <a:off x="3925943" y="1943135"/>
            <a:ext cx="643375" cy="12781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FFFF66"/>
                </a:solidFill>
                <a:latin typeface="Times New Roman" pitchFamily="18" charset="0"/>
              </a:rPr>
              <a:t>Shared vocabularies</a:t>
            </a:r>
          </a:p>
        </p:txBody>
      </p:sp>
      <p:sp>
        <p:nvSpPr>
          <p:cNvPr id="701" name="Rectangle 2"/>
          <p:cNvSpPr>
            <a:spLocks noChangeArrowheads="1"/>
          </p:cNvSpPr>
          <p:nvPr/>
        </p:nvSpPr>
        <p:spPr bwMode="auto">
          <a:xfrm>
            <a:off x="2543374" y="1943744"/>
            <a:ext cx="675361" cy="127903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CZO Metadata</a:t>
            </a:r>
          </a:p>
        </p:txBody>
      </p:sp>
      <p:sp>
        <p:nvSpPr>
          <p:cNvPr id="702" name="Rectangle 2"/>
          <p:cNvSpPr>
            <a:spLocks noChangeArrowheads="1"/>
          </p:cNvSpPr>
          <p:nvPr/>
        </p:nvSpPr>
        <p:spPr bwMode="auto">
          <a:xfrm>
            <a:off x="3228902" y="1942310"/>
            <a:ext cx="695666" cy="1280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Ontology</a:t>
            </a:r>
          </a:p>
        </p:txBody>
      </p:sp>
      <p:sp>
        <p:nvSpPr>
          <p:cNvPr id="703" name="Rectangle 2"/>
          <p:cNvSpPr>
            <a:spLocks noChangeArrowheads="1"/>
          </p:cNvSpPr>
          <p:nvPr/>
        </p:nvSpPr>
        <p:spPr bwMode="auto">
          <a:xfrm>
            <a:off x="4560219" y="1942356"/>
            <a:ext cx="640917" cy="127804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Archive</a:t>
            </a:r>
          </a:p>
        </p:txBody>
      </p:sp>
      <p:sp>
        <p:nvSpPr>
          <p:cNvPr id="704" name="Rectangle 2"/>
          <p:cNvSpPr>
            <a:spLocks noChangeArrowheads="1"/>
          </p:cNvSpPr>
          <p:nvPr/>
        </p:nvSpPr>
        <p:spPr bwMode="auto">
          <a:xfrm>
            <a:off x="5202510" y="1939956"/>
            <a:ext cx="631212" cy="127804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Harvester</a:t>
            </a:r>
          </a:p>
        </p:txBody>
      </p:sp>
      <p:sp>
        <p:nvSpPr>
          <p:cNvPr id="7197" name="TextBox 704"/>
          <p:cNvSpPr txBox="1">
            <a:spLocks noChangeArrowheads="1"/>
          </p:cNvSpPr>
          <p:nvPr/>
        </p:nvSpPr>
        <p:spPr bwMode="auto">
          <a:xfrm>
            <a:off x="2649538" y="3581400"/>
            <a:ext cx="3233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00"/>
                </a:solidFill>
                <a:latin typeface="Calibri" pitchFamily="34" charset="0"/>
              </a:rPr>
              <a:t>Standard CZO data display formats</a:t>
            </a:r>
          </a:p>
        </p:txBody>
      </p:sp>
      <p:sp>
        <p:nvSpPr>
          <p:cNvPr id="7198" name="AutoShape 3"/>
          <p:cNvSpPr>
            <a:spLocks noChangeArrowheads="1"/>
          </p:cNvSpPr>
          <p:nvPr/>
        </p:nvSpPr>
        <p:spPr bwMode="auto">
          <a:xfrm>
            <a:off x="23828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199" name="AutoShape 3"/>
          <p:cNvSpPr>
            <a:spLocks noChangeArrowheads="1"/>
          </p:cNvSpPr>
          <p:nvPr/>
        </p:nvSpPr>
        <p:spPr bwMode="auto">
          <a:xfrm>
            <a:off x="40592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200" name="AutoShape 3"/>
          <p:cNvSpPr>
            <a:spLocks noChangeArrowheads="1"/>
          </p:cNvSpPr>
          <p:nvPr/>
        </p:nvSpPr>
        <p:spPr bwMode="auto">
          <a:xfrm>
            <a:off x="57356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cxnSp>
        <p:nvCxnSpPr>
          <p:cNvPr id="7201" name="Curved Connector 709"/>
          <p:cNvCxnSpPr>
            <a:cxnSpLocks noChangeShapeType="1"/>
          </p:cNvCxnSpPr>
          <p:nvPr/>
        </p:nvCxnSpPr>
        <p:spPr bwMode="auto">
          <a:xfrm rot="5400000">
            <a:off x="5260181" y="2904332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Curved Connector 714"/>
          <p:cNvCxnSpPr>
            <a:cxnSpLocks noChangeShapeType="1"/>
          </p:cNvCxnSpPr>
          <p:nvPr/>
        </p:nvCxnSpPr>
        <p:spPr bwMode="auto">
          <a:xfrm rot="5400000">
            <a:off x="4594225" y="2916238"/>
            <a:ext cx="1587" cy="630238"/>
          </a:xfrm>
          <a:prstGeom prst="curvedConnector3">
            <a:avLst>
              <a:gd name="adj1" fmla="val 1842780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Curved Connector 717"/>
          <p:cNvCxnSpPr>
            <a:cxnSpLocks noChangeShapeType="1"/>
          </p:cNvCxnSpPr>
          <p:nvPr/>
        </p:nvCxnSpPr>
        <p:spPr bwMode="auto">
          <a:xfrm rot="5400000">
            <a:off x="3917156" y="2907507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Curved Connector 718"/>
          <p:cNvCxnSpPr>
            <a:cxnSpLocks noChangeShapeType="1"/>
          </p:cNvCxnSpPr>
          <p:nvPr/>
        </p:nvCxnSpPr>
        <p:spPr bwMode="auto">
          <a:xfrm rot="5400000">
            <a:off x="3231356" y="2909094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2473325" y="2497138"/>
            <a:ext cx="3938588" cy="1412875"/>
            <a:chOff x="2473325" y="2497138"/>
            <a:chExt cx="3938588" cy="1412875"/>
          </a:xfrm>
        </p:grpSpPr>
        <p:cxnSp>
          <p:nvCxnSpPr>
            <p:cNvPr id="7205" name="Straight Connector 723"/>
            <p:cNvCxnSpPr>
              <a:cxnSpLocks noChangeShapeType="1"/>
            </p:cNvCxnSpPr>
            <p:nvPr/>
          </p:nvCxnSpPr>
          <p:spPr bwMode="auto">
            <a:xfrm>
              <a:off x="2473325" y="3582988"/>
              <a:ext cx="3925888" cy="0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Straight Connector 724"/>
            <p:cNvCxnSpPr>
              <a:cxnSpLocks noChangeShapeType="1"/>
            </p:cNvCxnSpPr>
            <p:nvPr/>
          </p:nvCxnSpPr>
          <p:spPr bwMode="auto">
            <a:xfrm>
              <a:off x="5840413" y="2497138"/>
              <a:ext cx="571500" cy="0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Straight Connector 727"/>
            <p:cNvCxnSpPr>
              <a:cxnSpLocks noChangeShapeType="1"/>
            </p:cNvCxnSpPr>
            <p:nvPr/>
          </p:nvCxnSpPr>
          <p:spPr bwMode="auto">
            <a:xfrm rot="5400000">
              <a:off x="5856288" y="3028950"/>
              <a:ext cx="1054100" cy="952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8" name="Straight Connector 729"/>
            <p:cNvCxnSpPr>
              <a:cxnSpLocks noChangeShapeType="1"/>
            </p:cNvCxnSpPr>
            <p:nvPr/>
          </p:nvCxnSpPr>
          <p:spPr bwMode="auto">
            <a:xfrm rot="5400000">
              <a:off x="5741194" y="3737769"/>
              <a:ext cx="334963" cy="317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9" name="Straight Connector 731"/>
            <p:cNvCxnSpPr>
              <a:cxnSpLocks noChangeShapeType="1"/>
            </p:cNvCxnSpPr>
            <p:nvPr/>
          </p:nvCxnSpPr>
          <p:spPr bwMode="auto">
            <a:xfrm rot="5400000">
              <a:off x="4010820" y="3739356"/>
              <a:ext cx="334962" cy="317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0" name="Straight Connector 732"/>
            <p:cNvCxnSpPr>
              <a:cxnSpLocks noChangeShapeType="1"/>
            </p:cNvCxnSpPr>
            <p:nvPr/>
          </p:nvCxnSpPr>
          <p:spPr bwMode="auto">
            <a:xfrm rot="5400000">
              <a:off x="2312194" y="3740944"/>
              <a:ext cx="334963" cy="317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211" name="Picture 424" descr="http://www.ecofriend.org/images/gardena_soil_moisture_sensor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140450"/>
            <a:ext cx="6238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28" descr="http://t3.gstatic.com/images?q=tbn:cxPrZI7Lq-y8UM:http://www.delta-t.co.uk/cgi-bin/images.cgi%3Frm%3Dshow_image%26size%3Dm%26image%3D2005092819420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15632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65813" y="1679575"/>
            <a:ext cx="2454275" cy="3430588"/>
            <a:chOff x="5865813" y="1679575"/>
            <a:chExt cx="2454275" cy="3430588"/>
          </a:xfrm>
        </p:grpSpPr>
        <p:sp>
          <p:nvSpPr>
            <p:cNvPr id="7174" name="Text Box 303"/>
            <p:cNvSpPr txBox="1">
              <a:spLocks noChangeArrowheads="1"/>
            </p:cNvSpPr>
            <p:nvPr/>
          </p:nvSpPr>
          <p:spPr bwMode="auto">
            <a:xfrm>
              <a:off x="6934200" y="2422525"/>
              <a:ext cx="1042988" cy="630238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CZO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Desktop</a:t>
              </a:r>
            </a:p>
          </p:txBody>
        </p:sp>
        <p:sp>
          <p:nvSpPr>
            <p:cNvPr id="7175" name="Text Box 304"/>
            <p:cNvSpPr txBox="1">
              <a:spLocks noChangeArrowheads="1"/>
            </p:cNvSpPr>
            <p:nvPr/>
          </p:nvSpPr>
          <p:spPr bwMode="auto">
            <a:xfrm>
              <a:off x="6934200" y="3155950"/>
              <a:ext cx="1042988" cy="307975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Matlab</a:t>
              </a:r>
            </a:p>
          </p:txBody>
        </p:sp>
        <p:sp>
          <p:nvSpPr>
            <p:cNvPr id="7176" name="Text Box 305"/>
            <p:cNvSpPr txBox="1">
              <a:spLocks noChangeArrowheads="1"/>
            </p:cNvSpPr>
            <p:nvPr/>
          </p:nvSpPr>
          <p:spPr bwMode="auto">
            <a:xfrm>
              <a:off x="6934200" y="3525838"/>
              <a:ext cx="1042988" cy="307975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7177" name="Text Box 307"/>
            <p:cNvSpPr txBox="1">
              <a:spLocks noChangeArrowheads="1"/>
            </p:cNvSpPr>
            <p:nvPr/>
          </p:nvSpPr>
          <p:spPr bwMode="auto">
            <a:xfrm>
              <a:off x="6934200" y="3895725"/>
              <a:ext cx="1042988" cy="307975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Excel</a:t>
              </a:r>
            </a:p>
          </p:txBody>
        </p:sp>
        <p:sp>
          <p:nvSpPr>
            <p:cNvPr id="7178" name="Text Box 308"/>
            <p:cNvSpPr txBox="1">
              <a:spLocks noChangeArrowheads="1"/>
            </p:cNvSpPr>
            <p:nvPr/>
          </p:nvSpPr>
          <p:spPr bwMode="auto">
            <a:xfrm>
              <a:off x="6934200" y="4265613"/>
              <a:ext cx="1042988" cy="307975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ArcGIS</a:t>
              </a:r>
            </a:p>
          </p:txBody>
        </p:sp>
        <p:sp>
          <p:nvSpPr>
            <p:cNvPr id="7179" name="Rectangle 311"/>
            <p:cNvSpPr>
              <a:spLocks noChangeArrowheads="1"/>
            </p:cNvSpPr>
            <p:nvPr/>
          </p:nvSpPr>
          <p:spPr bwMode="auto">
            <a:xfrm>
              <a:off x="6807200" y="2312988"/>
              <a:ext cx="1317625" cy="2797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600" b="1" i="1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180" name="Text Box 308"/>
            <p:cNvSpPr txBox="1">
              <a:spLocks noChangeArrowheads="1"/>
            </p:cNvSpPr>
            <p:nvPr/>
          </p:nvSpPr>
          <p:spPr bwMode="auto">
            <a:xfrm>
              <a:off x="6931025" y="4635500"/>
              <a:ext cx="1042988" cy="307975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Modeling</a:t>
              </a:r>
            </a:p>
          </p:txBody>
        </p:sp>
        <p:sp>
          <p:nvSpPr>
            <p:cNvPr id="7213" name="TextBox 736"/>
            <p:cNvSpPr txBox="1">
              <a:spLocks noChangeArrowheads="1"/>
            </p:cNvSpPr>
            <p:nvPr/>
          </p:nvSpPr>
          <p:spPr bwMode="auto">
            <a:xfrm>
              <a:off x="6789738" y="1712913"/>
              <a:ext cx="15303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CZO Desktop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Applications </a:t>
              </a:r>
            </a:p>
          </p:txBody>
        </p:sp>
        <p:sp>
          <p:nvSpPr>
            <p:cNvPr id="738" name="AutoShape 105"/>
            <p:cNvSpPr>
              <a:spLocks noChangeArrowheads="1"/>
            </p:cNvSpPr>
            <p:nvPr/>
          </p:nvSpPr>
          <p:spPr bwMode="auto">
            <a:xfrm rot="18180000" flipV="1">
              <a:off x="6249194" y="1296194"/>
              <a:ext cx="238125" cy="1004887"/>
            </a:xfrm>
            <a:prstGeom prst="upArrow">
              <a:avLst>
                <a:gd name="adj1" fmla="val 50000"/>
                <a:gd name="adj2" fmla="val 101563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i="1">
                <a:solidFill>
                  <a:prstClr val="black"/>
                </a:solidFill>
                <a:latin typeface="Helvetica" pitchFamily="34" charset="0"/>
              </a:endParaRPr>
            </a:p>
          </p:txBody>
        </p:sp>
      </p:grpSp>
      <p:pic>
        <p:nvPicPr>
          <p:cNvPr id="7215" name="Picture 430" descr="See full size image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053138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432" descr="http://t3.gstatic.com/images?q=tbn:R_8_Y62HmFZMTM:http://www.heatersplus.com/images/cit1.gif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995863"/>
            <a:ext cx="885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434" descr="http://t1.gstatic.com/images?q=tbn:pHU578o3ReITTM:http://www.cflhd.gov/agm/images/fig112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035675"/>
            <a:ext cx="7413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436" descr="See full size image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038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19" name="Straight Connector 742"/>
          <p:cNvCxnSpPr>
            <a:cxnSpLocks noChangeShapeType="1"/>
          </p:cNvCxnSpPr>
          <p:nvPr/>
        </p:nvCxnSpPr>
        <p:spPr bwMode="auto">
          <a:xfrm flipV="1">
            <a:off x="1462088" y="5367338"/>
            <a:ext cx="257175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0" name="Straight Connector 744"/>
          <p:cNvCxnSpPr>
            <a:cxnSpLocks noChangeShapeType="1"/>
          </p:cNvCxnSpPr>
          <p:nvPr/>
        </p:nvCxnSpPr>
        <p:spPr bwMode="auto">
          <a:xfrm flipV="1">
            <a:off x="1385888" y="6024563"/>
            <a:ext cx="290512" cy="257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Straight Connector 746"/>
          <p:cNvCxnSpPr>
            <a:cxnSpLocks noChangeShapeType="1"/>
          </p:cNvCxnSpPr>
          <p:nvPr/>
        </p:nvCxnSpPr>
        <p:spPr bwMode="auto">
          <a:xfrm rot="5400000" flipH="1" flipV="1">
            <a:off x="2462212" y="6067426"/>
            <a:ext cx="130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2" name="Straight Connector 748"/>
          <p:cNvCxnSpPr>
            <a:cxnSpLocks noChangeShapeType="1"/>
          </p:cNvCxnSpPr>
          <p:nvPr/>
        </p:nvCxnSpPr>
        <p:spPr bwMode="auto">
          <a:xfrm rot="10800000">
            <a:off x="6721475" y="5443538"/>
            <a:ext cx="812800" cy="241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Straight Connector 750"/>
          <p:cNvCxnSpPr>
            <a:cxnSpLocks noChangeShapeType="1"/>
          </p:cNvCxnSpPr>
          <p:nvPr/>
        </p:nvCxnSpPr>
        <p:spPr bwMode="auto">
          <a:xfrm rot="10800000">
            <a:off x="6635750" y="5626100"/>
            <a:ext cx="1236663" cy="603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Straight Connector 752"/>
          <p:cNvCxnSpPr>
            <a:cxnSpLocks noChangeShapeType="1"/>
          </p:cNvCxnSpPr>
          <p:nvPr/>
        </p:nvCxnSpPr>
        <p:spPr bwMode="auto">
          <a:xfrm rot="16200000" flipV="1">
            <a:off x="6442869" y="6120607"/>
            <a:ext cx="419100" cy="290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5" name="Straight Connector 756"/>
          <p:cNvCxnSpPr>
            <a:cxnSpLocks noChangeShapeType="1"/>
          </p:cNvCxnSpPr>
          <p:nvPr/>
        </p:nvCxnSpPr>
        <p:spPr bwMode="auto">
          <a:xfrm rot="16200000" flipV="1">
            <a:off x="5733256" y="6077744"/>
            <a:ext cx="74613" cy="53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5840413" y="928688"/>
            <a:ext cx="2968625" cy="2754312"/>
            <a:chOff x="5840413" y="928688"/>
            <a:chExt cx="2968625" cy="2754312"/>
          </a:xfrm>
        </p:grpSpPr>
        <p:sp>
          <p:nvSpPr>
            <p:cNvPr id="350" name="Text Box 303"/>
            <p:cNvSpPr txBox="1">
              <a:spLocks noChangeArrowheads="1"/>
            </p:cNvSpPr>
            <p:nvPr/>
          </p:nvSpPr>
          <p:spPr bwMode="auto">
            <a:xfrm>
              <a:off x="7058025" y="928688"/>
              <a:ext cx="1449388" cy="584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+mn-lt"/>
                  <a:cs typeface="Arial" charset="0"/>
                </a:rPr>
                <a:t>CZO</a:t>
              </a:r>
              <a:br>
                <a:rPr lang="en-US" sz="1600" b="1" dirty="0">
                  <a:solidFill>
                    <a:prstClr val="black"/>
                  </a:solidFill>
                  <a:latin typeface="+mn-lt"/>
                  <a:cs typeface="Arial" charset="0"/>
                </a:rPr>
              </a:br>
              <a:r>
                <a:rPr lang="en-US" sz="1600" b="1" dirty="0">
                  <a:solidFill>
                    <a:prstClr val="black"/>
                  </a:solidFill>
                  <a:latin typeface="+mn-lt"/>
                  <a:cs typeface="Arial" charset="0"/>
                </a:rPr>
                <a:t>Data Products</a:t>
              </a:r>
            </a:p>
          </p:txBody>
        </p:sp>
        <p:cxnSp>
          <p:nvCxnSpPr>
            <p:cNvPr id="7228" name="Straight Connector 727"/>
            <p:cNvCxnSpPr>
              <a:cxnSpLocks noChangeShapeType="1"/>
            </p:cNvCxnSpPr>
            <p:nvPr/>
          </p:nvCxnSpPr>
          <p:spPr bwMode="auto">
            <a:xfrm flipH="1">
              <a:off x="8791575" y="1249363"/>
              <a:ext cx="9525" cy="2433637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9" name="Straight Connector 724"/>
            <p:cNvCxnSpPr>
              <a:cxnSpLocks noChangeShapeType="1"/>
            </p:cNvCxnSpPr>
            <p:nvPr/>
          </p:nvCxnSpPr>
          <p:spPr bwMode="auto">
            <a:xfrm flipV="1">
              <a:off x="8523288" y="1249363"/>
              <a:ext cx="285750" cy="317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Straight Connector 723"/>
            <p:cNvCxnSpPr>
              <a:cxnSpLocks noChangeShapeType="1"/>
            </p:cNvCxnSpPr>
            <p:nvPr/>
          </p:nvCxnSpPr>
          <p:spPr bwMode="auto">
            <a:xfrm>
              <a:off x="8131175" y="3679825"/>
              <a:ext cx="671513" cy="3175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1" name="Straight Connector 724"/>
            <p:cNvCxnSpPr>
              <a:cxnSpLocks noChangeShapeType="1"/>
            </p:cNvCxnSpPr>
            <p:nvPr/>
          </p:nvCxnSpPr>
          <p:spPr bwMode="auto">
            <a:xfrm>
              <a:off x="5840413" y="1216025"/>
              <a:ext cx="1236662" cy="0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-79375" y="2001838"/>
            <a:ext cx="2662238" cy="1908175"/>
            <a:chOff x="-79375" y="2001838"/>
            <a:chExt cx="2662238" cy="1908175"/>
          </a:xfrm>
        </p:grpSpPr>
        <p:sp>
          <p:nvSpPr>
            <p:cNvPr id="571" name="AutoShape 105"/>
            <p:cNvSpPr>
              <a:spLocks noChangeArrowheads="1"/>
            </p:cNvSpPr>
            <p:nvPr/>
          </p:nvSpPr>
          <p:spPr bwMode="auto">
            <a:xfrm rot="2880000" flipH="1" flipV="1">
              <a:off x="1977231" y="1697832"/>
              <a:ext cx="238125" cy="973138"/>
            </a:xfrm>
            <a:prstGeom prst="upArrow">
              <a:avLst>
                <a:gd name="adj1" fmla="val 50000"/>
                <a:gd name="adj2" fmla="val 101563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i="1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pic>
          <p:nvPicPr>
            <p:cNvPr id="7226" name="Picture 3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2679700"/>
              <a:ext cx="2101850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2" name="TextBox 735"/>
            <p:cNvSpPr txBox="1">
              <a:spLocks noChangeArrowheads="1"/>
            </p:cNvSpPr>
            <p:nvPr/>
          </p:nvSpPr>
          <p:spPr bwMode="auto">
            <a:xfrm>
              <a:off x="-79375" y="2001838"/>
              <a:ext cx="1960563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CZO Web-based </a:t>
              </a:r>
              <a:b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Data Discovery</a:t>
              </a:r>
            </a:p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1300" y="806450"/>
            <a:ext cx="2325688" cy="584200"/>
            <a:chOff x="241300" y="806450"/>
            <a:chExt cx="2325688" cy="584200"/>
          </a:xfrm>
        </p:grpSpPr>
        <p:cxnSp>
          <p:nvCxnSpPr>
            <p:cNvPr id="7233" name="Straight Connector 724"/>
            <p:cNvCxnSpPr>
              <a:cxnSpLocks noChangeShapeType="1"/>
            </p:cNvCxnSpPr>
            <p:nvPr/>
          </p:nvCxnSpPr>
          <p:spPr bwMode="auto">
            <a:xfrm>
              <a:off x="1954213" y="1074738"/>
              <a:ext cx="612775" cy="0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5" name="Text Box 303"/>
            <p:cNvSpPr txBox="1">
              <a:spLocks noChangeArrowheads="1"/>
            </p:cNvSpPr>
            <p:nvPr/>
          </p:nvSpPr>
          <p:spPr bwMode="auto">
            <a:xfrm>
              <a:off x="241300" y="806450"/>
              <a:ext cx="1711325" cy="584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22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+mn-lt"/>
                  <a:cs typeface="Arial" charset="0"/>
                </a:rPr>
                <a:t>External cross-project registries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300" y="1473200"/>
            <a:ext cx="2325688" cy="287338"/>
            <a:chOff x="241300" y="1473200"/>
            <a:chExt cx="2325688" cy="287338"/>
          </a:xfrm>
        </p:grpSpPr>
        <p:cxnSp>
          <p:nvCxnSpPr>
            <p:cNvPr id="7235" name="Straight Connector 724"/>
            <p:cNvCxnSpPr>
              <a:cxnSpLocks noChangeShapeType="1"/>
            </p:cNvCxnSpPr>
            <p:nvPr/>
          </p:nvCxnSpPr>
          <p:spPr bwMode="auto">
            <a:xfrm>
              <a:off x="1954213" y="1611313"/>
              <a:ext cx="612775" cy="0"/>
            </a:xfrm>
            <a:prstGeom prst="line">
              <a:avLst/>
            </a:prstGeom>
            <a:noFill/>
            <a:ln w="38100" algn="ctr">
              <a:solidFill>
                <a:srgbClr val="33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36" name="Text Box 303"/>
            <p:cNvSpPr txBox="1">
              <a:spLocks noChangeArrowheads="1"/>
            </p:cNvSpPr>
            <p:nvPr/>
          </p:nvSpPr>
          <p:spPr bwMode="auto">
            <a:xfrm>
              <a:off x="241300" y="1473200"/>
              <a:ext cx="1711325" cy="28733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FF66"/>
                  </a:solidFill>
                  <a:latin typeface="Times New Roman" pitchFamily="18" charset="0"/>
                </a:rPr>
                <a:t>DataNet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7513" y="603250"/>
            <a:ext cx="4872037" cy="2622551"/>
            <a:chOff x="1687513" y="603250"/>
            <a:chExt cx="4872037" cy="2622551"/>
          </a:xfrm>
        </p:grpSpPr>
        <p:sp>
          <p:nvSpPr>
            <p:cNvPr id="7190" name="Text Box 317"/>
            <p:cNvSpPr txBox="1">
              <a:spLocks noChangeArrowheads="1"/>
            </p:cNvSpPr>
            <p:nvPr/>
          </p:nvSpPr>
          <p:spPr bwMode="auto">
            <a:xfrm>
              <a:off x="1687513" y="603250"/>
              <a:ext cx="48720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CZO Data Repository and Indexing (CZO Central)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47938" y="949325"/>
              <a:ext cx="3281362" cy="227647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71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animBg="1"/>
      <p:bldP spid="699" grpId="1" animBg="1"/>
      <p:bldP spid="700" grpId="0" animBg="1"/>
      <p:bldP spid="701" grpId="0" animBg="1"/>
      <p:bldP spid="702" grpId="0" animBg="1"/>
      <p:bldP spid="703" grpId="0" animBg="1"/>
      <p:bldP spid="704" grpId="0" animBg="1"/>
      <p:bldP spid="7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3"/>
          <p:cNvSpPr>
            <a:spLocks noChangeArrowheads="1"/>
          </p:cNvSpPr>
          <p:nvPr/>
        </p:nvSpPr>
        <p:spPr bwMode="auto">
          <a:xfrm>
            <a:off x="990600" y="184150"/>
            <a:ext cx="7518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95000"/>
              </a:lnSpc>
            </a:pPr>
            <a:endParaRPr lang="en-US" sz="2000" b="1" i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8195" name="Text Box 303"/>
          <p:cNvSpPr txBox="1">
            <a:spLocks noChangeArrowheads="1"/>
          </p:cNvSpPr>
          <p:nvPr/>
        </p:nvSpPr>
        <p:spPr bwMode="auto">
          <a:xfrm>
            <a:off x="6934200" y="2422525"/>
            <a:ext cx="1042988" cy="523875"/>
          </a:xfrm>
          <a:prstGeom prst="rect">
            <a:avLst/>
          </a:prstGeom>
          <a:solidFill>
            <a:srgbClr val="FFC000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Hydro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Desktop</a:t>
            </a:r>
          </a:p>
        </p:txBody>
      </p:sp>
      <p:sp>
        <p:nvSpPr>
          <p:cNvPr id="8196" name="Text Box 304"/>
          <p:cNvSpPr txBox="1">
            <a:spLocks noChangeArrowheads="1"/>
          </p:cNvSpPr>
          <p:nvPr/>
        </p:nvSpPr>
        <p:spPr bwMode="auto">
          <a:xfrm>
            <a:off x="6934200" y="3155950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Matlab</a:t>
            </a:r>
          </a:p>
        </p:txBody>
      </p:sp>
      <p:sp>
        <p:nvSpPr>
          <p:cNvPr id="8197" name="Text Box 305"/>
          <p:cNvSpPr txBox="1">
            <a:spLocks noChangeArrowheads="1"/>
          </p:cNvSpPr>
          <p:nvPr/>
        </p:nvSpPr>
        <p:spPr bwMode="auto">
          <a:xfrm>
            <a:off x="6934200" y="3525838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</a:t>
            </a:r>
          </a:p>
        </p:txBody>
      </p:sp>
      <p:sp>
        <p:nvSpPr>
          <p:cNvPr id="8198" name="Text Box 307"/>
          <p:cNvSpPr txBox="1">
            <a:spLocks noChangeArrowheads="1"/>
          </p:cNvSpPr>
          <p:nvPr/>
        </p:nvSpPr>
        <p:spPr bwMode="auto">
          <a:xfrm>
            <a:off x="6934200" y="3895725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Excel</a:t>
            </a:r>
          </a:p>
        </p:txBody>
      </p:sp>
      <p:sp>
        <p:nvSpPr>
          <p:cNvPr id="8199" name="Text Box 308"/>
          <p:cNvSpPr txBox="1">
            <a:spLocks noChangeArrowheads="1"/>
          </p:cNvSpPr>
          <p:nvPr/>
        </p:nvSpPr>
        <p:spPr bwMode="auto">
          <a:xfrm>
            <a:off x="6934200" y="4265613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ArcGIS</a:t>
            </a:r>
          </a:p>
        </p:txBody>
      </p:sp>
      <p:sp>
        <p:nvSpPr>
          <p:cNvPr id="8200" name="Rectangle 311"/>
          <p:cNvSpPr>
            <a:spLocks noChangeArrowheads="1"/>
          </p:cNvSpPr>
          <p:nvPr/>
        </p:nvSpPr>
        <p:spPr bwMode="auto">
          <a:xfrm>
            <a:off x="6807200" y="2312988"/>
            <a:ext cx="1317625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201" name="Text Box 308"/>
          <p:cNvSpPr txBox="1">
            <a:spLocks noChangeArrowheads="1"/>
          </p:cNvSpPr>
          <p:nvPr/>
        </p:nvSpPr>
        <p:spPr bwMode="auto">
          <a:xfrm>
            <a:off x="6931025" y="4635500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OpenMI</a:t>
            </a:r>
          </a:p>
        </p:txBody>
      </p:sp>
      <p:grpSp>
        <p:nvGrpSpPr>
          <p:cNvPr id="8202" name="Group 349"/>
          <p:cNvGrpSpPr>
            <a:grpSpLocks/>
          </p:cNvGrpSpPr>
          <p:nvPr/>
        </p:nvGrpSpPr>
        <p:grpSpPr bwMode="auto">
          <a:xfrm>
            <a:off x="1831975" y="4378325"/>
            <a:ext cx="1531938" cy="1366838"/>
            <a:chOff x="871155" y="3830678"/>
            <a:chExt cx="1641476" cy="1776428"/>
          </a:xfrm>
        </p:grpSpPr>
        <p:sp>
          <p:nvSpPr>
            <p:cNvPr id="8451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52" name="Group 10"/>
            <p:cNvGrpSpPr>
              <a:grpSpLocks/>
            </p:cNvGrpSpPr>
            <p:nvPr/>
          </p:nvGrpSpPr>
          <p:grpSpPr bwMode="auto">
            <a:xfrm>
              <a:off x="871155" y="4127553"/>
              <a:ext cx="1641476" cy="1479553"/>
              <a:chOff x="386" y="3156"/>
              <a:chExt cx="1034" cy="932"/>
            </a:xfrm>
          </p:grpSpPr>
          <p:grpSp>
            <p:nvGrpSpPr>
              <p:cNvPr id="8453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8502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5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06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507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08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09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1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2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3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4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5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16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517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18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19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20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521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22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23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524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25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26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28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529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30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31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532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33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34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37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38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39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0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1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2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3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4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5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46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54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8457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8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0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1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62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63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4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5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6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7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8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69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70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71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72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73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74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75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76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77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78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79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80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81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2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83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84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85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86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487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88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89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0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1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2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3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4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5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6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7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8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9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00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01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55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456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571" name="AutoShape 105"/>
          <p:cNvSpPr>
            <a:spLocks noChangeArrowheads="1"/>
          </p:cNvSpPr>
          <p:nvPr/>
        </p:nvSpPr>
        <p:spPr bwMode="auto">
          <a:xfrm rot="2880000" flipH="1" flipV="1">
            <a:off x="1977231" y="1420019"/>
            <a:ext cx="238125" cy="973138"/>
          </a:xfrm>
          <a:prstGeom prst="upArrow">
            <a:avLst>
              <a:gd name="adj1" fmla="val 50000"/>
              <a:gd name="adj2" fmla="val 101563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8204" name="Rectangle 320"/>
          <p:cNvSpPr>
            <a:spLocks noChangeArrowheads="1"/>
          </p:cNvSpPr>
          <p:nvPr/>
        </p:nvSpPr>
        <p:spPr bwMode="auto">
          <a:xfrm>
            <a:off x="1852613" y="184150"/>
            <a:ext cx="720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 b="1">
                <a:solidFill>
                  <a:srgbClr val="000000"/>
                </a:solidFill>
                <a:latin typeface="Calibri" pitchFamily="34" charset="0"/>
              </a:rPr>
              <a:t>Hydrologic and meteorological time series</a:t>
            </a:r>
          </a:p>
        </p:txBody>
      </p:sp>
      <p:sp>
        <p:nvSpPr>
          <p:cNvPr id="8205" name="TextBox 486"/>
          <p:cNvSpPr txBox="1">
            <a:spLocks noChangeArrowheads="1"/>
          </p:cNvSpPr>
          <p:nvPr/>
        </p:nvSpPr>
        <p:spPr bwMode="auto">
          <a:xfrm>
            <a:off x="2730500" y="5722938"/>
            <a:ext cx="303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Calibri" pitchFamily="34" charset="0"/>
              </a:rPr>
              <a:t>Hydrologic and meteorological stations</a:t>
            </a:r>
          </a:p>
        </p:txBody>
      </p:sp>
      <p:grpSp>
        <p:nvGrpSpPr>
          <p:cNvPr id="8206" name="Group 349"/>
          <p:cNvGrpSpPr>
            <a:grpSpLocks/>
          </p:cNvGrpSpPr>
          <p:nvPr/>
        </p:nvGrpSpPr>
        <p:grpSpPr bwMode="auto">
          <a:xfrm>
            <a:off x="3508375" y="4378325"/>
            <a:ext cx="1531938" cy="1366838"/>
            <a:chOff x="871155" y="3830678"/>
            <a:chExt cx="1641476" cy="1776442"/>
          </a:xfrm>
        </p:grpSpPr>
        <p:sp>
          <p:nvSpPr>
            <p:cNvPr id="835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56" name="Group 10"/>
            <p:cNvGrpSpPr>
              <a:grpSpLocks/>
            </p:cNvGrpSpPr>
            <p:nvPr/>
          </p:nvGrpSpPr>
          <p:grpSpPr bwMode="auto">
            <a:xfrm>
              <a:off x="871155" y="4127564"/>
              <a:ext cx="1641476" cy="1479556"/>
              <a:chOff x="386" y="3156"/>
              <a:chExt cx="1034" cy="932"/>
            </a:xfrm>
          </p:grpSpPr>
          <p:grpSp>
            <p:nvGrpSpPr>
              <p:cNvPr id="8357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8406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7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8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11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1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3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4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5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6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7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8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19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20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21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22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23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24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25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26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27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28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29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30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1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32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433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34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35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436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37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38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9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0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1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2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3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4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5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6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7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8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49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50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58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8361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65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66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67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68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0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1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2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3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4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75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76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77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78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79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80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81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82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83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84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85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87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88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89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90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391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2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93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4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5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96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97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98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99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0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1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2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3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4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05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59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360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grpSp>
        <p:nvGrpSpPr>
          <p:cNvPr id="8207" name="Group 349"/>
          <p:cNvGrpSpPr>
            <a:grpSpLocks/>
          </p:cNvGrpSpPr>
          <p:nvPr/>
        </p:nvGrpSpPr>
        <p:grpSpPr bwMode="auto">
          <a:xfrm>
            <a:off x="5184775" y="4378325"/>
            <a:ext cx="1531938" cy="1366838"/>
            <a:chOff x="871155" y="3830678"/>
            <a:chExt cx="1641476" cy="1776456"/>
          </a:xfrm>
        </p:grpSpPr>
        <p:sp>
          <p:nvSpPr>
            <p:cNvPr id="82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0" name="Group 10"/>
            <p:cNvGrpSpPr>
              <a:grpSpLocks/>
            </p:cNvGrpSpPr>
            <p:nvPr/>
          </p:nvGrpSpPr>
          <p:grpSpPr bwMode="auto">
            <a:xfrm>
              <a:off x="871155" y="4127575"/>
              <a:ext cx="1641476" cy="1479559"/>
              <a:chOff x="386" y="3156"/>
              <a:chExt cx="1034" cy="932"/>
            </a:xfrm>
          </p:grpSpPr>
          <p:grpSp>
            <p:nvGrpSpPr>
              <p:cNvPr id="8261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8310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15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1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17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20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21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22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23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24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25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6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7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28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29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0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31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32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3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34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36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337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8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39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340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1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42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45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46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47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48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49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50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51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52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53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54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62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8265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8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69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270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71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2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3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4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5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6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7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8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79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280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1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2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83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284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5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86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287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8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89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0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91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8292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3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94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295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6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97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8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0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1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2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3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4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5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6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8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09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63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264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8208" name="TextBox 690"/>
          <p:cNvSpPr txBox="1">
            <a:spLocks noChangeArrowheads="1"/>
          </p:cNvSpPr>
          <p:nvPr/>
        </p:nvSpPr>
        <p:spPr bwMode="auto">
          <a:xfrm>
            <a:off x="1922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8209" name="TextBox 691"/>
          <p:cNvSpPr txBox="1">
            <a:spLocks noChangeArrowheads="1"/>
          </p:cNvSpPr>
          <p:nvPr/>
        </p:nvSpPr>
        <p:spPr bwMode="auto">
          <a:xfrm>
            <a:off x="3609975" y="3921125"/>
            <a:ext cx="1077913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8210" name="TextBox 692"/>
          <p:cNvSpPr txBox="1">
            <a:spLocks noChangeArrowheads="1"/>
          </p:cNvSpPr>
          <p:nvPr/>
        </p:nvSpPr>
        <p:spPr bwMode="auto">
          <a:xfrm>
            <a:off x="5351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699" name="Rectangle 2"/>
          <p:cNvSpPr>
            <a:spLocks noChangeArrowheads="1"/>
          </p:cNvSpPr>
          <p:nvPr/>
        </p:nvSpPr>
        <p:spPr bwMode="auto">
          <a:xfrm>
            <a:off x="2547938" y="949325"/>
            <a:ext cx="3281362" cy="1047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Water data services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FF66"/>
                </a:solidFill>
                <a:latin typeface="Times New Roman" pitchFamily="18" charset="0"/>
              </a:rPr>
              <a:t>WaterML</a:t>
            </a: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 1.x/2.0</a:t>
            </a:r>
          </a:p>
        </p:txBody>
      </p:sp>
      <p:sp>
        <p:nvSpPr>
          <p:cNvPr id="700" name="Rectangle 2"/>
          <p:cNvSpPr>
            <a:spLocks noChangeArrowheads="1"/>
          </p:cNvSpPr>
          <p:nvPr/>
        </p:nvSpPr>
        <p:spPr bwMode="auto">
          <a:xfrm>
            <a:off x="3925943" y="1943135"/>
            <a:ext cx="643375" cy="12781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FFFF66"/>
                </a:solidFill>
                <a:latin typeface="Times New Roman" pitchFamily="18" charset="0"/>
              </a:rPr>
              <a:t>Shared vocabularies</a:t>
            </a:r>
          </a:p>
        </p:txBody>
      </p:sp>
      <p:sp>
        <p:nvSpPr>
          <p:cNvPr id="701" name="Rectangle 2"/>
          <p:cNvSpPr>
            <a:spLocks noChangeArrowheads="1"/>
          </p:cNvSpPr>
          <p:nvPr/>
        </p:nvSpPr>
        <p:spPr bwMode="auto">
          <a:xfrm>
            <a:off x="2543374" y="1943744"/>
            <a:ext cx="675361" cy="127903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CZO Metadata</a:t>
            </a:r>
          </a:p>
        </p:txBody>
      </p:sp>
      <p:sp>
        <p:nvSpPr>
          <p:cNvPr id="702" name="Rectangle 2"/>
          <p:cNvSpPr>
            <a:spLocks noChangeArrowheads="1"/>
          </p:cNvSpPr>
          <p:nvPr/>
        </p:nvSpPr>
        <p:spPr bwMode="auto">
          <a:xfrm>
            <a:off x="3228902" y="1942310"/>
            <a:ext cx="695666" cy="1280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Hydrologic Ontology</a:t>
            </a:r>
          </a:p>
        </p:txBody>
      </p:sp>
      <p:sp>
        <p:nvSpPr>
          <p:cNvPr id="703" name="Rectangle 2"/>
          <p:cNvSpPr>
            <a:spLocks noChangeArrowheads="1"/>
          </p:cNvSpPr>
          <p:nvPr/>
        </p:nvSpPr>
        <p:spPr bwMode="auto">
          <a:xfrm>
            <a:off x="4560219" y="1942356"/>
            <a:ext cx="640917" cy="127804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Archive</a:t>
            </a:r>
          </a:p>
        </p:txBody>
      </p:sp>
      <p:sp>
        <p:nvSpPr>
          <p:cNvPr id="704" name="Rectangle 2"/>
          <p:cNvSpPr>
            <a:spLocks noChangeArrowheads="1"/>
          </p:cNvSpPr>
          <p:nvPr/>
        </p:nvSpPr>
        <p:spPr bwMode="auto">
          <a:xfrm>
            <a:off x="5202510" y="1939956"/>
            <a:ext cx="631212" cy="127804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Harvester</a:t>
            </a:r>
          </a:p>
        </p:txBody>
      </p:sp>
      <p:sp>
        <p:nvSpPr>
          <p:cNvPr id="8217" name="TextBox 704"/>
          <p:cNvSpPr txBox="1">
            <a:spLocks noChangeArrowheads="1"/>
          </p:cNvSpPr>
          <p:nvPr/>
        </p:nvSpPr>
        <p:spPr bwMode="auto">
          <a:xfrm>
            <a:off x="2649538" y="3581400"/>
            <a:ext cx="3233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00"/>
                </a:solidFill>
                <a:latin typeface="Calibri" pitchFamily="34" charset="0"/>
              </a:rPr>
              <a:t>Standard CZO data display formats</a:t>
            </a:r>
          </a:p>
        </p:txBody>
      </p:sp>
      <p:sp>
        <p:nvSpPr>
          <p:cNvPr id="8218" name="AutoShape 3"/>
          <p:cNvSpPr>
            <a:spLocks noChangeArrowheads="1"/>
          </p:cNvSpPr>
          <p:nvPr/>
        </p:nvSpPr>
        <p:spPr bwMode="auto">
          <a:xfrm>
            <a:off x="23828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219" name="AutoShape 3"/>
          <p:cNvSpPr>
            <a:spLocks noChangeArrowheads="1"/>
          </p:cNvSpPr>
          <p:nvPr/>
        </p:nvSpPr>
        <p:spPr bwMode="auto">
          <a:xfrm>
            <a:off x="40592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220" name="AutoShape 3"/>
          <p:cNvSpPr>
            <a:spLocks noChangeArrowheads="1"/>
          </p:cNvSpPr>
          <p:nvPr/>
        </p:nvSpPr>
        <p:spPr bwMode="auto">
          <a:xfrm>
            <a:off x="57356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cxnSp>
        <p:nvCxnSpPr>
          <p:cNvPr id="8221" name="Curved Connector 709"/>
          <p:cNvCxnSpPr>
            <a:cxnSpLocks noChangeShapeType="1"/>
          </p:cNvCxnSpPr>
          <p:nvPr/>
        </p:nvCxnSpPr>
        <p:spPr bwMode="auto">
          <a:xfrm rot="5400000">
            <a:off x="5260181" y="2904332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Curved Connector 714"/>
          <p:cNvCxnSpPr>
            <a:cxnSpLocks noChangeShapeType="1"/>
          </p:cNvCxnSpPr>
          <p:nvPr/>
        </p:nvCxnSpPr>
        <p:spPr bwMode="auto">
          <a:xfrm rot="5400000">
            <a:off x="4594225" y="2916238"/>
            <a:ext cx="1587" cy="630238"/>
          </a:xfrm>
          <a:prstGeom prst="curvedConnector3">
            <a:avLst>
              <a:gd name="adj1" fmla="val 1842780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Curved Connector 717"/>
          <p:cNvCxnSpPr>
            <a:cxnSpLocks noChangeShapeType="1"/>
          </p:cNvCxnSpPr>
          <p:nvPr/>
        </p:nvCxnSpPr>
        <p:spPr bwMode="auto">
          <a:xfrm rot="5400000">
            <a:off x="3917156" y="2907507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Curved Connector 718"/>
          <p:cNvCxnSpPr>
            <a:cxnSpLocks noChangeShapeType="1"/>
          </p:cNvCxnSpPr>
          <p:nvPr/>
        </p:nvCxnSpPr>
        <p:spPr bwMode="auto">
          <a:xfrm rot="5400000">
            <a:off x="3231356" y="2909094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Connector 723"/>
          <p:cNvCxnSpPr>
            <a:cxnSpLocks noChangeShapeType="1"/>
          </p:cNvCxnSpPr>
          <p:nvPr/>
        </p:nvCxnSpPr>
        <p:spPr bwMode="auto">
          <a:xfrm>
            <a:off x="2473325" y="3582988"/>
            <a:ext cx="3925888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6" name="Straight Connector 724"/>
          <p:cNvCxnSpPr>
            <a:cxnSpLocks noChangeShapeType="1"/>
          </p:cNvCxnSpPr>
          <p:nvPr/>
        </p:nvCxnSpPr>
        <p:spPr bwMode="auto">
          <a:xfrm>
            <a:off x="5840413" y="2497138"/>
            <a:ext cx="571500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7" name="Straight Connector 727"/>
          <p:cNvCxnSpPr>
            <a:cxnSpLocks noChangeShapeType="1"/>
          </p:cNvCxnSpPr>
          <p:nvPr/>
        </p:nvCxnSpPr>
        <p:spPr bwMode="auto">
          <a:xfrm rot="5400000">
            <a:off x="5856288" y="3028950"/>
            <a:ext cx="1054100" cy="95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8" name="Straight Connector 729"/>
          <p:cNvCxnSpPr>
            <a:cxnSpLocks noChangeShapeType="1"/>
          </p:cNvCxnSpPr>
          <p:nvPr/>
        </p:nvCxnSpPr>
        <p:spPr bwMode="auto">
          <a:xfrm rot="5400000">
            <a:off x="5741194" y="3737769"/>
            <a:ext cx="33496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9" name="Straight Connector 731"/>
          <p:cNvCxnSpPr>
            <a:cxnSpLocks noChangeShapeType="1"/>
          </p:cNvCxnSpPr>
          <p:nvPr/>
        </p:nvCxnSpPr>
        <p:spPr bwMode="auto">
          <a:xfrm rot="5400000">
            <a:off x="4010820" y="3739356"/>
            <a:ext cx="334962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0" name="Straight Connector 732"/>
          <p:cNvCxnSpPr>
            <a:cxnSpLocks noChangeShapeType="1"/>
          </p:cNvCxnSpPr>
          <p:nvPr/>
        </p:nvCxnSpPr>
        <p:spPr bwMode="auto">
          <a:xfrm rot="5400000">
            <a:off x="2312194" y="3740944"/>
            <a:ext cx="33496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1" name="TextBox 736"/>
          <p:cNvSpPr txBox="1">
            <a:spLocks noChangeArrowheads="1"/>
          </p:cNvSpPr>
          <p:nvPr/>
        </p:nvSpPr>
        <p:spPr bwMode="auto">
          <a:xfrm>
            <a:off x="6789738" y="1712913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CZO Desktop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Applications </a:t>
            </a:r>
          </a:p>
        </p:txBody>
      </p:sp>
      <p:sp>
        <p:nvSpPr>
          <p:cNvPr id="738" name="AutoShape 105"/>
          <p:cNvSpPr>
            <a:spLocks noChangeArrowheads="1"/>
          </p:cNvSpPr>
          <p:nvPr/>
        </p:nvSpPr>
        <p:spPr bwMode="auto">
          <a:xfrm rot="18180000" flipV="1">
            <a:off x="6249194" y="1296194"/>
            <a:ext cx="238125" cy="1004887"/>
          </a:xfrm>
          <a:prstGeom prst="upArrow">
            <a:avLst>
              <a:gd name="adj1" fmla="val 50000"/>
              <a:gd name="adj2" fmla="val 101563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>
              <a:solidFill>
                <a:prstClr val="black"/>
              </a:solidFill>
              <a:latin typeface="Helvetica" pitchFamily="34" charset="0"/>
            </a:endParaRPr>
          </a:p>
        </p:txBody>
      </p:sp>
      <p:cxnSp>
        <p:nvCxnSpPr>
          <p:cNvPr id="8233" name="Straight Connector 742"/>
          <p:cNvCxnSpPr>
            <a:cxnSpLocks noChangeShapeType="1"/>
          </p:cNvCxnSpPr>
          <p:nvPr/>
        </p:nvCxnSpPr>
        <p:spPr bwMode="auto">
          <a:xfrm flipV="1">
            <a:off x="1462088" y="5367338"/>
            <a:ext cx="257175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4" name="Straight Connector 748"/>
          <p:cNvCxnSpPr>
            <a:cxnSpLocks noChangeShapeType="1"/>
          </p:cNvCxnSpPr>
          <p:nvPr/>
        </p:nvCxnSpPr>
        <p:spPr bwMode="auto">
          <a:xfrm rot="10800000">
            <a:off x="6721475" y="5443538"/>
            <a:ext cx="812800" cy="241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5" name="Straight Connector 756"/>
          <p:cNvCxnSpPr>
            <a:cxnSpLocks noChangeShapeType="1"/>
          </p:cNvCxnSpPr>
          <p:nvPr/>
        </p:nvCxnSpPr>
        <p:spPr bwMode="auto">
          <a:xfrm rot="16200000" flipV="1">
            <a:off x="5733256" y="6077744"/>
            <a:ext cx="74613" cy="53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3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76513"/>
            <a:ext cx="21018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" name="Text Box 303"/>
          <p:cNvSpPr txBox="1">
            <a:spLocks noChangeArrowheads="1"/>
          </p:cNvSpPr>
          <p:nvPr/>
        </p:nvSpPr>
        <p:spPr bwMode="auto">
          <a:xfrm>
            <a:off x="6942138" y="928688"/>
            <a:ext cx="1565275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Arial" charset="0"/>
              </a:rPr>
              <a:t>CZO hydrologic themes</a:t>
            </a:r>
          </a:p>
        </p:txBody>
      </p:sp>
      <p:cxnSp>
        <p:nvCxnSpPr>
          <p:cNvPr id="8238" name="Straight Connector 727"/>
          <p:cNvCxnSpPr>
            <a:cxnSpLocks noChangeShapeType="1"/>
          </p:cNvCxnSpPr>
          <p:nvPr/>
        </p:nvCxnSpPr>
        <p:spPr bwMode="auto">
          <a:xfrm flipH="1">
            <a:off x="8791575" y="1249363"/>
            <a:ext cx="9525" cy="24336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9" name="Straight Connector 724"/>
          <p:cNvCxnSpPr>
            <a:cxnSpLocks noChangeShapeType="1"/>
          </p:cNvCxnSpPr>
          <p:nvPr/>
        </p:nvCxnSpPr>
        <p:spPr bwMode="auto">
          <a:xfrm flipV="1">
            <a:off x="8523288" y="1249363"/>
            <a:ext cx="285750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0" name="Straight Connector 723"/>
          <p:cNvCxnSpPr>
            <a:cxnSpLocks noChangeShapeType="1"/>
          </p:cNvCxnSpPr>
          <p:nvPr/>
        </p:nvCxnSpPr>
        <p:spPr bwMode="auto">
          <a:xfrm>
            <a:off x="8131175" y="3679825"/>
            <a:ext cx="67151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1" name="Straight Connector 724"/>
          <p:cNvCxnSpPr>
            <a:cxnSpLocks noChangeShapeType="1"/>
            <a:endCxn id="350" idx="1"/>
          </p:cNvCxnSpPr>
          <p:nvPr/>
        </p:nvCxnSpPr>
        <p:spPr bwMode="auto">
          <a:xfrm>
            <a:off x="5840413" y="1216025"/>
            <a:ext cx="1101725" cy="47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4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999163"/>
            <a:ext cx="889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5392738"/>
            <a:ext cx="7524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162550"/>
            <a:ext cx="835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5872163"/>
            <a:ext cx="7667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6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6010275"/>
            <a:ext cx="1419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7" name="TextBox 735"/>
          <p:cNvSpPr txBox="1">
            <a:spLocks noChangeArrowheads="1"/>
          </p:cNvSpPr>
          <p:nvPr/>
        </p:nvSpPr>
        <p:spPr bwMode="auto">
          <a:xfrm>
            <a:off x="-79375" y="1895475"/>
            <a:ext cx="19605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CZO Web-based </a:t>
            </a:r>
            <a:b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Discovery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38113" y="85725"/>
            <a:ext cx="8043862" cy="5086350"/>
            <a:chOff x="138200" y="85295"/>
            <a:chExt cx="8043899" cy="5086232"/>
          </a:xfrm>
        </p:grpSpPr>
        <p:sp>
          <p:nvSpPr>
            <p:cNvPr id="8251" name="TextBox 18"/>
            <p:cNvSpPr txBox="1">
              <a:spLocks noChangeArrowheads="1"/>
            </p:cNvSpPr>
            <p:nvPr/>
          </p:nvSpPr>
          <p:spPr bwMode="auto">
            <a:xfrm>
              <a:off x="138200" y="85295"/>
              <a:ext cx="1453090" cy="6463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B050"/>
                  </a:solidFill>
                  <a:latin typeface="Calibri" pitchFamily="34" charset="0"/>
                </a:rPr>
                <a:t>Status of the </a:t>
              </a:r>
              <a:br>
                <a:rPr lang="en-US" b="1">
                  <a:solidFill>
                    <a:srgbClr val="00B050"/>
                  </a:solidFill>
                  <a:latin typeface="Calibri" pitchFamily="34" charset="0"/>
                </a:rPr>
              </a:br>
              <a:r>
                <a:rPr lang="en-US" b="1">
                  <a:solidFill>
                    <a:srgbClr val="00B050"/>
                  </a:solidFill>
                  <a:latin typeface="Calibri" pitchFamily="34" charset="0"/>
                </a:rPr>
                <a:t>prototype</a:t>
              </a:r>
            </a:p>
          </p:txBody>
        </p:sp>
        <p:sp>
          <p:nvSpPr>
            <p:cNvPr id="8252" name="Rectangle 19"/>
            <p:cNvSpPr>
              <a:spLocks noChangeArrowheads="1"/>
            </p:cNvSpPr>
            <p:nvPr/>
          </p:nvSpPr>
          <p:spPr bwMode="auto">
            <a:xfrm>
              <a:off x="2501721" y="913208"/>
              <a:ext cx="3405981" cy="10919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3" name="Rectangle 359"/>
            <p:cNvSpPr>
              <a:spLocks noChangeArrowheads="1"/>
            </p:cNvSpPr>
            <p:nvPr/>
          </p:nvSpPr>
          <p:spPr bwMode="auto">
            <a:xfrm>
              <a:off x="2496379" y="2000059"/>
              <a:ext cx="720496" cy="12114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4" name="Rectangle 361"/>
            <p:cNvSpPr>
              <a:spLocks noChangeArrowheads="1"/>
            </p:cNvSpPr>
            <p:nvPr/>
          </p:nvSpPr>
          <p:spPr bwMode="auto">
            <a:xfrm>
              <a:off x="3201013" y="1998071"/>
              <a:ext cx="720496" cy="12114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5" name="Rectangle 362"/>
            <p:cNvSpPr>
              <a:spLocks noChangeArrowheads="1"/>
            </p:cNvSpPr>
            <p:nvPr/>
          </p:nvSpPr>
          <p:spPr bwMode="auto">
            <a:xfrm>
              <a:off x="3911585" y="2007959"/>
              <a:ext cx="657733" cy="12114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6" name="Rectangle 363"/>
            <p:cNvSpPr>
              <a:spLocks noChangeArrowheads="1"/>
            </p:cNvSpPr>
            <p:nvPr/>
          </p:nvSpPr>
          <p:spPr bwMode="auto">
            <a:xfrm>
              <a:off x="5257523" y="2005971"/>
              <a:ext cx="657733" cy="12114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7" name="Rectangle 364"/>
            <p:cNvSpPr>
              <a:spLocks noChangeArrowheads="1"/>
            </p:cNvSpPr>
            <p:nvPr/>
          </p:nvSpPr>
          <p:spPr bwMode="auto">
            <a:xfrm>
              <a:off x="6747977" y="2263192"/>
              <a:ext cx="1434122" cy="290833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  <p:sp>
          <p:nvSpPr>
            <p:cNvPr id="8258" name="Rectangle 365"/>
            <p:cNvSpPr>
              <a:spLocks noChangeArrowheads="1"/>
            </p:cNvSpPr>
            <p:nvPr/>
          </p:nvSpPr>
          <p:spPr bwMode="auto">
            <a:xfrm>
              <a:off x="1807420" y="3451156"/>
              <a:ext cx="4842762" cy="96917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>
                <a:solidFill>
                  <a:srgbClr val="558ED5"/>
                </a:solidFill>
                <a:latin typeface="Calibri" pitchFamily="34" charset="0"/>
              </a:endParaRPr>
            </a:p>
          </p:txBody>
        </p:sp>
      </p:grpSp>
      <p:cxnSp>
        <p:nvCxnSpPr>
          <p:cNvPr id="8249" name="Straight Connector 724"/>
          <p:cNvCxnSpPr>
            <a:cxnSpLocks noChangeShapeType="1"/>
          </p:cNvCxnSpPr>
          <p:nvPr/>
        </p:nvCxnSpPr>
        <p:spPr bwMode="auto">
          <a:xfrm>
            <a:off x="1954213" y="1217613"/>
            <a:ext cx="612775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" name="Text Box 303"/>
          <p:cNvSpPr txBox="1">
            <a:spLocks noChangeArrowheads="1"/>
          </p:cNvSpPr>
          <p:nvPr/>
        </p:nvSpPr>
        <p:spPr bwMode="auto">
          <a:xfrm>
            <a:off x="241300" y="949325"/>
            <a:ext cx="1711325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Arial" charset="0"/>
              </a:rPr>
              <a:t>CUAHSI </a:t>
            </a:r>
            <a:r>
              <a:rPr lang="en-US" sz="1600" b="1" dirty="0" err="1">
                <a:solidFill>
                  <a:prstClr val="black"/>
                </a:solidFill>
                <a:latin typeface="+mn-lt"/>
                <a:cs typeface="Arial" charset="0"/>
              </a:rPr>
              <a:t>HydroCatalog</a:t>
            </a:r>
            <a:endParaRPr lang="en-US" sz="1600" b="1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3"/>
          <p:cNvSpPr>
            <a:spLocks noChangeArrowheads="1"/>
          </p:cNvSpPr>
          <p:nvPr/>
        </p:nvSpPr>
        <p:spPr bwMode="auto">
          <a:xfrm>
            <a:off x="990600" y="184150"/>
            <a:ext cx="7518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95000"/>
              </a:lnSpc>
            </a:pPr>
            <a:endParaRPr lang="en-US" sz="2000" b="1" i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219" name="Text Box 303"/>
          <p:cNvSpPr txBox="1">
            <a:spLocks noChangeArrowheads="1"/>
          </p:cNvSpPr>
          <p:nvPr/>
        </p:nvSpPr>
        <p:spPr bwMode="auto">
          <a:xfrm>
            <a:off x="6934200" y="2422525"/>
            <a:ext cx="1042988" cy="523875"/>
          </a:xfrm>
          <a:prstGeom prst="rect">
            <a:avLst/>
          </a:prstGeom>
          <a:solidFill>
            <a:srgbClr val="FFC000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CZO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Desktop</a:t>
            </a:r>
          </a:p>
        </p:txBody>
      </p:sp>
      <p:sp>
        <p:nvSpPr>
          <p:cNvPr id="9220" name="Text Box 304"/>
          <p:cNvSpPr txBox="1">
            <a:spLocks noChangeArrowheads="1"/>
          </p:cNvSpPr>
          <p:nvPr/>
        </p:nvSpPr>
        <p:spPr bwMode="auto">
          <a:xfrm>
            <a:off x="6934200" y="3155950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Matlab</a:t>
            </a:r>
          </a:p>
        </p:txBody>
      </p:sp>
      <p:sp>
        <p:nvSpPr>
          <p:cNvPr id="9221" name="Text Box 305"/>
          <p:cNvSpPr txBox="1">
            <a:spLocks noChangeArrowheads="1"/>
          </p:cNvSpPr>
          <p:nvPr/>
        </p:nvSpPr>
        <p:spPr bwMode="auto">
          <a:xfrm>
            <a:off x="6934200" y="3525838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</a:t>
            </a:r>
          </a:p>
        </p:txBody>
      </p:sp>
      <p:sp>
        <p:nvSpPr>
          <p:cNvPr id="9222" name="Text Box 307"/>
          <p:cNvSpPr txBox="1">
            <a:spLocks noChangeArrowheads="1"/>
          </p:cNvSpPr>
          <p:nvPr/>
        </p:nvSpPr>
        <p:spPr bwMode="auto">
          <a:xfrm>
            <a:off x="6934200" y="3895725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Excel</a:t>
            </a:r>
          </a:p>
        </p:txBody>
      </p:sp>
      <p:sp>
        <p:nvSpPr>
          <p:cNvPr id="9223" name="Text Box 308"/>
          <p:cNvSpPr txBox="1">
            <a:spLocks noChangeArrowheads="1"/>
          </p:cNvSpPr>
          <p:nvPr/>
        </p:nvSpPr>
        <p:spPr bwMode="auto">
          <a:xfrm>
            <a:off x="6934200" y="4265613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ArcGIS</a:t>
            </a:r>
          </a:p>
        </p:txBody>
      </p:sp>
      <p:sp>
        <p:nvSpPr>
          <p:cNvPr id="9224" name="Rectangle 311"/>
          <p:cNvSpPr>
            <a:spLocks noChangeArrowheads="1"/>
          </p:cNvSpPr>
          <p:nvPr/>
        </p:nvSpPr>
        <p:spPr bwMode="auto">
          <a:xfrm>
            <a:off x="6807200" y="2312988"/>
            <a:ext cx="1317625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9225" name="Text Box 308"/>
          <p:cNvSpPr txBox="1">
            <a:spLocks noChangeArrowheads="1"/>
          </p:cNvSpPr>
          <p:nvPr/>
        </p:nvSpPr>
        <p:spPr bwMode="auto">
          <a:xfrm>
            <a:off x="6931025" y="4635500"/>
            <a:ext cx="1042988" cy="307975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Modeling</a:t>
            </a:r>
          </a:p>
        </p:txBody>
      </p:sp>
      <p:grpSp>
        <p:nvGrpSpPr>
          <p:cNvPr id="9226" name="Group 349"/>
          <p:cNvGrpSpPr>
            <a:grpSpLocks/>
          </p:cNvGrpSpPr>
          <p:nvPr/>
        </p:nvGrpSpPr>
        <p:grpSpPr bwMode="auto">
          <a:xfrm>
            <a:off x="1831975" y="4378325"/>
            <a:ext cx="1531938" cy="1366838"/>
            <a:chOff x="871155" y="3830678"/>
            <a:chExt cx="1641476" cy="1776428"/>
          </a:xfrm>
        </p:grpSpPr>
        <p:sp>
          <p:nvSpPr>
            <p:cNvPr id="9466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67" name="Group 10"/>
            <p:cNvGrpSpPr>
              <a:grpSpLocks/>
            </p:cNvGrpSpPr>
            <p:nvPr/>
          </p:nvGrpSpPr>
          <p:grpSpPr bwMode="auto">
            <a:xfrm>
              <a:off x="871155" y="4127553"/>
              <a:ext cx="1641476" cy="1479553"/>
              <a:chOff x="386" y="3156"/>
              <a:chExt cx="1034" cy="932"/>
            </a:xfrm>
          </p:grpSpPr>
          <p:grpSp>
            <p:nvGrpSpPr>
              <p:cNvPr id="9468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9517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8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9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1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522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23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4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5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6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7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8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29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30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31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532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33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34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35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536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37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38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539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40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41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43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544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45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46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547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48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49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0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1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2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3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4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5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6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7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8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59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60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61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69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9472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3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4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5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76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77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78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79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0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1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2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3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4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5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86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87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88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89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90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91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92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93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94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95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96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7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98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99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00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01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502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03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04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5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6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07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08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09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0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1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2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3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4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5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516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70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471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571" name="AutoShape 105"/>
          <p:cNvSpPr>
            <a:spLocks noChangeArrowheads="1"/>
          </p:cNvSpPr>
          <p:nvPr/>
        </p:nvSpPr>
        <p:spPr bwMode="auto">
          <a:xfrm rot="2880000" flipH="1" flipV="1">
            <a:off x="1977231" y="1420019"/>
            <a:ext cx="238125" cy="973138"/>
          </a:xfrm>
          <a:prstGeom prst="upArrow">
            <a:avLst>
              <a:gd name="adj1" fmla="val 50000"/>
              <a:gd name="adj2" fmla="val 101563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9228" name="Rectangle 320"/>
          <p:cNvSpPr>
            <a:spLocks noChangeArrowheads="1"/>
          </p:cNvSpPr>
          <p:nvPr/>
        </p:nvSpPr>
        <p:spPr bwMode="auto">
          <a:xfrm>
            <a:off x="2582863" y="184150"/>
            <a:ext cx="4133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 b="1">
                <a:solidFill>
                  <a:srgbClr val="000000"/>
                </a:solidFill>
                <a:latin typeface="Calibri" pitchFamily="34" charset="0"/>
              </a:rPr>
              <a:t>Geochemical Samples</a:t>
            </a:r>
          </a:p>
        </p:txBody>
      </p:sp>
      <p:sp>
        <p:nvSpPr>
          <p:cNvPr id="9229" name="TextBox 486"/>
          <p:cNvSpPr txBox="1">
            <a:spLocks noChangeArrowheads="1"/>
          </p:cNvSpPr>
          <p:nvPr/>
        </p:nvSpPr>
        <p:spPr bwMode="auto">
          <a:xfrm>
            <a:off x="3309938" y="5753100"/>
            <a:ext cx="1757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Calibri" pitchFamily="34" charset="0"/>
              </a:rPr>
              <a:t>Geochemical samples</a:t>
            </a:r>
          </a:p>
        </p:txBody>
      </p:sp>
      <p:grpSp>
        <p:nvGrpSpPr>
          <p:cNvPr id="9230" name="Group 349"/>
          <p:cNvGrpSpPr>
            <a:grpSpLocks/>
          </p:cNvGrpSpPr>
          <p:nvPr/>
        </p:nvGrpSpPr>
        <p:grpSpPr bwMode="auto">
          <a:xfrm>
            <a:off x="3508375" y="4378325"/>
            <a:ext cx="1531938" cy="1366838"/>
            <a:chOff x="871155" y="3830678"/>
            <a:chExt cx="1641476" cy="1776442"/>
          </a:xfrm>
        </p:grpSpPr>
        <p:sp>
          <p:nvSpPr>
            <p:cNvPr id="9370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71" name="Group 10"/>
            <p:cNvGrpSpPr>
              <a:grpSpLocks/>
            </p:cNvGrpSpPr>
            <p:nvPr/>
          </p:nvGrpSpPr>
          <p:grpSpPr bwMode="auto">
            <a:xfrm>
              <a:off x="871155" y="4127564"/>
              <a:ext cx="1641476" cy="1479556"/>
              <a:chOff x="386" y="3156"/>
              <a:chExt cx="1034" cy="932"/>
            </a:xfrm>
          </p:grpSpPr>
          <p:grpSp>
            <p:nvGrpSpPr>
              <p:cNvPr id="9372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9421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25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26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27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28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0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1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2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3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4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35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36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37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38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39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40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41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42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43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44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45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47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48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49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50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451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52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53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4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5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56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57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58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59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0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1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2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3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4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65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73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9376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7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8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9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0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81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82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3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4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5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6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7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8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89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90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91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2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3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94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95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6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97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98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9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00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1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02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403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04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05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406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07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08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9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0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1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2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3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4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5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6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7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8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19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420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74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375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grpSp>
        <p:nvGrpSpPr>
          <p:cNvPr id="9231" name="Group 349"/>
          <p:cNvGrpSpPr>
            <a:grpSpLocks/>
          </p:cNvGrpSpPr>
          <p:nvPr/>
        </p:nvGrpSpPr>
        <p:grpSpPr bwMode="auto">
          <a:xfrm>
            <a:off x="5184775" y="4378325"/>
            <a:ext cx="1531938" cy="1366838"/>
            <a:chOff x="871155" y="3830678"/>
            <a:chExt cx="1641476" cy="1776456"/>
          </a:xfrm>
        </p:grpSpPr>
        <p:sp>
          <p:nvSpPr>
            <p:cNvPr id="9274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01330" y="3830678"/>
              <a:ext cx="6111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5" name="Group 10"/>
            <p:cNvGrpSpPr>
              <a:grpSpLocks/>
            </p:cNvGrpSpPr>
            <p:nvPr/>
          </p:nvGrpSpPr>
          <p:grpSpPr bwMode="auto">
            <a:xfrm>
              <a:off x="871155" y="4127575"/>
              <a:ext cx="1641476" cy="1479559"/>
              <a:chOff x="386" y="3156"/>
              <a:chExt cx="1034" cy="932"/>
            </a:xfrm>
          </p:grpSpPr>
          <p:grpSp>
            <p:nvGrpSpPr>
              <p:cNvPr id="9276" name="Group 11"/>
              <p:cNvGrpSpPr>
                <a:grpSpLocks/>
              </p:cNvGrpSpPr>
              <p:nvPr/>
            </p:nvGrpSpPr>
            <p:grpSpPr bwMode="auto">
              <a:xfrm>
                <a:off x="490" y="3519"/>
                <a:ext cx="268" cy="491"/>
                <a:chOff x="335" y="1338"/>
                <a:chExt cx="205" cy="462"/>
              </a:xfrm>
            </p:grpSpPr>
            <p:sp>
              <p:nvSpPr>
                <p:cNvPr id="9325" name="Freeform 12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" name="Freeform 13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7" name="Freeform 14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9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30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31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2" name="Freeform 19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3" name="Rectangle 20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4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5" name="Rectangle 22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6" name="Rectangle 23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7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8" name="Rectangle 25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39" name="Rectangle 26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40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1" name="Picture 2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2" name="Picture 2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43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44" name="Picture 3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5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46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47" name="Picture 3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8" name="Picture 3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49" name="Freeform 36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0" name="Rectangle 37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51" name="Rectangle 38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52" name="Picture 3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3" name="Picture 4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54" name="Freeform 41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355" name="Picture 4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6" name="Picture 4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57" name="Freeform 44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8" name="Freeform 45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9" name="Rectangle 46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1" name="Rectangle 48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2" name="Rectangle 49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3" name="Rectangle 50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4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5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6" name="Rectangle 53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7" name="Rectangle 54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8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69" name="Freeform 56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77" name="Group 57"/>
              <p:cNvGrpSpPr>
                <a:grpSpLocks/>
              </p:cNvGrpSpPr>
              <p:nvPr/>
            </p:nvGrpSpPr>
            <p:grpSpPr bwMode="auto">
              <a:xfrm>
                <a:off x="919" y="3520"/>
                <a:ext cx="268" cy="491"/>
                <a:chOff x="335" y="1338"/>
                <a:chExt cx="205" cy="462"/>
              </a:xfrm>
            </p:grpSpPr>
            <p:sp>
              <p:nvSpPr>
                <p:cNvPr id="9280" name="Freeform 58"/>
                <p:cNvSpPr>
                  <a:spLocks/>
                </p:cNvSpPr>
                <p:nvPr/>
              </p:nvSpPr>
              <p:spPr bwMode="auto">
                <a:xfrm>
                  <a:off x="482" y="1736"/>
                  <a:ext cx="55" cy="64"/>
                </a:xfrm>
                <a:custGeom>
                  <a:avLst/>
                  <a:gdLst>
                    <a:gd name="T0" fmla="*/ 0 w 55"/>
                    <a:gd name="T1" fmla="*/ 64 h 64"/>
                    <a:gd name="T2" fmla="*/ 55 w 55"/>
                    <a:gd name="T3" fmla="*/ 9 h 64"/>
                    <a:gd name="T4" fmla="*/ 55 w 55"/>
                    <a:gd name="T5" fmla="*/ 0 h 64"/>
                    <a:gd name="T6" fmla="*/ 0 w 55"/>
                    <a:gd name="T7" fmla="*/ 55 h 64"/>
                    <a:gd name="T8" fmla="*/ 0 w 55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4"/>
                    <a:gd name="T17" fmla="*/ 55 w 55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4">
                      <a:moveTo>
                        <a:pt x="0" y="64"/>
                      </a:moveTo>
                      <a:lnTo>
                        <a:pt x="55" y="9"/>
                      </a:lnTo>
                      <a:lnTo>
                        <a:pt x="55" y="0"/>
                      </a:lnTo>
                      <a:lnTo>
                        <a:pt x="0" y="5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1" name="Freeform 59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51"/>
                </a:xfrm>
                <a:custGeom>
                  <a:avLst/>
                  <a:gdLst>
                    <a:gd name="T0" fmla="*/ 0 w 205"/>
                    <a:gd name="T1" fmla="*/ 51 h 51"/>
                    <a:gd name="T2" fmla="*/ 51 w 205"/>
                    <a:gd name="T3" fmla="*/ 0 h 51"/>
                    <a:gd name="T4" fmla="*/ 205 w 205"/>
                    <a:gd name="T5" fmla="*/ 0 h 51"/>
                    <a:gd name="T6" fmla="*/ 154 w 205"/>
                    <a:gd name="T7" fmla="*/ 51 h 51"/>
                    <a:gd name="T8" fmla="*/ 0 w 205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51"/>
                    <a:gd name="T17" fmla="*/ 205 w 20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51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154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2" name="Freeform 60"/>
                <p:cNvSpPr>
                  <a:spLocks/>
                </p:cNvSpPr>
                <p:nvPr/>
              </p:nvSpPr>
              <p:spPr bwMode="auto">
                <a:xfrm>
                  <a:off x="489" y="1338"/>
                  <a:ext cx="51" cy="453"/>
                </a:xfrm>
                <a:custGeom>
                  <a:avLst/>
                  <a:gdLst>
                    <a:gd name="T0" fmla="*/ 0 w 51"/>
                    <a:gd name="T1" fmla="*/ 51 h 453"/>
                    <a:gd name="T2" fmla="*/ 51 w 51"/>
                    <a:gd name="T3" fmla="*/ 0 h 453"/>
                    <a:gd name="T4" fmla="*/ 51 w 51"/>
                    <a:gd name="T5" fmla="*/ 401 h 453"/>
                    <a:gd name="T6" fmla="*/ 0 w 51"/>
                    <a:gd name="T7" fmla="*/ 453 h 453"/>
                    <a:gd name="T8" fmla="*/ 0 w 51"/>
                    <a:gd name="T9" fmla="*/ 5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53"/>
                    <a:gd name="T17" fmla="*/ 51 w 51"/>
                    <a:gd name="T18" fmla="*/ 453 h 4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53">
                      <a:moveTo>
                        <a:pt x="0" y="51"/>
                      </a:moveTo>
                      <a:lnTo>
                        <a:pt x="51" y="0"/>
                      </a:lnTo>
                      <a:lnTo>
                        <a:pt x="51" y="401"/>
                      </a:lnTo>
                      <a:lnTo>
                        <a:pt x="0" y="45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3" name="Rectangle 61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84" name="Rectangle 62"/>
                <p:cNvSpPr>
                  <a:spLocks noChangeArrowheads="1"/>
                </p:cNvSpPr>
                <p:nvPr/>
              </p:nvSpPr>
              <p:spPr bwMode="auto">
                <a:xfrm>
                  <a:off x="335" y="1389"/>
                  <a:ext cx="154" cy="402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285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" y="1406"/>
                  <a:ext cx="120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86" name="Rectangle 64"/>
                <p:cNvSpPr>
                  <a:spLocks noChangeArrowheads="1"/>
                </p:cNvSpPr>
                <p:nvPr/>
              </p:nvSpPr>
              <p:spPr bwMode="auto">
                <a:xfrm>
                  <a:off x="354" y="1409"/>
                  <a:ext cx="116" cy="243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87" name="Freeform 65"/>
                <p:cNvSpPr>
                  <a:spLocks noEditPoints="1"/>
                </p:cNvSpPr>
                <p:nvPr/>
              </p:nvSpPr>
              <p:spPr bwMode="auto">
                <a:xfrm>
                  <a:off x="368" y="1421"/>
                  <a:ext cx="88" cy="210"/>
                </a:xfrm>
                <a:custGeom>
                  <a:avLst/>
                  <a:gdLst>
                    <a:gd name="T0" fmla="*/ 0 w 88"/>
                    <a:gd name="T1" fmla="*/ 189 h 210"/>
                    <a:gd name="T2" fmla="*/ 88 w 88"/>
                    <a:gd name="T3" fmla="*/ 189 h 210"/>
                    <a:gd name="T4" fmla="*/ 88 w 88"/>
                    <a:gd name="T5" fmla="*/ 210 h 210"/>
                    <a:gd name="T6" fmla="*/ 0 w 88"/>
                    <a:gd name="T7" fmla="*/ 210 h 210"/>
                    <a:gd name="T8" fmla="*/ 0 w 88"/>
                    <a:gd name="T9" fmla="*/ 189 h 210"/>
                    <a:gd name="T10" fmla="*/ 0 w 88"/>
                    <a:gd name="T11" fmla="*/ 157 h 210"/>
                    <a:gd name="T12" fmla="*/ 88 w 88"/>
                    <a:gd name="T13" fmla="*/ 157 h 210"/>
                    <a:gd name="T14" fmla="*/ 88 w 88"/>
                    <a:gd name="T15" fmla="*/ 178 h 210"/>
                    <a:gd name="T16" fmla="*/ 0 w 88"/>
                    <a:gd name="T17" fmla="*/ 178 h 210"/>
                    <a:gd name="T18" fmla="*/ 0 w 88"/>
                    <a:gd name="T19" fmla="*/ 157 h 210"/>
                    <a:gd name="T20" fmla="*/ 0 w 88"/>
                    <a:gd name="T21" fmla="*/ 125 h 210"/>
                    <a:gd name="T22" fmla="*/ 88 w 88"/>
                    <a:gd name="T23" fmla="*/ 125 h 210"/>
                    <a:gd name="T24" fmla="*/ 88 w 88"/>
                    <a:gd name="T25" fmla="*/ 146 h 210"/>
                    <a:gd name="T26" fmla="*/ 0 w 88"/>
                    <a:gd name="T27" fmla="*/ 146 h 210"/>
                    <a:gd name="T28" fmla="*/ 0 w 88"/>
                    <a:gd name="T29" fmla="*/ 125 h 210"/>
                    <a:gd name="T30" fmla="*/ 0 w 88"/>
                    <a:gd name="T31" fmla="*/ 93 h 210"/>
                    <a:gd name="T32" fmla="*/ 88 w 88"/>
                    <a:gd name="T33" fmla="*/ 93 h 210"/>
                    <a:gd name="T34" fmla="*/ 88 w 88"/>
                    <a:gd name="T35" fmla="*/ 114 h 210"/>
                    <a:gd name="T36" fmla="*/ 0 w 88"/>
                    <a:gd name="T37" fmla="*/ 114 h 210"/>
                    <a:gd name="T38" fmla="*/ 0 w 88"/>
                    <a:gd name="T39" fmla="*/ 93 h 210"/>
                    <a:gd name="T40" fmla="*/ 0 w 88"/>
                    <a:gd name="T41" fmla="*/ 47 h 210"/>
                    <a:gd name="T42" fmla="*/ 88 w 88"/>
                    <a:gd name="T43" fmla="*/ 47 h 210"/>
                    <a:gd name="T44" fmla="*/ 88 w 88"/>
                    <a:gd name="T45" fmla="*/ 83 h 210"/>
                    <a:gd name="T46" fmla="*/ 0 w 88"/>
                    <a:gd name="T47" fmla="*/ 83 h 210"/>
                    <a:gd name="T48" fmla="*/ 0 w 88"/>
                    <a:gd name="T49" fmla="*/ 47 h 210"/>
                    <a:gd name="T50" fmla="*/ 0 w 88"/>
                    <a:gd name="T51" fmla="*/ 0 h 210"/>
                    <a:gd name="T52" fmla="*/ 88 w 88"/>
                    <a:gd name="T53" fmla="*/ 0 h 210"/>
                    <a:gd name="T54" fmla="*/ 88 w 88"/>
                    <a:gd name="T55" fmla="*/ 36 h 210"/>
                    <a:gd name="T56" fmla="*/ 0 w 88"/>
                    <a:gd name="T57" fmla="*/ 36 h 210"/>
                    <a:gd name="T58" fmla="*/ 0 w 88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210"/>
                    <a:gd name="T92" fmla="*/ 88 w 88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210">
                      <a:moveTo>
                        <a:pt x="0" y="189"/>
                      </a:moveTo>
                      <a:lnTo>
                        <a:pt x="88" y="189"/>
                      </a:lnTo>
                      <a:lnTo>
                        <a:pt x="88" y="210"/>
                      </a:lnTo>
                      <a:lnTo>
                        <a:pt x="0" y="210"/>
                      </a:lnTo>
                      <a:lnTo>
                        <a:pt x="0" y="189"/>
                      </a:lnTo>
                      <a:close/>
                      <a:moveTo>
                        <a:pt x="0" y="157"/>
                      </a:moveTo>
                      <a:lnTo>
                        <a:pt x="88" y="157"/>
                      </a:lnTo>
                      <a:lnTo>
                        <a:pt x="88" y="178"/>
                      </a:lnTo>
                      <a:lnTo>
                        <a:pt x="0" y="178"/>
                      </a:lnTo>
                      <a:lnTo>
                        <a:pt x="0" y="157"/>
                      </a:lnTo>
                      <a:close/>
                      <a:moveTo>
                        <a:pt x="0" y="125"/>
                      </a:moveTo>
                      <a:lnTo>
                        <a:pt x="88" y="125"/>
                      </a:lnTo>
                      <a:lnTo>
                        <a:pt x="88" y="146"/>
                      </a:lnTo>
                      <a:lnTo>
                        <a:pt x="0" y="146"/>
                      </a:lnTo>
                      <a:lnTo>
                        <a:pt x="0" y="125"/>
                      </a:lnTo>
                      <a:close/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114"/>
                      </a:lnTo>
                      <a:lnTo>
                        <a:pt x="0" y="114"/>
                      </a:lnTo>
                      <a:lnTo>
                        <a:pt x="0" y="93"/>
                      </a:lnTo>
                      <a:close/>
                      <a:moveTo>
                        <a:pt x="0" y="47"/>
                      </a:moveTo>
                      <a:lnTo>
                        <a:pt x="88" y="47"/>
                      </a:lnTo>
                      <a:lnTo>
                        <a:pt x="88" y="83"/>
                      </a:lnTo>
                      <a:lnTo>
                        <a:pt x="0" y="83"/>
                      </a:lnTo>
                      <a:lnTo>
                        <a:pt x="0" y="47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8" name="Rectangle 66"/>
                <p:cNvSpPr>
                  <a:spLocks noChangeArrowheads="1"/>
                </p:cNvSpPr>
                <p:nvPr/>
              </p:nvSpPr>
              <p:spPr bwMode="auto">
                <a:xfrm>
                  <a:off x="368" y="1610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89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" y="1578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90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" y="1546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91" name="Rectangle 69"/>
                <p:cNvSpPr>
                  <a:spLocks noChangeArrowheads="1"/>
                </p:cNvSpPr>
                <p:nvPr/>
              </p:nvSpPr>
              <p:spPr bwMode="auto">
                <a:xfrm>
                  <a:off x="368" y="1514"/>
                  <a:ext cx="88" cy="2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92" name="Rectangle 70"/>
                <p:cNvSpPr>
                  <a:spLocks noChangeArrowheads="1"/>
                </p:cNvSpPr>
                <p:nvPr/>
              </p:nvSpPr>
              <p:spPr bwMode="auto">
                <a:xfrm>
                  <a:off x="368" y="1468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93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" y="1421"/>
                  <a:ext cx="88" cy="3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94" name="Rectangle 72"/>
                <p:cNvSpPr>
                  <a:spLocks noChangeArrowheads="1"/>
                </p:cNvSpPr>
                <p:nvPr/>
              </p:nvSpPr>
              <p:spPr bwMode="auto">
                <a:xfrm>
                  <a:off x="341" y="1791"/>
                  <a:ext cx="141" cy="9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295" name="Picture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71"/>
                  <a:ext cx="26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6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680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7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" y="1705"/>
                  <a:ext cx="1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98" name="Rectangle 76"/>
                <p:cNvSpPr>
                  <a:spLocks noChangeArrowheads="1"/>
                </p:cNvSpPr>
                <p:nvPr/>
              </p:nvSpPr>
              <p:spPr bwMode="auto">
                <a:xfrm>
                  <a:off x="389" y="1439"/>
                  <a:ext cx="13" cy="4"/>
                </a:xfrm>
                <a:prstGeom prst="rect">
                  <a:avLst/>
                </a:pr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299" name="Picture 7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0" name="Picture 7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23"/>
                  <a:ext cx="77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01" name="Rectangle 79"/>
                <p:cNvSpPr>
                  <a:spLocks noChangeArrowheads="1"/>
                </p:cNvSpPr>
                <p:nvPr/>
              </p:nvSpPr>
              <p:spPr bwMode="auto">
                <a:xfrm>
                  <a:off x="374" y="1428"/>
                  <a:ext cx="75" cy="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02" name="Picture 8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3" name="Picture 8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475"/>
                  <a:ext cx="77" cy="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04" name="Freeform 82"/>
                <p:cNvSpPr>
                  <a:spLocks/>
                </p:cNvSpPr>
                <p:nvPr/>
              </p:nvSpPr>
              <p:spPr bwMode="auto">
                <a:xfrm>
                  <a:off x="373" y="1476"/>
                  <a:ext cx="74" cy="14"/>
                </a:xfrm>
                <a:custGeom>
                  <a:avLst/>
                  <a:gdLst>
                    <a:gd name="T0" fmla="*/ 0 w 139"/>
                    <a:gd name="T1" fmla="*/ 1 h 26"/>
                    <a:gd name="T2" fmla="*/ 1 w 139"/>
                    <a:gd name="T3" fmla="*/ 1 h 26"/>
                    <a:gd name="T4" fmla="*/ 3 w 139"/>
                    <a:gd name="T5" fmla="*/ 1 h 26"/>
                    <a:gd name="T6" fmla="*/ 3 w 139"/>
                    <a:gd name="T7" fmla="*/ 1 h 26"/>
                    <a:gd name="T8" fmla="*/ 3 w 139"/>
                    <a:gd name="T9" fmla="*/ 1 h 26"/>
                    <a:gd name="T10" fmla="*/ 3 w 139"/>
                    <a:gd name="T11" fmla="*/ 1 h 26"/>
                    <a:gd name="T12" fmla="*/ 0 w 139"/>
                    <a:gd name="T13" fmla="*/ 1 h 26"/>
                    <a:gd name="T14" fmla="*/ 0 w 139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26"/>
                    <a:gd name="T26" fmla="*/ 139 w 139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26">
                      <a:moveTo>
                        <a:pt x="0" y="6"/>
                      </a:moveTo>
                      <a:lnTo>
                        <a:pt x="38" y="6"/>
                      </a:lnTo>
                      <a:cubicBezTo>
                        <a:pt x="63" y="0"/>
                        <a:pt x="89" y="0"/>
                        <a:pt x="114" y="6"/>
                      </a:cubicBezTo>
                      <a:lnTo>
                        <a:pt x="139" y="6"/>
                      </a:lnTo>
                      <a:lnTo>
                        <a:pt x="139" y="26"/>
                      </a:lnTo>
                      <a:lnTo>
                        <a:pt x="0" y="2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5" name="Rectangle 83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solidFill>
                  <a:srgbClr val="DBD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06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" y="1484"/>
                  <a:ext cx="68" cy="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pic>
              <p:nvPicPr>
                <p:cNvPr id="9307" name="Picture 8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8" name="Picture 8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" y="1517"/>
                  <a:ext cx="77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09" name="Freeform 87"/>
                <p:cNvSpPr>
                  <a:spLocks/>
                </p:cNvSpPr>
                <p:nvPr/>
              </p:nvSpPr>
              <p:spPr bwMode="auto">
                <a:xfrm>
                  <a:off x="373" y="1517"/>
                  <a:ext cx="77" cy="12"/>
                </a:xfrm>
                <a:custGeom>
                  <a:avLst/>
                  <a:gdLst>
                    <a:gd name="T0" fmla="*/ 0 w 144"/>
                    <a:gd name="T1" fmla="*/ 1 h 22"/>
                    <a:gd name="T2" fmla="*/ 0 w 144"/>
                    <a:gd name="T3" fmla="*/ 1 h 22"/>
                    <a:gd name="T4" fmla="*/ 1 w 144"/>
                    <a:gd name="T5" fmla="*/ 1 h 22"/>
                    <a:gd name="T6" fmla="*/ 2 w 144"/>
                    <a:gd name="T7" fmla="*/ 1 h 22"/>
                    <a:gd name="T8" fmla="*/ 2 w 144"/>
                    <a:gd name="T9" fmla="*/ 1 h 22"/>
                    <a:gd name="T10" fmla="*/ 3 w 144"/>
                    <a:gd name="T11" fmla="*/ 1 h 22"/>
                    <a:gd name="T12" fmla="*/ 3 w 144"/>
                    <a:gd name="T13" fmla="*/ 1 h 22"/>
                    <a:gd name="T14" fmla="*/ 2 w 144"/>
                    <a:gd name="T15" fmla="*/ 1 h 22"/>
                    <a:gd name="T16" fmla="*/ 1 w 144"/>
                    <a:gd name="T17" fmla="*/ 1 h 22"/>
                    <a:gd name="T18" fmla="*/ 1 w 144"/>
                    <a:gd name="T19" fmla="*/ 1 h 22"/>
                    <a:gd name="T20" fmla="*/ 0 w 144"/>
                    <a:gd name="T21" fmla="*/ 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4"/>
                    <a:gd name="T34" fmla="*/ 0 h 22"/>
                    <a:gd name="T35" fmla="*/ 144 w 14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4" h="22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46" y="6"/>
                      </a:lnTo>
                      <a:cubicBezTo>
                        <a:pt x="62" y="0"/>
                        <a:pt x="82" y="0"/>
                        <a:pt x="98" y="6"/>
                      </a:cubicBezTo>
                      <a:lnTo>
                        <a:pt x="144" y="6"/>
                      </a:lnTo>
                      <a:lnTo>
                        <a:pt x="144" y="17"/>
                      </a:lnTo>
                      <a:lnTo>
                        <a:pt x="98" y="17"/>
                      </a:lnTo>
                      <a:cubicBezTo>
                        <a:pt x="81" y="22"/>
                        <a:pt x="62" y="22"/>
                        <a:pt x="46" y="17"/>
                      </a:cubicBezTo>
                      <a:lnTo>
                        <a:pt x="0" y="17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310" name="Picture 8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1" name="Picture 89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" y="1432"/>
                  <a:ext cx="42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12" name="Freeform 90"/>
                <p:cNvSpPr>
                  <a:spLocks noEditPoints="1"/>
                </p:cNvSpPr>
                <p:nvPr/>
              </p:nvSpPr>
              <p:spPr bwMode="auto">
                <a:xfrm>
                  <a:off x="412" y="1438"/>
                  <a:ext cx="38" cy="94"/>
                </a:xfrm>
                <a:custGeom>
                  <a:avLst/>
                  <a:gdLst>
                    <a:gd name="T0" fmla="*/ 27 w 38"/>
                    <a:gd name="T1" fmla="*/ 5 h 94"/>
                    <a:gd name="T2" fmla="*/ 37 w 38"/>
                    <a:gd name="T3" fmla="*/ 5 h 94"/>
                    <a:gd name="T4" fmla="*/ 37 w 38"/>
                    <a:gd name="T5" fmla="*/ 0 h 94"/>
                    <a:gd name="T6" fmla="*/ 27 w 38"/>
                    <a:gd name="T7" fmla="*/ 0 h 94"/>
                    <a:gd name="T8" fmla="*/ 27 w 38"/>
                    <a:gd name="T9" fmla="*/ 5 h 94"/>
                    <a:gd name="T10" fmla="*/ 16 w 38"/>
                    <a:gd name="T11" fmla="*/ 4 h 94"/>
                    <a:gd name="T12" fmla="*/ 10 w 38"/>
                    <a:gd name="T13" fmla="*/ 8 h 94"/>
                    <a:gd name="T14" fmla="*/ 10 w 38"/>
                    <a:gd name="T15" fmla="*/ 1 h 94"/>
                    <a:gd name="T16" fmla="*/ 16 w 38"/>
                    <a:gd name="T17" fmla="*/ 4 h 94"/>
                    <a:gd name="T18" fmla="*/ 0 w 38"/>
                    <a:gd name="T19" fmla="*/ 4 h 94"/>
                    <a:gd name="T20" fmla="*/ 6 w 38"/>
                    <a:gd name="T21" fmla="*/ 1 h 94"/>
                    <a:gd name="T22" fmla="*/ 6 w 38"/>
                    <a:gd name="T23" fmla="*/ 8 h 94"/>
                    <a:gd name="T24" fmla="*/ 0 w 38"/>
                    <a:gd name="T25" fmla="*/ 4 h 94"/>
                    <a:gd name="T26" fmla="*/ 21 w 38"/>
                    <a:gd name="T27" fmla="*/ 59 h 94"/>
                    <a:gd name="T28" fmla="*/ 35 w 38"/>
                    <a:gd name="T29" fmla="*/ 59 h 94"/>
                    <a:gd name="T30" fmla="*/ 35 w 38"/>
                    <a:gd name="T31" fmla="*/ 55 h 94"/>
                    <a:gd name="T32" fmla="*/ 21 w 38"/>
                    <a:gd name="T33" fmla="*/ 55 h 94"/>
                    <a:gd name="T34" fmla="*/ 21 w 38"/>
                    <a:gd name="T35" fmla="*/ 59 h 94"/>
                    <a:gd name="T36" fmla="*/ 24 w 38"/>
                    <a:gd name="T37" fmla="*/ 94 h 94"/>
                    <a:gd name="T38" fmla="*/ 38 w 38"/>
                    <a:gd name="T39" fmla="*/ 94 h 94"/>
                    <a:gd name="T40" fmla="*/ 38 w 38"/>
                    <a:gd name="T41" fmla="*/ 91 h 94"/>
                    <a:gd name="T42" fmla="*/ 24 w 38"/>
                    <a:gd name="T43" fmla="*/ 91 h 94"/>
                    <a:gd name="T44" fmla="*/ 24 w 38"/>
                    <a:gd name="T45" fmla="*/ 94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94"/>
                    <a:gd name="T71" fmla="*/ 38 w 38"/>
                    <a:gd name="T72" fmla="*/ 94 h 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94">
                      <a:moveTo>
                        <a:pt x="27" y="5"/>
                      </a:move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7" y="5"/>
                      </a:lnTo>
                      <a:moveTo>
                        <a:pt x="16" y="4"/>
                      </a:move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6" y="4"/>
                      </a:lnTo>
                      <a:moveTo>
                        <a:pt x="0" y="4"/>
                      </a:moveTo>
                      <a:lnTo>
                        <a:pt x="6" y="1"/>
                      </a:lnTo>
                      <a:lnTo>
                        <a:pt x="6" y="8"/>
                      </a:lnTo>
                      <a:lnTo>
                        <a:pt x="0" y="4"/>
                      </a:lnTo>
                      <a:moveTo>
                        <a:pt x="21" y="59"/>
                      </a:moveTo>
                      <a:lnTo>
                        <a:pt x="35" y="59"/>
                      </a:lnTo>
                      <a:lnTo>
                        <a:pt x="35" y="55"/>
                      </a:lnTo>
                      <a:lnTo>
                        <a:pt x="21" y="55"/>
                      </a:lnTo>
                      <a:lnTo>
                        <a:pt x="21" y="59"/>
                      </a:lnTo>
                      <a:moveTo>
                        <a:pt x="24" y="94"/>
                      </a:moveTo>
                      <a:lnTo>
                        <a:pt x="38" y="94"/>
                      </a:lnTo>
                      <a:lnTo>
                        <a:pt x="38" y="91"/>
                      </a:lnTo>
                      <a:lnTo>
                        <a:pt x="24" y="91"/>
                      </a:lnTo>
                      <a:lnTo>
                        <a:pt x="24" y="94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3" name="Freeform 91"/>
                <p:cNvSpPr>
                  <a:spLocks noEditPoints="1"/>
                </p:cNvSpPr>
                <p:nvPr/>
              </p:nvSpPr>
              <p:spPr bwMode="auto">
                <a:xfrm>
                  <a:off x="373" y="1439"/>
                  <a:ext cx="8" cy="57"/>
                </a:xfrm>
                <a:custGeom>
                  <a:avLst/>
                  <a:gdLst>
                    <a:gd name="T0" fmla="*/ 2 w 8"/>
                    <a:gd name="T1" fmla="*/ 0 h 57"/>
                    <a:gd name="T2" fmla="*/ 8 w 8"/>
                    <a:gd name="T3" fmla="*/ 0 h 57"/>
                    <a:gd name="T4" fmla="*/ 0 w 8"/>
                    <a:gd name="T5" fmla="*/ 57 h 57"/>
                    <a:gd name="T6" fmla="*/ 7 w 8"/>
                    <a:gd name="T7" fmla="*/ 5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7"/>
                    <a:gd name="T14" fmla="*/ 8 w 8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7">
                      <a:moveTo>
                        <a:pt x="2" y="0"/>
                      </a:moveTo>
                      <a:lnTo>
                        <a:pt x="8" y="0"/>
                      </a:lnTo>
                      <a:moveTo>
                        <a:pt x="0" y="57"/>
                      </a:moveTo>
                      <a:lnTo>
                        <a:pt x="7" y="57"/>
                      </a:lnTo>
                    </a:path>
                  </a:pathLst>
                </a:custGeom>
                <a:noFill/>
                <a:ln w="4763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4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" y="1663"/>
                  <a:ext cx="8" cy="111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15" name="Rectangle 93"/>
                <p:cNvSpPr>
                  <a:spLocks noChangeArrowheads="1"/>
                </p:cNvSpPr>
                <p:nvPr/>
              </p:nvSpPr>
              <p:spPr bwMode="auto">
                <a:xfrm>
                  <a:off x="358" y="1663"/>
                  <a:ext cx="9" cy="111"/>
                </a:xfrm>
                <a:prstGeom prst="rect">
                  <a:avLst/>
                </a:prstGeom>
                <a:solidFill>
                  <a:srgbClr val="71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16" name="Rectangle 94"/>
                <p:cNvSpPr>
                  <a:spLocks noChangeArrowheads="1"/>
                </p:cNvSpPr>
                <p:nvPr/>
              </p:nvSpPr>
              <p:spPr bwMode="auto">
                <a:xfrm>
                  <a:off x="367" y="1663"/>
                  <a:ext cx="8" cy="111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17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" y="1663"/>
                  <a:ext cx="9" cy="111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18" name="Rectangle 96"/>
                <p:cNvSpPr>
                  <a:spLocks noChangeArrowheads="1"/>
                </p:cNvSpPr>
                <p:nvPr/>
              </p:nvSpPr>
              <p:spPr bwMode="auto">
                <a:xfrm>
                  <a:off x="384" y="1663"/>
                  <a:ext cx="9" cy="111"/>
                </a:xfrm>
                <a:prstGeom prst="rect">
                  <a:avLst/>
                </a:pr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19" name="Rectangle 97"/>
                <p:cNvSpPr>
                  <a:spLocks noChangeArrowheads="1"/>
                </p:cNvSpPr>
                <p:nvPr/>
              </p:nvSpPr>
              <p:spPr bwMode="auto">
                <a:xfrm>
                  <a:off x="427" y="1663"/>
                  <a:ext cx="8" cy="111"/>
                </a:xfrm>
                <a:prstGeom prst="rect">
                  <a:avLst/>
                </a:pr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0" name="Rectangle 98"/>
                <p:cNvSpPr>
                  <a:spLocks noChangeArrowheads="1"/>
                </p:cNvSpPr>
                <p:nvPr/>
              </p:nvSpPr>
              <p:spPr bwMode="auto">
                <a:xfrm>
                  <a:off x="435" y="1663"/>
                  <a:ext cx="9" cy="111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1" name="Rectangle 99"/>
                <p:cNvSpPr>
                  <a:spLocks noChangeArrowheads="1"/>
                </p:cNvSpPr>
                <p:nvPr/>
              </p:nvSpPr>
              <p:spPr bwMode="auto">
                <a:xfrm>
                  <a:off x="444" y="1663"/>
                  <a:ext cx="8" cy="111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2" name="Rectangle 100"/>
                <p:cNvSpPr>
                  <a:spLocks noChangeArrowheads="1"/>
                </p:cNvSpPr>
                <p:nvPr/>
              </p:nvSpPr>
              <p:spPr bwMode="auto">
                <a:xfrm>
                  <a:off x="452" y="1663"/>
                  <a:ext cx="9" cy="111"/>
                </a:xfrm>
                <a:prstGeom prst="rect">
                  <a:avLst/>
                </a:pr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3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1" y="1663"/>
                  <a:ext cx="9" cy="111"/>
                </a:xfrm>
                <a:prstGeom prst="rect">
                  <a:avLst/>
                </a:prstGeom>
                <a:solidFill>
                  <a:srgbClr val="7B7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600" b="1" i="1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324" name="Freeform 102"/>
                <p:cNvSpPr>
                  <a:spLocks/>
                </p:cNvSpPr>
                <p:nvPr/>
              </p:nvSpPr>
              <p:spPr bwMode="auto">
                <a:xfrm>
                  <a:off x="335" y="1338"/>
                  <a:ext cx="205" cy="462"/>
                </a:xfrm>
                <a:custGeom>
                  <a:avLst/>
                  <a:gdLst>
                    <a:gd name="T0" fmla="*/ 6 w 205"/>
                    <a:gd name="T1" fmla="*/ 462 h 462"/>
                    <a:gd name="T2" fmla="*/ 6 w 205"/>
                    <a:gd name="T3" fmla="*/ 453 h 462"/>
                    <a:gd name="T4" fmla="*/ 0 w 205"/>
                    <a:gd name="T5" fmla="*/ 453 h 462"/>
                    <a:gd name="T6" fmla="*/ 0 w 205"/>
                    <a:gd name="T7" fmla="*/ 51 h 462"/>
                    <a:gd name="T8" fmla="*/ 51 w 205"/>
                    <a:gd name="T9" fmla="*/ 0 h 462"/>
                    <a:gd name="T10" fmla="*/ 205 w 205"/>
                    <a:gd name="T11" fmla="*/ 0 h 462"/>
                    <a:gd name="T12" fmla="*/ 205 w 205"/>
                    <a:gd name="T13" fmla="*/ 401 h 462"/>
                    <a:gd name="T14" fmla="*/ 202 w 205"/>
                    <a:gd name="T15" fmla="*/ 404 h 462"/>
                    <a:gd name="T16" fmla="*/ 202 w 205"/>
                    <a:gd name="T17" fmla="*/ 407 h 462"/>
                    <a:gd name="T18" fmla="*/ 147 w 205"/>
                    <a:gd name="T19" fmla="*/ 462 h 462"/>
                    <a:gd name="T20" fmla="*/ 6 w 205"/>
                    <a:gd name="T21" fmla="*/ 462 h 4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462"/>
                    <a:gd name="T35" fmla="*/ 205 w 205"/>
                    <a:gd name="T36" fmla="*/ 462 h 4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462">
                      <a:moveTo>
                        <a:pt x="6" y="462"/>
                      </a:moveTo>
                      <a:lnTo>
                        <a:pt x="6" y="453"/>
                      </a:lnTo>
                      <a:lnTo>
                        <a:pt x="0" y="453"/>
                      </a:lnTo>
                      <a:lnTo>
                        <a:pt x="0" y="51"/>
                      </a:lnTo>
                      <a:lnTo>
                        <a:pt x="51" y="0"/>
                      </a:lnTo>
                      <a:lnTo>
                        <a:pt x="205" y="0"/>
                      </a:lnTo>
                      <a:lnTo>
                        <a:pt x="205" y="401"/>
                      </a:lnTo>
                      <a:lnTo>
                        <a:pt x="202" y="404"/>
                      </a:lnTo>
                      <a:lnTo>
                        <a:pt x="202" y="407"/>
                      </a:lnTo>
                      <a:lnTo>
                        <a:pt x="147" y="462"/>
                      </a:lnTo>
                      <a:lnTo>
                        <a:pt x="6" y="46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8" name="Rectangle 103"/>
              <p:cNvSpPr>
                <a:spLocks noChangeArrowheads="1"/>
              </p:cNvSpPr>
              <p:nvPr/>
            </p:nvSpPr>
            <p:spPr bwMode="auto">
              <a:xfrm>
                <a:off x="386" y="3156"/>
                <a:ext cx="929" cy="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 i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79" name="Text Box 104"/>
              <p:cNvSpPr txBox="1">
                <a:spLocks noChangeArrowheads="1"/>
              </p:cNvSpPr>
              <p:nvPr/>
            </p:nvSpPr>
            <p:spPr bwMode="auto">
              <a:xfrm>
                <a:off x="392" y="3173"/>
                <a:ext cx="10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solidFill>
                      <a:srgbClr val="C00000"/>
                    </a:solidFill>
                    <a:latin typeface="Calibri" pitchFamily="34" charset="0"/>
                  </a:rPr>
                  <a:t>Local CZO DB</a:t>
                </a:r>
              </a:p>
            </p:txBody>
          </p:sp>
        </p:grpSp>
      </p:grpSp>
      <p:sp>
        <p:nvSpPr>
          <p:cNvPr id="9232" name="TextBox 690"/>
          <p:cNvSpPr txBox="1">
            <a:spLocks noChangeArrowheads="1"/>
          </p:cNvSpPr>
          <p:nvPr/>
        </p:nvSpPr>
        <p:spPr bwMode="auto">
          <a:xfrm>
            <a:off x="1922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9233" name="TextBox 691"/>
          <p:cNvSpPr txBox="1">
            <a:spLocks noChangeArrowheads="1"/>
          </p:cNvSpPr>
          <p:nvPr/>
        </p:nvSpPr>
        <p:spPr bwMode="auto">
          <a:xfrm>
            <a:off x="3609975" y="3921125"/>
            <a:ext cx="1077913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9234" name="TextBox 692"/>
          <p:cNvSpPr txBox="1">
            <a:spLocks noChangeArrowheads="1"/>
          </p:cNvSpPr>
          <p:nvPr/>
        </p:nvSpPr>
        <p:spPr bwMode="auto">
          <a:xfrm>
            <a:off x="5351463" y="3921125"/>
            <a:ext cx="1077912" cy="369888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699" name="Rectangle 2"/>
          <p:cNvSpPr>
            <a:spLocks noChangeArrowheads="1"/>
          </p:cNvSpPr>
          <p:nvPr/>
        </p:nvSpPr>
        <p:spPr bwMode="auto">
          <a:xfrm>
            <a:off x="2547938" y="949325"/>
            <a:ext cx="3281362" cy="1047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Geochemical web services, </a:t>
            </a:r>
            <a:r>
              <a:rPr lang="en-US" sz="2400" dirty="0" err="1">
                <a:solidFill>
                  <a:srgbClr val="FFFF66"/>
                </a:solidFill>
                <a:latin typeface="Times New Roman" pitchFamily="18" charset="0"/>
              </a:rPr>
              <a:t>EarthChemML</a:t>
            </a:r>
            <a:endParaRPr lang="en-US" sz="24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700" name="Rectangle 2"/>
          <p:cNvSpPr>
            <a:spLocks noChangeArrowheads="1"/>
          </p:cNvSpPr>
          <p:nvPr/>
        </p:nvSpPr>
        <p:spPr bwMode="auto">
          <a:xfrm>
            <a:off x="3925943" y="1943135"/>
            <a:ext cx="643375" cy="12781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FFFF66"/>
                </a:solidFill>
                <a:latin typeface="Times New Roman" pitchFamily="18" charset="0"/>
              </a:rPr>
              <a:t>Shared vocabularies</a:t>
            </a:r>
          </a:p>
        </p:txBody>
      </p:sp>
      <p:sp>
        <p:nvSpPr>
          <p:cNvPr id="701" name="Rectangle 2"/>
          <p:cNvSpPr>
            <a:spLocks noChangeArrowheads="1"/>
          </p:cNvSpPr>
          <p:nvPr/>
        </p:nvSpPr>
        <p:spPr bwMode="auto">
          <a:xfrm>
            <a:off x="2543374" y="1943744"/>
            <a:ext cx="675361" cy="127903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Metadata</a:t>
            </a:r>
          </a:p>
        </p:txBody>
      </p:sp>
      <p:sp>
        <p:nvSpPr>
          <p:cNvPr id="702" name="Rectangle 2"/>
          <p:cNvSpPr>
            <a:spLocks noChangeArrowheads="1"/>
          </p:cNvSpPr>
          <p:nvPr/>
        </p:nvSpPr>
        <p:spPr bwMode="auto">
          <a:xfrm>
            <a:off x="3228902" y="1942310"/>
            <a:ext cx="695666" cy="1280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66"/>
                </a:solidFill>
                <a:latin typeface="Times New Roman" pitchFamily="18" charset="0"/>
              </a:rPr>
              <a:t>IGSN management</a:t>
            </a:r>
          </a:p>
        </p:txBody>
      </p:sp>
      <p:sp>
        <p:nvSpPr>
          <p:cNvPr id="703" name="Rectangle 2"/>
          <p:cNvSpPr>
            <a:spLocks noChangeArrowheads="1"/>
          </p:cNvSpPr>
          <p:nvPr/>
        </p:nvSpPr>
        <p:spPr bwMode="auto">
          <a:xfrm>
            <a:off x="4560219" y="1942356"/>
            <a:ext cx="640917" cy="127804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Archive</a:t>
            </a:r>
          </a:p>
        </p:txBody>
      </p:sp>
      <p:sp>
        <p:nvSpPr>
          <p:cNvPr id="704" name="Rectangle 2"/>
          <p:cNvSpPr>
            <a:spLocks noChangeArrowheads="1"/>
          </p:cNvSpPr>
          <p:nvPr/>
        </p:nvSpPr>
        <p:spPr bwMode="auto">
          <a:xfrm>
            <a:off x="5202510" y="1939956"/>
            <a:ext cx="631212" cy="127804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</a:rPr>
              <a:t>Harvester</a:t>
            </a:r>
          </a:p>
        </p:txBody>
      </p:sp>
      <p:sp>
        <p:nvSpPr>
          <p:cNvPr id="9241" name="TextBox 704"/>
          <p:cNvSpPr txBox="1">
            <a:spLocks noChangeArrowheads="1"/>
          </p:cNvSpPr>
          <p:nvPr/>
        </p:nvSpPr>
        <p:spPr bwMode="auto">
          <a:xfrm>
            <a:off x="2649538" y="3581400"/>
            <a:ext cx="3233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00"/>
                </a:solidFill>
                <a:latin typeface="Calibri" pitchFamily="34" charset="0"/>
              </a:rPr>
              <a:t>Standard CZO data display formats</a:t>
            </a:r>
          </a:p>
        </p:txBody>
      </p:sp>
      <p:sp>
        <p:nvSpPr>
          <p:cNvPr id="9242" name="AutoShape 3"/>
          <p:cNvSpPr>
            <a:spLocks noChangeArrowheads="1"/>
          </p:cNvSpPr>
          <p:nvPr/>
        </p:nvSpPr>
        <p:spPr bwMode="auto">
          <a:xfrm>
            <a:off x="23828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9243" name="AutoShape 3"/>
          <p:cNvSpPr>
            <a:spLocks noChangeArrowheads="1"/>
          </p:cNvSpPr>
          <p:nvPr/>
        </p:nvSpPr>
        <p:spPr bwMode="auto">
          <a:xfrm>
            <a:off x="40592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9244" name="AutoShape 3"/>
          <p:cNvSpPr>
            <a:spLocks noChangeArrowheads="1"/>
          </p:cNvSpPr>
          <p:nvPr/>
        </p:nvSpPr>
        <p:spPr bwMode="auto">
          <a:xfrm>
            <a:off x="5735638" y="4189413"/>
            <a:ext cx="236537" cy="493712"/>
          </a:xfrm>
          <a:prstGeom prst="upArrow">
            <a:avLst>
              <a:gd name="adj1" fmla="val 50000"/>
              <a:gd name="adj2" fmla="val 91665"/>
            </a:avLst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 b="1" i="1">
              <a:solidFill>
                <a:srgbClr val="000000"/>
              </a:solidFill>
              <a:latin typeface="Helvetica" pitchFamily="34" charset="0"/>
            </a:endParaRPr>
          </a:p>
        </p:txBody>
      </p:sp>
      <p:cxnSp>
        <p:nvCxnSpPr>
          <p:cNvPr id="9245" name="Curved Connector 709"/>
          <p:cNvCxnSpPr>
            <a:cxnSpLocks noChangeShapeType="1"/>
          </p:cNvCxnSpPr>
          <p:nvPr/>
        </p:nvCxnSpPr>
        <p:spPr bwMode="auto">
          <a:xfrm rot="5400000">
            <a:off x="5260181" y="2904332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Curved Connector 714"/>
          <p:cNvCxnSpPr>
            <a:cxnSpLocks noChangeShapeType="1"/>
          </p:cNvCxnSpPr>
          <p:nvPr/>
        </p:nvCxnSpPr>
        <p:spPr bwMode="auto">
          <a:xfrm rot="5400000">
            <a:off x="4594225" y="2916238"/>
            <a:ext cx="1587" cy="630238"/>
          </a:xfrm>
          <a:prstGeom prst="curvedConnector3">
            <a:avLst>
              <a:gd name="adj1" fmla="val 1842780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Curved Connector 717"/>
          <p:cNvCxnSpPr>
            <a:cxnSpLocks noChangeShapeType="1"/>
          </p:cNvCxnSpPr>
          <p:nvPr/>
        </p:nvCxnSpPr>
        <p:spPr bwMode="auto">
          <a:xfrm rot="5400000">
            <a:off x="3917156" y="2907507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Curved Connector 718"/>
          <p:cNvCxnSpPr>
            <a:cxnSpLocks noChangeShapeType="1"/>
          </p:cNvCxnSpPr>
          <p:nvPr/>
        </p:nvCxnSpPr>
        <p:spPr bwMode="auto">
          <a:xfrm rot="5400000">
            <a:off x="3231356" y="2909094"/>
            <a:ext cx="3175" cy="630238"/>
          </a:xfrm>
          <a:prstGeom prst="curvedConnector3">
            <a:avLst>
              <a:gd name="adj1" fmla="val 962500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9" name="Straight Connector 723"/>
          <p:cNvCxnSpPr>
            <a:cxnSpLocks noChangeShapeType="1"/>
          </p:cNvCxnSpPr>
          <p:nvPr/>
        </p:nvCxnSpPr>
        <p:spPr bwMode="auto">
          <a:xfrm>
            <a:off x="2473325" y="3582988"/>
            <a:ext cx="3925888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0" name="Straight Connector 724"/>
          <p:cNvCxnSpPr>
            <a:cxnSpLocks noChangeShapeType="1"/>
          </p:cNvCxnSpPr>
          <p:nvPr/>
        </p:nvCxnSpPr>
        <p:spPr bwMode="auto">
          <a:xfrm>
            <a:off x="5840413" y="2497138"/>
            <a:ext cx="571500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1" name="Straight Connector 727"/>
          <p:cNvCxnSpPr>
            <a:cxnSpLocks noChangeShapeType="1"/>
          </p:cNvCxnSpPr>
          <p:nvPr/>
        </p:nvCxnSpPr>
        <p:spPr bwMode="auto">
          <a:xfrm rot="5400000">
            <a:off x="5856288" y="3028950"/>
            <a:ext cx="1054100" cy="95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Straight Connector 729"/>
          <p:cNvCxnSpPr>
            <a:cxnSpLocks noChangeShapeType="1"/>
          </p:cNvCxnSpPr>
          <p:nvPr/>
        </p:nvCxnSpPr>
        <p:spPr bwMode="auto">
          <a:xfrm rot="5400000">
            <a:off x="5741194" y="3737769"/>
            <a:ext cx="33496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3" name="Straight Connector 731"/>
          <p:cNvCxnSpPr>
            <a:cxnSpLocks noChangeShapeType="1"/>
          </p:cNvCxnSpPr>
          <p:nvPr/>
        </p:nvCxnSpPr>
        <p:spPr bwMode="auto">
          <a:xfrm rot="5400000">
            <a:off x="4010820" y="3739356"/>
            <a:ext cx="334962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4" name="Straight Connector 732"/>
          <p:cNvCxnSpPr>
            <a:cxnSpLocks noChangeShapeType="1"/>
          </p:cNvCxnSpPr>
          <p:nvPr/>
        </p:nvCxnSpPr>
        <p:spPr bwMode="auto">
          <a:xfrm rot="5400000">
            <a:off x="2312194" y="3740944"/>
            <a:ext cx="33496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5" name="TextBox 736"/>
          <p:cNvSpPr txBox="1">
            <a:spLocks noChangeArrowheads="1"/>
          </p:cNvSpPr>
          <p:nvPr/>
        </p:nvSpPr>
        <p:spPr bwMode="auto">
          <a:xfrm>
            <a:off x="6789738" y="1712913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CZO Desktop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Applications </a:t>
            </a:r>
          </a:p>
        </p:txBody>
      </p:sp>
      <p:sp>
        <p:nvSpPr>
          <p:cNvPr id="738" name="AutoShape 105"/>
          <p:cNvSpPr>
            <a:spLocks noChangeArrowheads="1"/>
          </p:cNvSpPr>
          <p:nvPr/>
        </p:nvSpPr>
        <p:spPr bwMode="auto">
          <a:xfrm rot="18180000" flipV="1">
            <a:off x="6249194" y="1296194"/>
            <a:ext cx="238125" cy="1004887"/>
          </a:xfrm>
          <a:prstGeom prst="upArrow">
            <a:avLst>
              <a:gd name="adj1" fmla="val 50000"/>
              <a:gd name="adj2" fmla="val 101563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>
              <a:solidFill>
                <a:prstClr val="black"/>
              </a:solidFill>
              <a:latin typeface="Helvetica" pitchFamily="34" charset="0"/>
            </a:endParaRPr>
          </a:p>
        </p:txBody>
      </p:sp>
      <p:cxnSp>
        <p:nvCxnSpPr>
          <p:cNvPr id="9257" name="Straight Connector 742"/>
          <p:cNvCxnSpPr>
            <a:cxnSpLocks noChangeShapeType="1"/>
          </p:cNvCxnSpPr>
          <p:nvPr/>
        </p:nvCxnSpPr>
        <p:spPr bwMode="auto">
          <a:xfrm flipV="1">
            <a:off x="1462088" y="5367338"/>
            <a:ext cx="257175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8" name="Straight Connector 748"/>
          <p:cNvCxnSpPr>
            <a:cxnSpLocks noChangeShapeType="1"/>
          </p:cNvCxnSpPr>
          <p:nvPr/>
        </p:nvCxnSpPr>
        <p:spPr bwMode="auto">
          <a:xfrm rot="10800000">
            <a:off x="6721475" y="5443538"/>
            <a:ext cx="812800" cy="241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9" name="Straight Connector 756"/>
          <p:cNvCxnSpPr>
            <a:cxnSpLocks noChangeShapeType="1"/>
          </p:cNvCxnSpPr>
          <p:nvPr/>
        </p:nvCxnSpPr>
        <p:spPr bwMode="auto">
          <a:xfrm rot="16200000" flipV="1">
            <a:off x="5733256" y="6077744"/>
            <a:ext cx="74613" cy="53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0" name="Text Box 303"/>
          <p:cNvSpPr txBox="1">
            <a:spLocks noChangeArrowheads="1"/>
          </p:cNvSpPr>
          <p:nvPr/>
        </p:nvSpPr>
        <p:spPr bwMode="auto">
          <a:xfrm>
            <a:off x="7058025" y="838200"/>
            <a:ext cx="1449388" cy="83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Arial" charset="0"/>
              </a:rPr>
              <a:t>Depth-resolved geochemistry</a:t>
            </a:r>
          </a:p>
        </p:txBody>
      </p:sp>
      <p:cxnSp>
        <p:nvCxnSpPr>
          <p:cNvPr id="9261" name="Straight Connector 727"/>
          <p:cNvCxnSpPr>
            <a:cxnSpLocks noChangeShapeType="1"/>
          </p:cNvCxnSpPr>
          <p:nvPr/>
        </p:nvCxnSpPr>
        <p:spPr bwMode="auto">
          <a:xfrm flipH="1">
            <a:off x="8791575" y="1249363"/>
            <a:ext cx="9525" cy="24336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2" name="Straight Connector 724"/>
          <p:cNvCxnSpPr>
            <a:cxnSpLocks noChangeShapeType="1"/>
          </p:cNvCxnSpPr>
          <p:nvPr/>
        </p:nvCxnSpPr>
        <p:spPr bwMode="auto">
          <a:xfrm flipV="1">
            <a:off x="8523288" y="1249363"/>
            <a:ext cx="285750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3" name="Straight Connector 723"/>
          <p:cNvCxnSpPr>
            <a:cxnSpLocks noChangeShapeType="1"/>
          </p:cNvCxnSpPr>
          <p:nvPr/>
        </p:nvCxnSpPr>
        <p:spPr bwMode="auto">
          <a:xfrm>
            <a:off x="8131175" y="3679825"/>
            <a:ext cx="671513" cy="31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4" name="Straight Connector 724"/>
          <p:cNvCxnSpPr>
            <a:cxnSpLocks noChangeShapeType="1"/>
          </p:cNvCxnSpPr>
          <p:nvPr/>
        </p:nvCxnSpPr>
        <p:spPr bwMode="auto">
          <a:xfrm>
            <a:off x="5840413" y="1216025"/>
            <a:ext cx="1236662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5" name="TextBox 735"/>
          <p:cNvSpPr txBox="1">
            <a:spLocks noChangeArrowheads="1"/>
          </p:cNvSpPr>
          <p:nvPr/>
        </p:nvSpPr>
        <p:spPr bwMode="auto">
          <a:xfrm>
            <a:off x="-38100" y="2097088"/>
            <a:ext cx="196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CZO Web-based </a:t>
            </a:r>
            <a:b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Geochemical DB </a:t>
            </a:r>
          </a:p>
        </p:txBody>
      </p:sp>
      <p:cxnSp>
        <p:nvCxnSpPr>
          <p:cNvPr id="9266" name="Straight Connector 724"/>
          <p:cNvCxnSpPr>
            <a:cxnSpLocks noChangeShapeType="1"/>
          </p:cNvCxnSpPr>
          <p:nvPr/>
        </p:nvCxnSpPr>
        <p:spPr bwMode="auto">
          <a:xfrm>
            <a:off x="1954213" y="1217613"/>
            <a:ext cx="612775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" name="Text Box 303"/>
          <p:cNvSpPr txBox="1">
            <a:spLocks noChangeArrowheads="1"/>
          </p:cNvSpPr>
          <p:nvPr/>
        </p:nvSpPr>
        <p:spPr bwMode="auto">
          <a:xfrm>
            <a:off x="241300" y="949325"/>
            <a:ext cx="1711325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+mn-lt"/>
                <a:cs typeface="Arial" charset="0"/>
              </a:rPr>
              <a:t>EarthChem</a:t>
            </a:r>
            <a:r>
              <a:rPr lang="en-US" sz="1600" b="1" dirty="0">
                <a:solidFill>
                  <a:prstClr val="black"/>
                </a:solidFill>
                <a:latin typeface="+mn-lt"/>
                <a:cs typeface="Arial" charset="0"/>
              </a:rPr>
              <a:t> Data Engine &amp; Portal</a:t>
            </a:r>
          </a:p>
        </p:txBody>
      </p:sp>
      <p:pic>
        <p:nvPicPr>
          <p:cNvPr id="9268" name="Picture 357" descr="SedDB_Result.tif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90813"/>
            <a:ext cx="18192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" name="Picture 19" descr="SoilSample"/>
          <p:cNvPicPr>
            <a:picLocks noChangeAspect="1" noChangeArrowheads="1"/>
          </p:cNvPicPr>
          <p:nvPr/>
        </p:nvPicPr>
        <p:blipFill>
          <a:blip r:embed="rId16"/>
          <a:srcRect l="19711" r="19312"/>
          <a:stretch>
            <a:fillRect/>
          </a:stretch>
        </p:blipFill>
        <p:spPr bwMode="auto">
          <a:xfrm>
            <a:off x="241300" y="4673600"/>
            <a:ext cx="1139825" cy="1476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27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067425"/>
            <a:ext cx="1754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1466" b="64420"/>
          <a:stretch>
            <a:fillRect/>
          </a:stretch>
        </p:blipFill>
        <p:spPr bwMode="auto">
          <a:xfrm>
            <a:off x="5621338" y="5942013"/>
            <a:ext cx="17605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294313"/>
            <a:ext cx="973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5969000"/>
            <a:ext cx="1203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80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CZO Web Services Model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990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7848600" y="3276600"/>
          <a:ext cx="1143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828800" y="3276600"/>
          <a:ext cx="1600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6248400" y="3276600"/>
          <a:ext cx="1752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276600" y="3276600"/>
          <a:ext cx="1143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322263" y="6122988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70C0"/>
                </a:solidFill>
                <a:latin typeface="Calibri" pitchFamily="34" charset="0"/>
              </a:rPr>
              <a:t>WaterML 2.0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5002213" y="2743200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. . .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152400" y="3276600"/>
          <a:ext cx="1752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4572000" y="3276600"/>
          <a:ext cx="1752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3324" name="TextBox 22"/>
          <p:cNvSpPr txBox="1">
            <a:spLocks noChangeArrowheads="1"/>
          </p:cNvSpPr>
          <p:nvPr/>
        </p:nvSpPr>
        <p:spPr bwMode="auto">
          <a:xfrm>
            <a:off x="4670425" y="6132513"/>
            <a:ext cx="2806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70C0"/>
                </a:solidFill>
                <a:latin typeface="Calibri" pitchFamily="34" charset="0"/>
              </a:rPr>
              <a:t>EarthChemML, EML,</a:t>
            </a:r>
            <a:br>
              <a:rPr lang="en-US" i="1">
                <a:solidFill>
                  <a:srgbClr val="0070C0"/>
                </a:solidFill>
                <a:latin typeface="Calibri" pitchFamily="34" charset="0"/>
              </a:rPr>
            </a:br>
            <a:r>
              <a:rPr lang="en-US" i="1">
                <a:solidFill>
                  <a:srgbClr val="0070C0"/>
                </a:solidFill>
                <a:latin typeface="Calibri" pitchFamily="34" charset="0"/>
              </a:rPr>
              <a:t>GeoSciML</a:t>
            </a:r>
          </a:p>
        </p:txBody>
      </p:sp>
    </p:spTree>
    <p:extLst>
      <p:ext uri="{BB962C8B-B14F-4D97-AF65-F5344CB8AC3E}">
        <p14:creationId xmlns:p14="http://schemas.microsoft.com/office/powerpoint/2010/main" val="408760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92E5C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92E5C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92E5C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92E5C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ompass 2">
    <a:dk1>
      <a:srgbClr val="5B5D6B"/>
    </a:dk1>
    <a:lt1>
      <a:srgbClr val="FFFFFF"/>
    </a:lt1>
    <a:dk2>
      <a:srgbClr val="5A5C6C"/>
    </a:dk2>
    <a:lt2>
      <a:srgbClr val="FFFFCC"/>
    </a:lt2>
    <a:accent1>
      <a:srgbClr val="9966FF"/>
    </a:accent1>
    <a:accent2>
      <a:srgbClr val="9383B3"/>
    </a:accent2>
    <a:accent3>
      <a:srgbClr val="B5B5BA"/>
    </a:accent3>
    <a:accent4>
      <a:srgbClr val="DADADA"/>
    </a:accent4>
    <a:accent5>
      <a:srgbClr val="CAB8FF"/>
    </a:accent5>
    <a:accent6>
      <a:srgbClr val="8576A2"/>
    </a:accent6>
    <a:hlink>
      <a:srgbClr val="A3C145"/>
    </a:hlink>
    <a:folHlink>
      <a:srgbClr val="6FA9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1900</Words>
  <Application>Microsoft Office PowerPoint</Application>
  <PresentationFormat>On-screen Show (4:3)</PresentationFormat>
  <Paragraphs>349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1_Office Theme</vt:lpstr>
      <vt:lpstr>2_Office Theme</vt:lpstr>
      <vt:lpstr>1_Default Design</vt:lpstr>
      <vt:lpstr>1_Compass</vt:lpstr>
      <vt:lpstr>Towards CZO data interoperability:         - across CZO sites          - for wide variety of CZO data         - supporting data synthesis            and modeling</vt:lpstr>
      <vt:lpstr>CZO data interoperability:  what does it mean</vt:lpstr>
      <vt:lpstr>CZO Data Management Web Administration Interface</vt:lpstr>
      <vt:lpstr>Data Publication Process (for hydrologic time series)</vt:lpstr>
      <vt:lpstr>New Development: Central CZO Data Discovery Portal</vt:lpstr>
      <vt:lpstr>PowerPoint Presentation</vt:lpstr>
      <vt:lpstr>PowerPoint Presentation</vt:lpstr>
      <vt:lpstr>PowerPoint Presentation</vt:lpstr>
      <vt:lpstr>CZO Web Services Model</vt:lpstr>
      <vt:lpstr>International Standardization of WaterML</vt:lpstr>
      <vt:lpstr>What is the OGC?</vt:lpstr>
      <vt:lpstr>History - Perspective</vt:lpstr>
      <vt:lpstr>Benefits of open standards</vt:lpstr>
      <vt:lpstr>Hydrology Domain Working Group</vt:lpstr>
      <vt:lpstr>Standards</vt:lpstr>
      <vt:lpstr>SOS</vt:lpstr>
      <vt:lpstr>WaterML 2.0</vt:lpstr>
      <vt:lpstr>HISCentral Content</vt:lpstr>
      <vt:lpstr>Managing Varying Semantics</vt:lpstr>
      <vt:lpstr>Online available glossaries</vt:lpstr>
      <vt:lpstr>Example: UNESCO-WMO Glossary of Hydrology</vt:lpstr>
      <vt:lpstr>Example: EEA GEMET Thesaurus</vt:lpstr>
      <vt:lpstr>Example: USGS Water Basics Glossary</vt:lpstr>
      <vt:lpstr>WMO Terminology recommended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reporting</dc:title>
  <dc:creator>Ilya</dc:creator>
  <cp:lastModifiedBy>Ilya</cp:lastModifiedBy>
  <cp:revision>66</cp:revision>
  <dcterms:created xsi:type="dcterms:W3CDTF">2010-09-22T15:06:24Z</dcterms:created>
  <dcterms:modified xsi:type="dcterms:W3CDTF">2011-05-12T17:06:56Z</dcterms:modified>
</cp:coreProperties>
</file>